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56" r:id="rId3"/>
    <p:sldId id="257" r:id="rId4"/>
    <p:sldId id="258" r:id="rId5"/>
    <p:sldId id="259" r:id="rId6"/>
    <p:sldId id="260" r:id="rId7"/>
    <p:sldId id="261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70" r:id="rId16"/>
    <p:sldId id="271" r:id="rId17"/>
    <p:sldId id="272" r:id="rId18"/>
    <p:sldId id="262" r:id="rId19"/>
    <p:sldId id="263" r:id="rId20"/>
    <p:sldId id="264" r:id="rId21"/>
    <p:sldId id="266" r:id="rId22"/>
    <p:sldId id="267" r:id="rId23"/>
    <p:sldId id="268" r:id="rId24"/>
    <p:sldId id="269" r:id="rId25"/>
    <p:sldId id="284" r:id="rId26"/>
    <p:sldId id="283" r:id="rId27"/>
    <p:sldId id="285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799D4-9F8C-4157-9D6C-65D41A724593}" type="datetimeFigureOut">
              <a:rPr lang="en-US" smtClean="0"/>
              <a:pPr/>
              <a:t>12/5/2011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EB1FA-43D5-47B6-8938-16DC70D3ED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799D4-9F8C-4157-9D6C-65D41A724593}" type="datetimeFigureOut">
              <a:rPr lang="en-US" smtClean="0"/>
              <a:pPr/>
              <a:t>12/5/2011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EB1FA-43D5-47B6-8938-16DC70D3ED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799D4-9F8C-4157-9D6C-65D41A724593}" type="datetimeFigureOut">
              <a:rPr lang="en-US" smtClean="0"/>
              <a:pPr/>
              <a:t>12/5/2011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EB1FA-43D5-47B6-8938-16DC70D3ED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799D4-9F8C-4157-9D6C-65D41A724593}" type="datetimeFigureOut">
              <a:rPr lang="en-US" smtClean="0"/>
              <a:pPr/>
              <a:t>12/5/2011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EB1FA-43D5-47B6-8938-16DC70D3ED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799D4-9F8C-4157-9D6C-65D41A724593}" type="datetimeFigureOut">
              <a:rPr lang="en-US" smtClean="0"/>
              <a:pPr/>
              <a:t>12/5/2011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EB1FA-43D5-47B6-8938-16DC70D3ED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799D4-9F8C-4157-9D6C-65D41A724593}" type="datetimeFigureOut">
              <a:rPr lang="en-US" smtClean="0"/>
              <a:pPr/>
              <a:t>12/5/2011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EB1FA-43D5-47B6-8938-16DC70D3ED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799D4-9F8C-4157-9D6C-65D41A724593}" type="datetimeFigureOut">
              <a:rPr lang="en-US" smtClean="0"/>
              <a:pPr/>
              <a:t>12/5/2011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EB1FA-43D5-47B6-8938-16DC70D3ED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799D4-9F8C-4157-9D6C-65D41A724593}" type="datetimeFigureOut">
              <a:rPr lang="en-US" smtClean="0"/>
              <a:pPr/>
              <a:t>12/5/2011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EB1FA-43D5-47B6-8938-16DC70D3ED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799D4-9F8C-4157-9D6C-65D41A724593}" type="datetimeFigureOut">
              <a:rPr lang="en-US" smtClean="0"/>
              <a:pPr/>
              <a:t>12/5/2011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EB1FA-43D5-47B6-8938-16DC70D3ED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799D4-9F8C-4157-9D6C-65D41A724593}" type="datetimeFigureOut">
              <a:rPr lang="en-US" smtClean="0"/>
              <a:pPr/>
              <a:t>12/5/2011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EB1FA-43D5-47B6-8938-16DC70D3ED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799D4-9F8C-4157-9D6C-65D41A724593}" type="datetimeFigureOut">
              <a:rPr lang="en-US" smtClean="0"/>
              <a:pPr/>
              <a:t>12/5/2011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EB1FA-43D5-47B6-8938-16DC70D3ED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799D4-9F8C-4157-9D6C-65D41A724593}" type="datetimeFigureOut">
              <a:rPr lang="en-US" smtClean="0"/>
              <a:pPr/>
              <a:t>12/5/2011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EEB1FA-43D5-47B6-8938-16DC70D3EDC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Visualization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Four groups</a:t>
            </a:r>
          </a:p>
          <a:p>
            <a:pPr lvl="1"/>
            <a:r>
              <a:rPr lang="en-US" dirty="0" smtClean="0"/>
              <a:t>Design pattern for information visualization</a:t>
            </a:r>
          </a:p>
          <a:p>
            <a:pPr lvl="1"/>
            <a:r>
              <a:rPr lang="en-US" dirty="0" smtClean="0"/>
              <a:t>Interface Design pattern and visual complexity </a:t>
            </a:r>
          </a:p>
          <a:p>
            <a:pPr lvl="1"/>
            <a:r>
              <a:rPr lang="en-US" dirty="0" smtClean="0"/>
              <a:t>Google </a:t>
            </a:r>
            <a:r>
              <a:rPr lang="en-US" dirty="0" smtClean="0"/>
              <a:t>API and Other related tools</a:t>
            </a:r>
            <a:endParaRPr lang="en-US" dirty="0" smtClean="0"/>
          </a:p>
          <a:p>
            <a:pPr lvl="1"/>
            <a:r>
              <a:rPr lang="en-US" dirty="0" smtClean="0"/>
              <a:t>Pivot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> Software Design Patterns for Information Visualization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Mubarek K.</a:t>
            </a:r>
          </a:p>
          <a:p>
            <a:r>
              <a:rPr lang="en-US" dirty="0" err="1" smtClean="0"/>
              <a:t>Priyank</a:t>
            </a:r>
            <a:r>
              <a:rPr lang="en-US" dirty="0" smtClean="0"/>
              <a:t>  H</a:t>
            </a:r>
            <a:r>
              <a:rPr lang="en-US" dirty="0" smtClean="0"/>
              <a:t>.</a:t>
            </a:r>
          </a:p>
          <a:p>
            <a:r>
              <a:rPr lang="en-US" smtClean="0"/>
              <a:t>Yu Chi Jen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</a:p>
          <a:p>
            <a:r>
              <a:rPr lang="en-US" dirty="0" smtClean="0"/>
              <a:t>Categories of SDP for IV</a:t>
            </a:r>
          </a:p>
          <a:p>
            <a:r>
              <a:rPr lang="en-US" dirty="0" smtClean="0"/>
              <a:t>Patterns</a:t>
            </a:r>
          </a:p>
          <a:p>
            <a:r>
              <a:rPr lang="en-US" dirty="0" smtClean="0"/>
              <a:t>Patterns working together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Diverse software architectures supporting information visualization </a:t>
            </a:r>
          </a:p>
          <a:p>
            <a:r>
              <a:rPr lang="en-US" b="1" dirty="0" smtClean="0"/>
              <a:t>However </a:t>
            </a:r>
            <a:r>
              <a:rPr lang="en-US" dirty="0" smtClean="0"/>
              <a:t>it is difficult to identify, evaluate and re-apply the design solutions </a:t>
            </a:r>
          </a:p>
          <a:p>
            <a:r>
              <a:rPr lang="en-US" dirty="0" smtClean="0"/>
              <a:t>Capture successful solutions in design patterns</a:t>
            </a:r>
          </a:p>
          <a:p>
            <a:r>
              <a:rPr lang="en-US" dirty="0" smtClean="0"/>
              <a:t>The pattern discussion follow software design pattern format </a:t>
            </a:r>
          </a:p>
          <a:p>
            <a:pPr lvl="1">
              <a:buNone/>
            </a:pP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Categories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Information visualization patterns lie in one or more of the following groups</a:t>
            </a:r>
          </a:p>
          <a:p>
            <a:pPr lvl="1"/>
            <a:r>
              <a:rPr lang="en-US" dirty="0" smtClean="0"/>
              <a:t>Data representation</a:t>
            </a:r>
          </a:p>
          <a:p>
            <a:pPr lvl="1"/>
            <a:r>
              <a:rPr lang="en-US" dirty="0" smtClean="0"/>
              <a:t>Graphics</a:t>
            </a:r>
          </a:p>
          <a:p>
            <a:pPr lvl="1"/>
            <a:r>
              <a:rPr lang="en-US" dirty="0" smtClean="0"/>
              <a:t>Interaction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Patterns Relationships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371600"/>
            <a:ext cx="82296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i="1" dirty="0" smtClean="0"/>
              <a:t>“Provides a general template for structuring visualization applications that separates data models, visual models, views and interactive controls.”</a:t>
            </a:r>
          </a:p>
          <a:p>
            <a:r>
              <a:rPr lang="en-US" dirty="0" smtClean="0"/>
              <a:t>Right separation of concerns reflects the complexity, extensibility and reusability of software architectures.</a:t>
            </a:r>
          </a:p>
          <a:p>
            <a:r>
              <a:rPr lang="en-US" dirty="0" smtClean="0"/>
              <a:t>Provides a high-level template for application design whose implementation can be informed by other patterns.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of Reference Model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2209800"/>
            <a:ext cx="7572375" cy="219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Column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“Organize relational data into data columns providing flexible data representations and extensible data schemas.”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352800"/>
            <a:ext cx="8229600" cy="2397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Cascaded Table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“Allow relational data tables to inherit data from parent tables, efficiently supporting derived tables.”</a:t>
            </a:r>
          </a:p>
          <a:p>
            <a:endParaRPr lang="en-US" i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3352800"/>
            <a:ext cx="6457950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Relational Graph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“Use relational data tables to represent network structures, facilitating data reuse and efficient data processing.”</a:t>
            </a:r>
          </a:p>
          <a:p>
            <a:r>
              <a:rPr lang="en-US" dirty="0" smtClean="0"/>
              <a:t>For optimized query processing, network structures are implemented using relational data tables to represent node and edge data.</a:t>
            </a:r>
          </a:p>
          <a:p>
            <a:r>
              <a:rPr lang="en-US" dirty="0" smtClean="0"/>
              <a:t>Each table stores various data attributes of nodes and edges in network.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Relational Graph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191000"/>
            <a:ext cx="8229600" cy="19351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Advantage: Helps unify data representation issues i.e. one can easily swap in and out edge data or node table can be reused across multiple graphs.</a:t>
            </a:r>
          </a:p>
          <a:p>
            <a:r>
              <a:rPr lang="en-US" dirty="0" smtClean="0"/>
              <a:t>Issue: Performance, in case of traversing graph with an unacceptable overhead.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524001"/>
            <a:ext cx="60960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Proxy </a:t>
            </a:r>
            <a:r>
              <a:rPr lang="en-US" dirty="0" err="1" smtClean="0"/>
              <a:t>Tuple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05739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“</a:t>
            </a:r>
            <a:r>
              <a:rPr lang="en-US" i="1" dirty="0" smtClean="0"/>
              <a:t>Use an object relational mapping for accessing, manipulating, grouping and reordering table and graph data.” Instead of accessing graph and table data directly, a proxy object is created to access them.</a:t>
            </a:r>
          </a:p>
          <a:p>
            <a:endParaRPr lang="en-US" i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0"/>
            <a:ext cx="7905750" cy="3095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981199"/>
          </a:xfrm>
        </p:spPr>
        <p:txBody>
          <a:bodyPr>
            <a:normAutofit fontScale="85000" lnSpcReduction="20000"/>
          </a:bodyPr>
          <a:lstStyle/>
          <a:p>
            <a:r>
              <a:rPr lang="en-US" i="1" dirty="0" smtClean="0"/>
              <a:t>“Provides an expression language for data processing tasks such as specifying queries and computing derived values.”</a:t>
            </a:r>
          </a:p>
          <a:p>
            <a:r>
              <a:rPr lang="en-US" dirty="0" smtClean="0"/>
              <a:t>Language statements are represented as tree of expression objects for data processing.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3429000"/>
            <a:ext cx="73914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Scheduler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“Provide schedulable activities for implementing time-sensitive, potentially recurring operations. “</a:t>
            </a:r>
          </a:p>
          <a:p>
            <a:r>
              <a:rPr lang="en-US" dirty="0" smtClean="0"/>
              <a:t>Includes animations and time-sensitive responses to user input.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of Scheduler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Pacer is used to adjust the scheduler : slow, fast 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295400"/>
            <a:ext cx="5299061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Operator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876800"/>
          </a:xfrm>
        </p:spPr>
        <p:txBody>
          <a:bodyPr/>
          <a:lstStyle/>
          <a:p>
            <a:r>
              <a:rPr lang="en-US" i="1" dirty="0" smtClean="0"/>
              <a:t>“Decompose visual data processing into a series of </a:t>
            </a:r>
            <a:r>
              <a:rPr lang="en-US" i="1" dirty="0" err="1" smtClean="0"/>
              <a:t>composable</a:t>
            </a:r>
            <a:r>
              <a:rPr lang="en-US" i="1" dirty="0" smtClean="0"/>
              <a:t> operators, enabling flexible and reconfigurable visual mappings.”</a:t>
            </a:r>
          </a:p>
          <a:p>
            <a:r>
              <a:rPr lang="en-US" dirty="0" smtClean="0"/>
              <a:t>We will have granular control on the visualization and other operators can be applied easily  </a:t>
            </a:r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4191000"/>
            <a:ext cx="43688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Renderer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“</a:t>
            </a:r>
            <a:r>
              <a:rPr lang="en-US" i="1" dirty="0"/>
              <a:t>Separate visual components from their rendering methods, allowing dynamic determination of visual </a:t>
            </a:r>
            <a:r>
              <a:rPr lang="en-US" i="1" dirty="0" smtClean="0"/>
              <a:t>appearances”</a:t>
            </a:r>
          </a:p>
          <a:p>
            <a:r>
              <a:rPr lang="en-US" dirty="0" smtClean="0"/>
              <a:t>Avoids creating sub-classing to change appearance</a:t>
            </a:r>
          </a:p>
          <a:p>
            <a:r>
              <a:rPr lang="en-US" dirty="0" smtClean="0"/>
              <a:t>Renderer de-couples the representation of a visual item from its rendering</a:t>
            </a:r>
          </a:p>
          <a:p>
            <a:pPr lvl="1"/>
            <a:r>
              <a:rPr lang="en-US" dirty="0"/>
              <a:t>item’s visual attributes into actual </a:t>
            </a:r>
            <a:r>
              <a:rPr lang="en-US" dirty="0" smtClean="0"/>
              <a:t>“pixels”</a:t>
            </a:r>
          </a:p>
          <a:p>
            <a:pPr lvl="1"/>
            <a:r>
              <a:rPr lang="en-US" dirty="0" smtClean="0"/>
              <a:t>Dedicated and re-usable module for renderer   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of renderer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525963"/>
          </a:xfrm>
        </p:spPr>
        <p:txBody>
          <a:bodyPr>
            <a:normAutofit fontScale="92500" lnSpcReduction="200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Application </a:t>
            </a:r>
          </a:p>
          <a:p>
            <a:pPr lvl="1"/>
            <a:r>
              <a:rPr lang="en-US" dirty="0" smtClean="0"/>
              <a:t>Java swing interface </a:t>
            </a:r>
          </a:p>
          <a:p>
            <a:pPr lvl="1"/>
            <a:r>
              <a:rPr lang="en-US" dirty="0" err="1" smtClean="0"/>
              <a:t>Prefuse</a:t>
            </a:r>
            <a:r>
              <a:rPr lang="en-US" dirty="0" smtClean="0"/>
              <a:t> visualization toolkit uses </a:t>
            </a:r>
            <a:r>
              <a:rPr lang="en-US" dirty="0" err="1" smtClean="0"/>
              <a:t>RendererFactory</a:t>
            </a:r>
            <a:endParaRPr lang="en-US" dirty="0" smtClean="0"/>
          </a:p>
          <a:p>
            <a:r>
              <a:rPr lang="en-US" dirty="0" smtClean="0"/>
              <a:t>Related patterns </a:t>
            </a:r>
          </a:p>
          <a:p>
            <a:pPr lvl="1"/>
            <a:r>
              <a:rPr lang="en-US" dirty="0" smtClean="0"/>
              <a:t> Production Rule</a:t>
            </a:r>
          </a:p>
          <a:p>
            <a:pPr lvl="1"/>
            <a:r>
              <a:rPr lang="en-US" dirty="0" smtClean="0"/>
              <a:t>Flyweight </a:t>
            </a:r>
          </a:p>
          <a:p>
            <a:pPr lvl="1"/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295400"/>
            <a:ext cx="6582189" cy="2105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Production Rule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“Use </a:t>
            </a:r>
            <a:r>
              <a:rPr lang="en-US" i="1" dirty="0"/>
              <a:t>a chain of if-then-else rules to dynamically determine visual properties using rule-based assignment or delegation</a:t>
            </a:r>
            <a:r>
              <a:rPr lang="en-US" i="1" dirty="0" smtClean="0"/>
              <a:t>.”</a:t>
            </a:r>
          </a:p>
          <a:p>
            <a:r>
              <a:rPr lang="en-US" dirty="0" smtClean="0"/>
              <a:t>E.g.  Default color encoding but overriding in special cases 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4419600"/>
            <a:ext cx="5727032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Camera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“Provide </a:t>
            </a:r>
            <a:r>
              <a:rPr lang="en-US" i="1" dirty="0"/>
              <a:t>a transformable camera view onto a visualization, supporting multiple views and spatial navigation of data displays</a:t>
            </a:r>
            <a:r>
              <a:rPr lang="en-US" i="1" dirty="0" smtClean="0"/>
              <a:t>.”</a:t>
            </a:r>
          </a:p>
          <a:p>
            <a:r>
              <a:rPr lang="en-US" dirty="0" smtClean="0"/>
              <a:t>Panning and zooming arise in large data sets</a:t>
            </a:r>
          </a:p>
          <a:p>
            <a:r>
              <a:rPr lang="en-US" dirty="0" smtClean="0"/>
              <a:t>Multiple views -  </a:t>
            </a:r>
            <a:r>
              <a:rPr lang="en-US" dirty="0" err="1" smtClean="0"/>
              <a:t>overview+detail</a:t>
            </a:r>
            <a:r>
              <a:rPr lang="en-US" dirty="0" smtClean="0"/>
              <a:t> </a:t>
            </a:r>
          </a:p>
          <a:p>
            <a:r>
              <a:rPr lang="en-US" dirty="0" smtClean="0"/>
              <a:t>Treat the data view as camera </a:t>
            </a:r>
          </a:p>
          <a:p>
            <a:pPr lvl="1"/>
            <a:r>
              <a:rPr lang="en-US" dirty="0" smtClean="0"/>
              <a:t>Moving, zooming, or rotating the camera accordingly changes the viewpoint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of Camera pattern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Known uses </a:t>
            </a:r>
          </a:p>
          <a:p>
            <a:pPr lvl="1"/>
            <a:r>
              <a:rPr lang="en-US" dirty="0" smtClean="0"/>
              <a:t>OpenGL  - camera in 3D graphics </a:t>
            </a:r>
          </a:p>
          <a:p>
            <a:r>
              <a:rPr lang="en-US" smtClean="0"/>
              <a:t>Related </a:t>
            </a:r>
            <a:r>
              <a:rPr lang="en-US" dirty="0" smtClean="0"/>
              <a:t>Patterns</a:t>
            </a:r>
          </a:p>
          <a:p>
            <a:pPr lvl="1"/>
            <a:r>
              <a:rPr lang="en-US" dirty="0" smtClean="0"/>
              <a:t>Renderer </a:t>
            </a:r>
          </a:p>
          <a:p>
            <a:pPr lvl="1"/>
            <a:r>
              <a:rPr lang="en-US" dirty="0" smtClean="0"/>
              <a:t>Scheduler </a:t>
            </a:r>
          </a:p>
          <a:p>
            <a:pPr lvl="1"/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1143000"/>
            <a:ext cx="6105379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Dynamic Query Binding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</a:t>
            </a:r>
            <a:r>
              <a:rPr lang="en-US" i="1" dirty="0"/>
              <a:t>Allow data selection and filtering criteria to be specified dynamically using direct manipulation interface components. </a:t>
            </a:r>
            <a:r>
              <a:rPr lang="en-US" i="1" dirty="0" smtClean="0"/>
              <a:t>“</a:t>
            </a:r>
          </a:p>
          <a:p>
            <a:r>
              <a:rPr lang="en-US" dirty="0" smtClean="0"/>
              <a:t>Refining a data view through direct manipulation </a:t>
            </a:r>
          </a:p>
          <a:p>
            <a:r>
              <a:rPr lang="en-US" dirty="0" smtClean="0"/>
              <a:t>Sliders, range sliders, checkboxes and textboxes may be used for user input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Known uses </a:t>
            </a:r>
          </a:p>
          <a:p>
            <a:pPr lvl="1"/>
            <a:r>
              <a:rPr lang="en-US" dirty="0" err="1" smtClean="0"/>
              <a:t>InfoVis</a:t>
            </a:r>
            <a:endParaRPr lang="en-US" dirty="0" smtClean="0"/>
          </a:p>
          <a:p>
            <a:r>
              <a:rPr lang="en-US" dirty="0" smtClean="0"/>
              <a:t>Related Patterns </a:t>
            </a:r>
          </a:p>
          <a:p>
            <a:pPr lvl="1"/>
            <a:r>
              <a:rPr lang="en-US" dirty="0" smtClean="0"/>
              <a:t>Factory Method </a:t>
            </a:r>
          </a:p>
          <a:p>
            <a:pPr lvl="1"/>
            <a:r>
              <a:rPr lang="en-US" dirty="0" smtClean="0"/>
              <a:t>Expression</a:t>
            </a:r>
          </a:p>
          <a:p>
            <a:pPr lvl="1"/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1143000"/>
            <a:ext cx="5475111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Most of the patterns can be used in isolation</a:t>
            </a:r>
          </a:p>
          <a:p>
            <a:r>
              <a:rPr lang="en-US" dirty="0" smtClean="0"/>
              <a:t>Their relationship gives the greatest value</a:t>
            </a:r>
          </a:p>
          <a:p>
            <a:pPr lvl="1"/>
            <a:r>
              <a:rPr lang="en-US" dirty="0" err="1" smtClean="0"/>
              <a:t>E.g</a:t>
            </a:r>
            <a:r>
              <a:rPr lang="en-US" dirty="0" smtClean="0"/>
              <a:t> Scheduler and Operator  =&gt; animation </a:t>
            </a:r>
          </a:p>
          <a:p>
            <a:pPr lvl="1"/>
            <a:r>
              <a:rPr lang="en-US" dirty="0" smtClean="0"/>
              <a:t>Relational graph and Proxy </a:t>
            </a:r>
            <a:r>
              <a:rPr lang="en-US" dirty="0" err="1" smtClean="0"/>
              <a:t>Tuple</a:t>
            </a:r>
            <a:r>
              <a:rPr lang="en-US" dirty="0" smtClean="0"/>
              <a:t> </a:t>
            </a:r>
          </a:p>
          <a:p>
            <a:r>
              <a:rPr lang="en-US" dirty="0" smtClean="0"/>
              <a:t>The patterns are not static and other related pattern may be created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Patterns Relationships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371600"/>
            <a:ext cx="82296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[1] J. </a:t>
            </a:r>
            <a:r>
              <a:rPr lang="en-US" dirty="0" err="1" smtClean="0"/>
              <a:t>Heer</a:t>
            </a:r>
            <a:r>
              <a:rPr lang="en-US" dirty="0" smtClean="0"/>
              <a:t> and M. </a:t>
            </a:r>
            <a:r>
              <a:rPr lang="en-US" dirty="0" err="1" smtClean="0"/>
              <a:t>Agrawala</a:t>
            </a:r>
            <a:r>
              <a:rPr lang="en-US" dirty="0" smtClean="0"/>
              <a:t>, Software Design Patterns for Information Visualization, IEEE Transactions on Visualization and Computer Graphics, Vol. 12 No. 5, </a:t>
            </a:r>
            <a:r>
              <a:rPr lang="en-US" dirty="0" err="1" smtClean="0"/>
              <a:t>Setp</a:t>
            </a:r>
            <a:r>
              <a:rPr lang="en-US" dirty="0" smtClean="0"/>
              <a:t>/Oct 2006 </a:t>
            </a:r>
          </a:p>
          <a:p>
            <a:r>
              <a:rPr lang="en-US" dirty="0" smtClean="0"/>
              <a:t>[2] Gamma and et al , Software Design Pattern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543</TotalTime>
  <Words>735</Words>
  <Application>Microsoft Office PowerPoint</Application>
  <PresentationFormat>On-screen Show (4:3)</PresentationFormat>
  <Paragraphs>125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Visualization</vt:lpstr>
      <vt:lpstr>  Software Design Patterns for Information Visualization</vt:lpstr>
      <vt:lpstr>Content</vt:lpstr>
      <vt:lpstr>Introduction</vt:lpstr>
      <vt:lpstr>Categories</vt:lpstr>
      <vt:lpstr>Design Patterns Relationships</vt:lpstr>
      <vt:lpstr>Reference Model</vt:lpstr>
      <vt:lpstr>Structure of Reference Model</vt:lpstr>
      <vt:lpstr>Data Column</vt:lpstr>
      <vt:lpstr>Cascaded Table</vt:lpstr>
      <vt:lpstr>Relational Graph</vt:lpstr>
      <vt:lpstr>Relational Graph</vt:lpstr>
      <vt:lpstr>Proxy Tuple</vt:lpstr>
      <vt:lpstr>Expression</vt:lpstr>
      <vt:lpstr>Scheduler</vt:lpstr>
      <vt:lpstr>Structure of Scheduler</vt:lpstr>
      <vt:lpstr>Operator</vt:lpstr>
      <vt:lpstr>Renderer</vt:lpstr>
      <vt:lpstr>Structure of renderer</vt:lpstr>
      <vt:lpstr>Production Rule</vt:lpstr>
      <vt:lpstr>Camera</vt:lpstr>
      <vt:lpstr>Structure of Camera pattern</vt:lpstr>
      <vt:lpstr>Dynamic Query Binding</vt:lpstr>
      <vt:lpstr>Structure</vt:lpstr>
      <vt:lpstr>Conclusion</vt:lpstr>
      <vt:lpstr>Design Patterns Relationships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Software Design Patterns for Information Visualization</dc:title>
  <dc:creator>mub</dc:creator>
  <cp:lastModifiedBy>mub</cp:lastModifiedBy>
  <cp:revision>80</cp:revision>
  <dcterms:created xsi:type="dcterms:W3CDTF">2011-11-18T02:44:12Z</dcterms:created>
  <dcterms:modified xsi:type="dcterms:W3CDTF">2011-12-05T17:36:44Z</dcterms:modified>
</cp:coreProperties>
</file>