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91" r:id="rId3"/>
    <p:sldId id="293" r:id="rId4"/>
    <p:sldId id="292" r:id="rId5"/>
    <p:sldId id="290" r:id="rId6"/>
    <p:sldId id="257" r:id="rId7"/>
    <p:sldId id="261" r:id="rId8"/>
    <p:sldId id="258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59" r:id="rId17"/>
    <p:sldId id="260" r:id="rId18"/>
    <p:sldId id="269" r:id="rId19"/>
    <p:sldId id="270" r:id="rId20"/>
    <p:sldId id="272" r:id="rId21"/>
    <p:sldId id="271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5" r:id="rId33"/>
    <p:sldId id="284" r:id="rId34"/>
    <p:sldId id="283" r:id="rId35"/>
    <p:sldId id="286" r:id="rId36"/>
    <p:sldId id="287" r:id="rId37"/>
    <p:sldId id="294" r:id="rId38"/>
    <p:sldId id="288" r:id="rId39"/>
    <p:sldId id="28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315BFAA-9234-459D-8366-6C856B657A44}" type="datetimeFigureOut">
              <a:rPr lang="ar-SY" smtClean="0"/>
              <a:t>05/06/1438</a:t>
            </a:fld>
            <a:endParaRPr lang="ar-S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159694-6EF6-46D5-8E8E-CC320CC6591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91465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59694-6EF6-46D5-8E8E-CC320CC6591B}" type="slidenum">
              <a:rPr lang="ar-SY" smtClean="0"/>
              <a:t>6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66301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6600"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n w="3175"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8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">
            <a:noFill/>
          </a:ln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n w="3175" cap="flat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 cap="flat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 cap="flat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 cap="flat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 cap="flat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600"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n w="1270">
                  <a:noFill/>
                </a:ln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9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2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6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5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7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6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3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0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3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C7BC5-F093-4BA6-A466-5675236B306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1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um.com/@harrycheung/mobile-app-performance-redux-e512be94f976#.r0zaxyav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magenic.com/thinking/mobile-development-platform-performanc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magenic.com/thinking/mobile-development-platform-performance-part-2-native-cordova-classic-xamarin-xamarin-forms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216841/how-does-mono-work" TargetMode="External"/><Relationship Id="rId7" Type="http://schemas.openxmlformats.org/officeDocument/2006/relationships/hyperlink" Target="https://developer.xamarin.com/guides/ios/advanced_topics/binding_objective-c/walkthrough/" TargetMode="External"/><Relationship Id="rId2" Type="http://schemas.openxmlformats.org/officeDocument/2006/relationships/hyperlink" Target="https://en.wikipedia.org/wiki/Mono_(software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veloper.xamarin.com/guides/android/advanced_topics/using_native_libraries/" TargetMode="External"/><Relationship Id="rId5" Type="http://schemas.openxmlformats.org/officeDocument/2006/relationships/hyperlink" Target="https://en.wikipedia.org/wiki/Xamarin" TargetMode="External"/><Relationship Id="rId4" Type="http://schemas.openxmlformats.org/officeDocument/2006/relationships/hyperlink" Target="http://stackoverflow.com/questions/42465843/understanding-of-managed-c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harrycheung/mobile-app-performance-redux-e512be94f976#.pg50pn59g" TargetMode="External"/><Relationship Id="rId2" Type="http://schemas.openxmlformats.org/officeDocument/2006/relationships/hyperlink" Target="https://developer.xamarin.com/guides/ios/advanced_topics/limitation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astornews.com/2016/12/sentiment-analysis/" TargetMode="External"/><Relationship Id="rId5" Type="http://schemas.openxmlformats.org/officeDocument/2006/relationships/hyperlink" Target="https://magenic.com/thinking/mobile-development-platform-performance-part-2-native-cordova-classic-xamarin-xamarin-forms" TargetMode="External"/><Relationship Id="rId4" Type="http://schemas.openxmlformats.org/officeDocument/2006/relationships/hyperlink" Target="https://magenic.com/thinking/mobile-development-platform-performa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Opinion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Xamarin Technology			        </a:t>
            </a:r>
            <a:r>
              <a:rPr lang="en-US" dirty="0">
                <a:solidFill>
                  <a:schemeClr val="bg1"/>
                </a:solidFill>
              </a:rPr>
              <a:t>By: Ammar Salman</a:t>
            </a:r>
          </a:p>
          <a:p>
            <a:pPr algn="r"/>
            <a:r>
              <a:rPr lang="en-US" dirty="0"/>
              <a:t>Instructor: Dr. Jim Fawcett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7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Opinion Analysis.</a:t>
            </a:r>
          </a:p>
          <a:p>
            <a:r>
              <a:rPr lang="en-US" dirty="0"/>
              <a:t>Harvest data from Twitter about user-specified topic(s).</a:t>
            </a:r>
          </a:p>
          <a:p>
            <a:r>
              <a:rPr lang="en-US" dirty="0"/>
              <a:t>Classify … Produce statistics.</a:t>
            </a:r>
            <a:endParaRPr lang="en-US" u="sng" dirty="0"/>
          </a:p>
          <a:p>
            <a:r>
              <a:rPr lang="en-US" dirty="0"/>
              <a:t>Initially targeting Universal Windows Platform (UWP) – Win10 and Win10Mobile.</a:t>
            </a:r>
          </a:p>
          <a:p>
            <a:r>
              <a:rPr lang="en-US" dirty="0"/>
              <a:t>Using </a:t>
            </a:r>
            <a:r>
              <a:rPr lang="en-US" dirty="0" err="1"/>
              <a:t>Xamarin.Forms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96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interesting?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Twitter is a huge social network.</a:t>
            </a:r>
          </a:p>
          <a:p>
            <a:r>
              <a:rPr lang="en-US" dirty="0"/>
              <a:t>Twitter represents a large margin of people.</a:t>
            </a:r>
          </a:p>
          <a:p>
            <a:r>
              <a:rPr lang="en-US" dirty="0"/>
              <a:t>Different topics… Everyday.</a:t>
            </a:r>
          </a:p>
          <a:p>
            <a:r>
              <a:rPr lang="en-US" dirty="0"/>
              <a:t>Different people, different interests.</a:t>
            </a:r>
          </a:p>
          <a:p>
            <a:r>
              <a:rPr lang="en-US" dirty="0"/>
              <a:t>Everyone deserves to build his own </a:t>
            </a:r>
            <a:r>
              <a:rPr lang="en-US" u="sng" dirty="0"/>
              <a:t>knowledge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83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Xamarin?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6662"/>
            <a:ext cx="7518009" cy="3064144"/>
          </a:xfrm>
        </p:spPr>
        <p:txBody>
          <a:bodyPr/>
          <a:lstStyle/>
          <a:p>
            <a:r>
              <a:rPr lang="en-US" dirty="0"/>
              <a:t>The application is intended to reach everyone.</a:t>
            </a:r>
          </a:p>
          <a:p>
            <a:r>
              <a:rPr lang="en-US" dirty="0" err="1"/>
              <a:t>Xamarin.Forms</a:t>
            </a:r>
            <a:r>
              <a:rPr lang="en-US" dirty="0"/>
              <a:t> provides cross-platform applications with minimal changes.</a:t>
            </a:r>
          </a:p>
          <a:p>
            <a:r>
              <a:rPr lang="en-US" dirty="0"/>
              <a:t>Xamarin performance is pretty impressive.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4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Microsoft built MSJVM which won the best performance for Java.</a:t>
            </a:r>
          </a:p>
          <a:p>
            <a:pPr>
              <a:lnSpc>
                <a:spcPct val="150000"/>
              </a:lnSpc>
            </a:pPr>
            <a:r>
              <a:rPr lang="en-US" dirty="0"/>
              <a:t>Sun sued Microsoft for implementing Java 1.1 standard.</a:t>
            </a:r>
          </a:p>
          <a:p>
            <a:pPr>
              <a:lnSpc>
                <a:spcPct val="150000"/>
              </a:lnSpc>
            </a:pPr>
            <a:r>
              <a:rPr lang="en-US" dirty="0"/>
              <a:t>They both settled the lawsuit.</a:t>
            </a:r>
          </a:p>
          <a:p>
            <a:pPr>
              <a:lnSpc>
                <a:spcPct val="150000"/>
              </a:lnSpc>
            </a:pPr>
            <a:r>
              <a:rPr lang="en-US" dirty="0"/>
              <a:t>Microsoft created C# and then .NET Framework.</a:t>
            </a:r>
          </a:p>
          <a:p>
            <a:pPr>
              <a:lnSpc>
                <a:spcPct val="150000"/>
              </a:lnSpc>
            </a:pPr>
            <a:r>
              <a:rPr lang="en-US" dirty="0"/>
              <a:t>Mono built its own Virtual Machine for C# and .NET Framework.</a:t>
            </a:r>
          </a:p>
        </p:txBody>
      </p:sp>
    </p:spTree>
    <p:extLst>
      <p:ext uri="{BB962C8B-B14F-4D97-AF65-F5344CB8AC3E}">
        <p14:creationId xmlns:p14="http://schemas.microsoft.com/office/powerpoint/2010/main" val="2464744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Started in 2004. </a:t>
            </a:r>
            <a:r>
              <a:rPr lang="en-US" dirty="0" err="1"/>
              <a:t>Ximian</a:t>
            </a:r>
            <a:r>
              <a:rPr lang="en-US" dirty="0"/>
              <a:t>, Novell, and then Microsoft.</a:t>
            </a:r>
          </a:p>
          <a:p>
            <a:r>
              <a:rPr lang="en-US" dirty="0"/>
              <a:t>Free and Open-Source.</a:t>
            </a:r>
          </a:p>
          <a:p>
            <a:r>
              <a:rPr lang="en-US" dirty="0"/>
              <a:t>Includes: C# Compiler and Common Language Runtime (CLR).</a:t>
            </a:r>
          </a:p>
          <a:p>
            <a:r>
              <a:rPr lang="en-US" dirty="0"/>
              <a:t>Cross-platform .NET services.</a:t>
            </a:r>
          </a:p>
          <a:p>
            <a:r>
              <a:rPr lang="en-US" dirty="0"/>
              <a:t>Partially limited: could have been </a:t>
            </a:r>
            <a:r>
              <a:rPr lang="en-US" dirty="0">
                <a:solidFill>
                  <a:srgbClr val="EEF7E9"/>
                </a:solidFill>
              </a:rPr>
              <a:t>a</a:t>
            </a:r>
            <a:r>
              <a:rPr lang="en-US" dirty="0"/>
              <a:t> target for patent infringement. lawsuits. Microsoft Community Promise gave it some freedom.</a:t>
            </a:r>
          </a:p>
          <a:p>
            <a:r>
              <a:rPr lang="en-US" dirty="0"/>
              <a:t>Currently supports almost all pure managed code in .NET.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5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Xamarin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Applying Mono for Mac, iOS and Android.</a:t>
            </a:r>
          </a:p>
          <a:p>
            <a:r>
              <a:rPr lang="en-US" dirty="0" err="1"/>
              <a:t>MonoTouch</a:t>
            </a:r>
            <a:r>
              <a:rPr lang="en-US" dirty="0"/>
              <a:t> (iOS) started in 2009.</a:t>
            </a:r>
          </a:p>
          <a:p>
            <a:r>
              <a:rPr lang="en-US" dirty="0"/>
              <a:t>Xamarin was founded in 2011.</a:t>
            </a:r>
          </a:p>
          <a:p>
            <a:r>
              <a:rPr lang="en-US" dirty="0"/>
              <a:t>Mono for Android started in 2011.</a:t>
            </a:r>
          </a:p>
          <a:p>
            <a:r>
              <a:rPr lang="en-US" dirty="0" err="1"/>
              <a:t>MonoTouch</a:t>
            </a:r>
            <a:r>
              <a:rPr lang="en-US" dirty="0"/>
              <a:t> became </a:t>
            </a:r>
            <a:r>
              <a:rPr lang="en-US" dirty="0" err="1"/>
              <a:t>Xamarin.iOS</a:t>
            </a:r>
            <a:r>
              <a:rPr lang="en-US" dirty="0"/>
              <a:t>.</a:t>
            </a:r>
          </a:p>
          <a:p>
            <a:r>
              <a:rPr lang="en-US" dirty="0"/>
              <a:t>Mono for Android became </a:t>
            </a:r>
            <a:r>
              <a:rPr lang="en-US" dirty="0" err="1"/>
              <a:t>Xamarin.Android</a:t>
            </a:r>
            <a:r>
              <a:rPr lang="en-US" dirty="0"/>
              <a:t>.</a:t>
            </a:r>
          </a:p>
          <a:p>
            <a:r>
              <a:rPr lang="en-US" dirty="0"/>
              <a:t>Proved successful in 2014 with the release of </a:t>
            </a:r>
            <a:r>
              <a:rPr lang="en-US" dirty="0" err="1"/>
              <a:t>Xamarin.Forms</a:t>
            </a:r>
            <a:r>
              <a:rPr lang="en-US" dirty="0"/>
              <a:t>.</a:t>
            </a:r>
          </a:p>
          <a:p>
            <a:r>
              <a:rPr lang="en-US" dirty="0"/>
              <a:t>Acquired by Microsoft in 2016.</a:t>
            </a:r>
          </a:p>
        </p:txBody>
      </p:sp>
    </p:spTree>
    <p:extLst>
      <p:ext uri="{BB962C8B-B14F-4D97-AF65-F5344CB8AC3E}">
        <p14:creationId xmlns:p14="http://schemas.microsoft.com/office/powerpoint/2010/main" val="256205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 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7866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.NET Framework</a:t>
            </a:r>
          </a:p>
          <a:p>
            <a:r>
              <a:rPr lang="en-US" dirty="0"/>
              <a:t>Common Intermediate Language (CIL, or MSIL).. Similar to Java Bytecode, but more powerful as it can work with native code in “mixed-mode”.</a:t>
            </a:r>
          </a:p>
          <a:p>
            <a:r>
              <a:rPr lang="en-US" dirty="0"/>
              <a:t>.NET assemblies are also written in CIL, but many depend on Win32.</a:t>
            </a:r>
          </a:p>
          <a:p>
            <a:r>
              <a:rPr lang="en-US" dirty="0">
                <a:effectLst/>
              </a:rPr>
              <a:t>Requires Common Language Runtime (CLR) to run.</a:t>
            </a:r>
          </a:p>
          <a:p>
            <a:r>
              <a:rPr lang="en-US" dirty="0"/>
              <a:t>CLR uses Just-In-Time (JIT) to compile CIL to native code.. On runtime.</a:t>
            </a:r>
          </a:p>
          <a:p>
            <a:r>
              <a:rPr lang="en-US" dirty="0"/>
              <a:t>Windows cannot understand it without Portable Executable (PE) header.</a:t>
            </a:r>
          </a:p>
          <a:p>
            <a:r>
              <a:rPr lang="en-US" dirty="0">
                <a:effectLst/>
              </a:rPr>
              <a:t>Managed C++, or its successor… the ECMA </a:t>
            </a:r>
            <a:r>
              <a:rPr lang="en-US" dirty="0"/>
              <a:t>s</a:t>
            </a:r>
            <a:r>
              <a:rPr lang="en-US" dirty="0">
                <a:effectLst/>
              </a:rPr>
              <a:t>tandard, C++/CLI.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326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Managed and Unmanaged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the </a:t>
            </a:r>
            <a:r>
              <a:rPr lang="en-US" dirty="0" err="1"/>
              <a:t>PInvoke</a:t>
            </a:r>
            <a:r>
              <a:rPr lang="en-US" dirty="0"/>
              <a:t> features of .NET</a:t>
            </a:r>
          </a:p>
          <a:p>
            <a:pPr lvl="1"/>
            <a:r>
              <a:rPr lang="en-US" dirty="0"/>
              <a:t>Everything is compiled to CIL.. Even the unmanaged imported code.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Using Managed C++ or C++/CLI </a:t>
            </a:r>
          </a:p>
          <a:p>
            <a:pPr lvl="1"/>
            <a:r>
              <a:rPr lang="en-US" dirty="0"/>
              <a:t>You have a choice… </a:t>
            </a:r>
          </a:p>
          <a:p>
            <a:pPr lvl="1"/>
            <a:r>
              <a:rPr lang="en-US" dirty="0"/>
              <a:t>Either compile everything to CIL …</a:t>
            </a:r>
          </a:p>
          <a:p>
            <a:pPr lvl="1"/>
            <a:r>
              <a:rPr lang="en-US" dirty="0"/>
              <a:t>OR …</a:t>
            </a:r>
          </a:p>
        </p:txBody>
      </p:sp>
    </p:spTree>
    <p:extLst>
      <p:ext uri="{BB962C8B-B14F-4D97-AF65-F5344CB8AC3E}">
        <p14:creationId xmlns:p14="http://schemas.microsoft.com/office/powerpoint/2010/main" val="122528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Managed C++, C++/CLI - “Mixed-Mode”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910110"/>
              </p:ext>
            </p:extLst>
          </p:nvPr>
        </p:nvGraphicFramePr>
        <p:xfrm>
          <a:off x="1872761" y="1690688"/>
          <a:ext cx="9290538" cy="4340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846">
                  <a:extLst>
                    <a:ext uri="{9D8B030D-6E8A-4147-A177-3AD203B41FA5}">
                      <a16:colId xmlns:a16="http://schemas.microsoft.com/office/drawing/2014/main" val="3139405294"/>
                    </a:ext>
                  </a:extLst>
                </a:gridCol>
                <a:gridCol w="6193692">
                  <a:extLst>
                    <a:ext uri="{9D8B030D-6E8A-4147-A177-3AD203B41FA5}">
                      <a16:colId xmlns:a16="http://schemas.microsoft.com/office/drawing/2014/main" val="1162191443"/>
                    </a:ext>
                  </a:extLst>
                </a:gridCol>
              </a:tblGrid>
              <a:tr h="644550">
                <a:tc>
                  <a:txBody>
                    <a:bodyPr/>
                    <a:lstStyle/>
                    <a:p>
                      <a:pPr algn="ctr"/>
                      <a:endParaRPr lang="en-US" sz="3000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.NET Assemblies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814264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Unmanaged</a:t>
                      </a:r>
                    </a:p>
                    <a:p>
                      <a:pPr algn="ctr"/>
                      <a:r>
                        <a:rPr lang="en-US" sz="3000" dirty="0"/>
                        <a:t>C++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Managed C++ or C++/CLI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60263"/>
                  </a:ext>
                </a:extLst>
              </a:tr>
              <a:tr h="97770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Native Machine Code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Common Intermediate Language (CIL)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833790"/>
                  </a:ext>
                </a:extLst>
              </a:tr>
              <a:tr h="703384">
                <a:tc>
                  <a:txBody>
                    <a:bodyPr/>
                    <a:lstStyle/>
                    <a:p>
                      <a:pPr algn="ctr"/>
                      <a:endParaRPr lang="en-US" sz="3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Common Language Runtime (CLR)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717875"/>
                  </a:ext>
                </a:extLst>
              </a:tr>
              <a:tr h="981001">
                <a:tc gridSpan="2">
                  <a:txBody>
                    <a:bodyPr/>
                    <a:lstStyle/>
                    <a:p>
                      <a:pPr algn="ctr"/>
                      <a:r>
                        <a:rPr lang="en-US" sz="3000" dirty="0"/>
                        <a:t>Operating System (Windows)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2816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7227" y="3599385"/>
            <a:ext cx="1715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The EXE -&gt;</a:t>
            </a:r>
          </a:p>
        </p:txBody>
      </p:sp>
    </p:spTree>
    <p:extLst>
      <p:ext uri="{BB962C8B-B14F-4D97-AF65-F5344CB8AC3E}">
        <p14:creationId xmlns:p14="http://schemas.microsoft.com/office/powerpoint/2010/main" val="3382504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Implements its own .NET Virtual Execution System (i.e. CLR).</a:t>
            </a:r>
          </a:p>
          <a:p>
            <a:pPr>
              <a:lnSpc>
                <a:spcPct val="110000"/>
              </a:lnSpc>
            </a:pPr>
            <a:r>
              <a:rPr lang="en-US" dirty="0"/>
              <a:t>Has its own C# compiler.</a:t>
            </a:r>
          </a:p>
          <a:p>
            <a:pPr>
              <a:lnSpc>
                <a:spcPct val="110000"/>
              </a:lnSpc>
            </a:pPr>
            <a:r>
              <a:rPr lang="en-US" dirty="0"/>
              <a:t>Implements new CIL assemblies to keep-up with native Win32 assemblies (for example, GDI+ API).</a:t>
            </a:r>
          </a:p>
          <a:p>
            <a:pPr>
              <a:lnSpc>
                <a:spcPct val="110000"/>
              </a:lnSpc>
            </a:pPr>
            <a:r>
              <a:rPr lang="en-US" dirty="0"/>
              <a:t>Can run ‘almost’ all pure-managed code … </a:t>
            </a:r>
          </a:p>
          <a:p>
            <a:pPr>
              <a:lnSpc>
                <a:spcPct val="110000"/>
              </a:lnSpc>
            </a:pPr>
            <a:r>
              <a:rPr lang="en-US" dirty="0"/>
              <a:t>Support for Windows Communication Foundation (WCF).</a:t>
            </a:r>
          </a:p>
          <a:p>
            <a:pPr>
              <a:lnSpc>
                <a:spcPct val="110000"/>
              </a:lnSpc>
            </a:pPr>
            <a:r>
              <a:rPr lang="en-US" dirty="0"/>
              <a:t>Mono assemblies (which are also CIL) are cross-platform.</a:t>
            </a:r>
          </a:p>
        </p:txBody>
      </p:sp>
    </p:spTree>
    <p:extLst>
      <p:ext uri="{BB962C8B-B14F-4D97-AF65-F5344CB8AC3E}">
        <p14:creationId xmlns:p14="http://schemas.microsoft.com/office/powerpoint/2010/main" val="306623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Xamarin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Apply Mono for everything!</a:t>
            </a:r>
          </a:p>
          <a:p>
            <a:r>
              <a:rPr lang="en-US" dirty="0" err="1"/>
              <a:t>Xamarin.Android</a:t>
            </a:r>
            <a:r>
              <a:rPr lang="en-US" dirty="0"/>
              <a:t>. </a:t>
            </a:r>
          </a:p>
          <a:p>
            <a:r>
              <a:rPr lang="en-US" dirty="0" err="1"/>
              <a:t>Xamarin.iOS</a:t>
            </a:r>
            <a:r>
              <a:rPr lang="en-US" dirty="0"/>
              <a:t>. </a:t>
            </a:r>
          </a:p>
          <a:p>
            <a:r>
              <a:rPr lang="en-US" dirty="0" err="1"/>
              <a:t>Xamarin.Mac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And …</a:t>
            </a:r>
          </a:p>
          <a:p>
            <a:r>
              <a:rPr lang="en-US" dirty="0" err="1"/>
              <a:t>Xamarin.Forms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139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Xamarin.Android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73080" cy="4351338"/>
          </a:xfrm>
        </p:spPr>
        <p:txBody>
          <a:bodyPr/>
          <a:lstStyle/>
          <a:p>
            <a:r>
              <a:rPr lang="en-US" dirty="0"/>
              <a:t>Not much different from Java applications in principle.</a:t>
            </a:r>
          </a:p>
          <a:p>
            <a:r>
              <a:rPr lang="en-US" dirty="0"/>
              <a:t>No need to worry about Oracle lawsuits over its precious Java patents.</a:t>
            </a:r>
          </a:p>
          <a:p>
            <a:r>
              <a:rPr lang="en-US" dirty="0"/>
              <a:t>Support for using native libraries.. </a:t>
            </a:r>
            <a:r>
              <a:rPr lang="en-US" dirty="0" err="1"/>
              <a:t>PInvoke</a:t>
            </a:r>
            <a:r>
              <a:rPr lang="en-US" dirty="0"/>
              <a:t> does the trick.</a:t>
            </a:r>
          </a:p>
          <a:p>
            <a:r>
              <a:rPr lang="en-US" dirty="0"/>
              <a:t>Even Java libraries can be consumed (might need license):</a:t>
            </a:r>
          </a:p>
          <a:p>
            <a:pPr lvl="1"/>
            <a:r>
              <a:rPr lang="en-US" dirty="0"/>
              <a:t>Binding library: everything is automatically wrapped with C# wrappers.. Managed Callable Wrappers (MCW) which is a bridge for..</a:t>
            </a:r>
          </a:p>
          <a:p>
            <a:pPr lvl="1"/>
            <a:r>
              <a:rPr lang="en-US" dirty="0"/>
              <a:t>Java Native Interface (JNI): bind it manually.</a:t>
            </a:r>
          </a:p>
          <a:p>
            <a:pPr marL="457200" lvl="1" indent="0">
              <a:buNone/>
            </a:pPr>
            <a:r>
              <a:rPr lang="en-US" dirty="0"/>
              <a:t>The process is reversible (Java can call .NET) using Android </a:t>
            </a:r>
            <a:r>
              <a:rPr lang="en-US" dirty="0" err="1"/>
              <a:t>RunTime</a:t>
            </a:r>
            <a:r>
              <a:rPr lang="en-US" dirty="0"/>
              <a:t> (ART) bridge.</a:t>
            </a:r>
          </a:p>
        </p:txBody>
      </p:sp>
    </p:spTree>
    <p:extLst>
      <p:ext uri="{BB962C8B-B14F-4D97-AF65-F5344CB8AC3E}">
        <p14:creationId xmlns:p14="http://schemas.microsoft.com/office/powerpoint/2010/main" val="1105777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Xamarin.iOS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41037" cy="4351338"/>
          </a:xfrm>
        </p:spPr>
        <p:txBody>
          <a:bodyPr/>
          <a:lstStyle/>
          <a:p>
            <a:r>
              <a:rPr lang="en-US" dirty="0"/>
              <a:t>Support for using native libraries</a:t>
            </a:r>
          </a:p>
          <a:p>
            <a:r>
              <a:rPr lang="en-US" dirty="0"/>
              <a:t>Support for linking to native Objective-C libraries (might need license)</a:t>
            </a:r>
          </a:p>
          <a:p>
            <a:pPr lvl="1"/>
            <a:r>
              <a:rPr lang="en-US" dirty="0"/>
              <a:t>Compile Objective-C library into static library.</a:t>
            </a:r>
          </a:p>
          <a:p>
            <a:pPr lvl="1"/>
            <a:r>
              <a:rPr lang="en-US" dirty="0"/>
              <a:t>Objective Sharpie: command line tool that helps creating API definitions.</a:t>
            </a:r>
          </a:p>
          <a:p>
            <a:pPr lvl="1"/>
            <a:r>
              <a:rPr lang="en-US" dirty="0"/>
              <a:t>Normalize what Objective Sharpie failed to translate correctly.</a:t>
            </a:r>
          </a:p>
          <a:p>
            <a:pPr lvl="1"/>
            <a:r>
              <a:rPr lang="en-US" dirty="0" err="1"/>
              <a:t>Xamarin.iOS</a:t>
            </a:r>
            <a:r>
              <a:rPr lang="en-US" dirty="0"/>
              <a:t> binding library is ready.</a:t>
            </a:r>
          </a:p>
          <a:p>
            <a:r>
              <a:rPr lang="en-US" dirty="0"/>
              <a:t>Everything seems fine, right? Not so much…</a:t>
            </a:r>
          </a:p>
          <a:p>
            <a:r>
              <a:rPr lang="en-US" dirty="0"/>
              <a:t>Apple decided to prevent </a:t>
            </a:r>
            <a:r>
              <a:rPr lang="en-US" dirty="0" err="1"/>
              <a:t>JITers</a:t>
            </a:r>
            <a:r>
              <a:rPr lang="en-US" dirty="0"/>
              <a:t> from running on iOS.. Dynamic Code is NOT allowed. Compile everything to static code.. So…?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39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Xamarin.iOS</a:t>
            </a:r>
            <a:r>
              <a:rPr lang="en-US" dirty="0"/>
              <a:t> – Some 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4360" cy="4351338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System.Reflection.Emit</a:t>
            </a:r>
            <a:r>
              <a:rPr lang="en-US" dirty="0"/>
              <a:t> is not available.</a:t>
            </a:r>
          </a:p>
          <a:p>
            <a:r>
              <a:rPr lang="en-US" dirty="0"/>
              <a:t>No support for </a:t>
            </a:r>
            <a:r>
              <a:rPr lang="en-US" dirty="0" err="1"/>
              <a:t>System.Runtime.Remoting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No support for creating types dynamically (no </a:t>
            </a:r>
            <a:r>
              <a:rPr lang="en-US" dirty="0" err="1"/>
              <a:t>Type.GetType</a:t>
            </a:r>
            <a:r>
              <a:rPr lang="en-US" dirty="0"/>
              <a:t> ("MyType`1")), although looking up existing types (</a:t>
            </a:r>
            <a:r>
              <a:rPr lang="en-US" dirty="0" err="1"/>
              <a:t>Type.GetType</a:t>
            </a:r>
            <a:r>
              <a:rPr lang="en-US" dirty="0"/>
              <a:t> ("</a:t>
            </a:r>
            <a:r>
              <a:rPr lang="en-US" dirty="0" err="1"/>
              <a:t>System.String</a:t>
            </a:r>
            <a:r>
              <a:rPr lang="en-US" dirty="0"/>
              <a:t>") for example, works just fine). </a:t>
            </a:r>
          </a:p>
          <a:p>
            <a:r>
              <a:rPr lang="en-US" dirty="0"/>
              <a:t>Reverse callbacks must be registered with the runtime at compile time.</a:t>
            </a:r>
          </a:p>
          <a:p>
            <a:pPr marL="0" indent="0">
              <a:buNone/>
            </a:pPr>
            <a:r>
              <a:rPr lang="en-US" dirty="0"/>
              <a:t>And most importantly:</a:t>
            </a:r>
          </a:p>
          <a:p>
            <a:r>
              <a:rPr lang="en-US" dirty="0"/>
              <a:t>Generics are REALLY limited.</a:t>
            </a:r>
          </a:p>
        </p:txBody>
      </p:sp>
    </p:spTree>
    <p:extLst>
      <p:ext uri="{BB962C8B-B14F-4D97-AF65-F5344CB8AC3E}">
        <p14:creationId xmlns:p14="http://schemas.microsoft.com/office/powerpoint/2010/main" val="1045156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Xamarin.Forms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US" dirty="0"/>
              <a:t>Suitable for:</a:t>
            </a:r>
            <a:endParaRPr lang="en-US" dirty="0">
              <a:effectLst/>
            </a:endParaRPr>
          </a:p>
          <a:p>
            <a:pPr lvl="1" fontAlgn="t"/>
            <a:r>
              <a:rPr lang="en-US" dirty="0">
                <a:effectLst/>
              </a:rPr>
              <a:t>Data entry apps.</a:t>
            </a:r>
          </a:p>
          <a:p>
            <a:pPr lvl="1" fontAlgn="t"/>
            <a:r>
              <a:rPr lang="en-US" dirty="0">
                <a:effectLst/>
              </a:rPr>
              <a:t>Prototypes and proofs-of-concept.</a:t>
            </a:r>
          </a:p>
          <a:p>
            <a:pPr lvl="1" fontAlgn="t"/>
            <a:r>
              <a:rPr lang="en-US" dirty="0">
                <a:effectLst/>
              </a:rPr>
              <a:t>Apps that require little platform-specific functionality.</a:t>
            </a:r>
          </a:p>
          <a:p>
            <a:pPr lvl="1" fontAlgn="t"/>
            <a:r>
              <a:rPr lang="en-US" dirty="0">
                <a:effectLst/>
              </a:rPr>
              <a:t>Apps where code sharing is more important than custom UI.</a:t>
            </a:r>
          </a:p>
          <a:p>
            <a:pPr fontAlgn="t"/>
            <a:r>
              <a:rPr lang="en-US" dirty="0"/>
              <a:t>Managed code shared across all supported platforms.</a:t>
            </a:r>
            <a:endParaRPr lang="en-US" dirty="0">
              <a:effectLst/>
            </a:endParaRPr>
          </a:p>
          <a:p>
            <a:pPr fontAlgn="t"/>
            <a:r>
              <a:rPr lang="en-US" dirty="0">
                <a:effectLst/>
              </a:rPr>
              <a:t>Powerful for Universal Windows Platform (UWP) apps.</a:t>
            </a:r>
          </a:p>
          <a:p>
            <a:pPr fontAlgn="t"/>
            <a:r>
              <a:rPr lang="en-US" dirty="0">
                <a:effectLst/>
              </a:rPr>
              <a:t>A big downside is its </a:t>
            </a:r>
            <a:r>
              <a:rPr lang="en-US" dirty="0"/>
              <a:t>inability to call native APIs.</a:t>
            </a:r>
          </a:p>
        </p:txBody>
      </p:sp>
    </p:spTree>
    <p:extLst>
      <p:ext uri="{BB962C8B-B14F-4D97-AF65-F5344CB8AC3E}">
        <p14:creationId xmlns:p14="http://schemas.microsoft.com/office/powerpoint/2010/main" val="816914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best part… BENCHMARK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Xamarin stand against native and “native” applications?</a:t>
            </a:r>
          </a:p>
          <a:p>
            <a:r>
              <a:rPr lang="en-US" dirty="0"/>
              <a:t>Obviously, nothing can top the real native C++ apps in performance.</a:t>
            </a:r>
          </a:p>
          <a:p>
            <a:r>
              <a:rPr lang="en-US" dirty="0"/>
              <a:t>Our target of comparison will be basically Objective-C and Swift for iOS. And Java for Android.</a:t>
            </a:r>
          </a:p>
          <a:p>
            <a:r>
              <a:rPr lang="en-US" dirty="0"/>
              <a:t>There are three groups of benchmark tests..</a:t>
            </a:r>
          </a:p>
          <a:p>
            <a:r>
              <a:rPr lang="en-US" dirty="0"/>
              <a:t>Let the war begin!</a:t>
            </a:r>
          </a:p>
        </p:txBody>
      </p:sp>
    </p:spTree>
    <p:extLst>
      <p:ext uri="{BB962C8B-B14F-4D97-AF65-F5344CB8AC3E}">
        <p14:creationId xmlns:p14="http://schemas.microsoft.com/office/powerpoint/2010/main" val="3141210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Test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Done by Harry Cheung from Medium.com.</a:t>
            </a:r>
          </a:p>
          <a:p>
            <a:r>
              <a:rPr lang="en-US" dirty="0"/>
              <a:t>Can be found at: </a:t>
            </a:r>
            <a:r>
              <a:rPr lang="en-US" dirty="0">
                <a:hlinkClick r:id="rId2"/>
              </a:rPr>
              <a:t>https://medium.com/@harrycheung/mobile-app-performance-redux-e512be94f976#.r0zaxyav9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test is processing GPS readings and recording them to points.</a:t>
            </a:r>
          </a:p>
          <a:p>
            <a:r>
              <a:rPr lang="en-US" dirty="0"/>
              <a:t>The test compares only performance on runtime.</a:t>
            </a:r>
          </a:p>
          <a:p>
            <a:r>
              <a:rPr lang="en-US" dirty="0"/>
              <a:t>The test was performed 10 times. The figures show the average time.</a:t>
            </a:r>
          </a:p>
        </p:txBody>
      </p:sp>
    </p:spTree>
    <p:extLst>
      <p:ext uri="{BB962C8B-B14F-4D97-AF65-F5344CB8AC3E}">
        <p14:creationId xmlns:p14="http://schemas.microsoft.com/office/powerpoint/2010/main" val="1399171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1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08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Test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Kevin Ford on Magenic.com.</a:t>
            </a:r>
          </a:p>
          <a:p>
            <a:r>
              <a:rPr lang="en-US" dirty="0"/>
              <a:t>Can be found at: </a:t>
            </a:r>
            <a:r>
              <a:rPr lang="en-US" dirty="0">
                <a:hlinkClick r:id="rId2"/>
              </a:rPr>
              <a:t>https://magenic.com/thinking/mobile-development-platform-performance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test compares memory usage, load time and performance.</a:t>
            </a:r>
          </a:p>
        </p:txBody>
      </p:sp>
    </p:spTree>
    <p:extLst>
      <p:ext uri="{BB962C8B-B14F-4D97-AF65-F5344CB8AC3E}">
        <p14:creationId xmlns:p14="http://schemas.microsoft.com/office/powerpoint/2010/main" val="660628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92580"/>
            <a:ext cx="5181600" cy="4351338"/>
          </a:xfrm>
        </p:spPr>
        <p:txBody>
          <a:bodyPr>
            <a:normAutofit/>
          </a:bodyPr>
          <a:lstStyle/>
          <a:p>
            <a:pPr algn="just"/>
            <a:r>
              <a:rPr lang="en-US" sz="3200" dirty="0"/>
              <a:t>Xamarin affected by .NET Framework assemblies sizes.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dirty="0"/>
              <a:t>The tester claims this huge margin is only for small projects and for larger projects, the margin gets much smaller.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568" y="681732"/>
            <a:ext cx="4618601" cy="5612796"/>
          </a:xfrm>
        </p:spPr>
      </p:pic>
    </p:spTree>
    <p:extLst>
      <p:ext uri="{BB962C8B-B14F-4D97-AF65-F5344CB8AC3E}">
        <p14:creationId xmlns:p14="http://schemas.microsoft.com/office/powerpoint/2010/main" val="2553872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6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91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1339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08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024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88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Test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Also by Kevin Ford on Magenic.com.</a:t>
            </a:r>
          </a:p>
          <a:p>
            <a:r>
              <a:rPr lang="en-US" dirty="0"/>
              <a:t>Can be found at: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hlinkClick r:id="rId2"/>
              </a:rPr>
              <a:t>https://magenic.com/thinking/mobile-development-platform-performance-part-2-native-cordova-classic-xamarin-xamarin-forms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endParaRPr lang="en-US" dirty="0"/>
          </a:p>
          <a:p>
            <a:r>
              <a:rPr lang="en-US" dirty="0"/>
              <a:t>The test focuses on IO-based applications performance</a:t>
            </a:r>
          </a:p>
          <a:p>
            <a:pPr lvl="1"/>
            <a:r>
              <a:rPr lang="en-US" dirty="0" err="1"/>
              <a:t>SqlLite</a:t>
            </a:r>
            <a:r>
              <a:rPr lang="en-US" dirty="0"/>
              <a:t> operations.</a:t>
            </a:r>
          </a:p>
          <a:p>
            <a:pPr lvl="1"/>
            <a:r>
              <a:rPr lang="en-US" dirty="0"/>
              <a:t>File IO operations.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67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1"/>
          <a:stretch/>
        </p:blipFill>
        <p:spPr>
          <a:xfrm>
            <a:off x="824695" y="601735"/>
            <a:ext cx="4963524" cy="557522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350" y="601734"/>
            <a:ext cx="4823939" cy="5574837"/>
          </a:xfrm>
        </p:spPr>
      </p:pic>
    </p:spTree>
    <p:extLst>
      <p:ext uri="{BB962C8B-B14F-4D97-AF65-F5344CB8AC3E}">
        <p14:creationId xmlns:p14="http://schemas.microsoft.com/office/powerpoint/2010/main" val="13351632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16" y="601735"/>
            <a:ext cx="4821905" cy="5573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63" y="601734"/>
            <a:ext cx="4683894" cy="5577839"/>
          </a:xfrm>
        </p:spPr>
      </p:pic>
    </p:spTree>
    <p:extLst>
      <p:ext uri="{BB962C8B-B14F-4D97-AF65-F5344CB8AC3E}">
        <p14:creationId xmlns:p14="http://schemas.microsoft.com/office/powerpoint/2010/main" val="1162879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14" y="742413"/>
            <a:ext cx="4678528" cy="549873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742412"/>
            <a:ext cx="4867421" cy="5494839"/>
          </a:xfrm>
        </p:spPr>
      </p:pic>
    </p:spTree>
    <p:extLst>
      <p:ext uri="{BB962C8B-B14F-4D97-AF65-F5344CB8AC3E}">
        <p14:creationId xmlns:p14="http://schemas.microsoft.com/office/powerpoint/2010/main" val="1196415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&amp;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Notes:</a:t>
            </a:r>
          </a:p>
          <a:p>
            <a:r>
              <a:rPr lang="en-US" dirty="0"/>
              <a:t>Benchmark tests are NOT everything.</a:t>
            </a:r>
          </a:p>
          <a:p>
            <a:r>
              <a:rPr lang="en-US" dirty="0"/>
              <a:t>They still tell something.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Conclusion:</a:t>
            </a:r>
          </a:p>
          <a:p>
            <a:r>
              <a:rPr lang="en-US" dirty="0"/>
              <a:t>Xamarin compares very well against Google </a:t>
            </a:r>
            <a:r>
              <a:rPr lang="en-US" dirty="0" err="1"/>
              <a:t>Dalvik</a:t>
            </a:r>
            <a:r>
              <a:rPr lang="en-US" dirty="0"/>
              <a:t>.</a:t>
            </a:r>
          </a:p>
          <a:p>
            <a:r>
              <a:rPr lang="en-US" dirty="0"/>
              <a:t>Xamarin compares very well against Objective-C and Swift.</a:t>
            </a:r>
          </a:p>
        </p:txBody>
      </p:sp>
    </p:spTree>
    <p:extLst>
      <p:ext uri="{BB962C8B-B14F-4D97-AF65-F5344CB8AC3E}">
        <p14:creationId xmlns:p14="http://schemas.microsoft.com/office/powerpoint/2010/main" val="2702249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Cool.. What’s the plan?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2996417"/>
            <a:ext cx="11130281" cy="3180545"/>
          </a:xfrm>
        </p:spPr>
        <p:txBody>
          <a:bodyPr>
            <a:normAutofit/>
          </a:bodyPr>
          <a:lstStyle/>
          <a:p>
            <a:r>
              <a:rPr lang="en-US" dirty="0"/>
              <a:t>Sentiment analysis.</a:t>
            </a:r>
          </a:p>
          <a:p>
            <a:r>
              <a:rPr lang="en-US" dirty="0"/>
              <a:t>Using Rocchio’s algorithm for classification.</a:t>
            </a:r>
          </a:p>
          <a:p>
            <a:r>
              <a:rPr lang="en-US" dirty="0"/>
              <a:t>Using </a:t>
            </a:r>
            <a:r>
              <a:rPr lang="en-US" dirty="0" err="1"/>
              <a:t>LinqToTwitter</a:t>
            </a:r>
            <a:r>
              <a:rPr lang="en-US" dirty="0"/>
              <a:t> .NET API.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462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Sentiment Analysis?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Low">
              <a:buNone/>
            </a:pPr>
            <a:r>
              <a:rPr lang="en-US" i="1" dirty="0"/>
              <a:t>“The process of computationally identifying and categorizing opinions expressed in a piece of text, especially in order to determine whether the writer's attitude towards a particular topic, product, etc., is positive, negative, or neutral”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 lot to consider?</a:t>
            </a:r>
          </a:p>
          <a:p>
            <a:pPr lvl="1"/>
            <a:r>
              <a:rPr lang="en-US" dirty="0"/>
              <a:t>A lot of people tweet.</a:t>
            </a:r>
          </a:p>
          <a:p>
            <a:pPr lvl="1"/>
            <a:r>
              <a:rPr lang="en-US" dirty="0"/>
              <a:t>Followers numbers differ from user to another.</a:t>
            </a:r>
          </a:p>
          <a:p>
            <a:pPr lvl="1"/>
            <a:r>
              <a:rPr lang="en-US" dirty="0"/>
              <a:t>Tweets have likes and retweets.</a:t>
            </a:r>
          </a:p>
        </p:txBody>
      </p:sp>
    </p:spTree>
    <p:extLst>
      <p:ext uri="{BB962C8B-B14F-4D97-AF65-F5344CB8AC3E}">
        <p14:creationId xmlns:p14="http://schemas.microsoft.com/office/powerpoint/2010/main" val="26304435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Needs internet… A lot.</a:t>
            </a:r>
          </a:p>
          <a:p>
            <a:pPr>
              <a:lnSpc>
                <a:spcPct val="150000"/>
              </a:lnSpc>
            </a:pPr>
            <a:r>
              <a:rPr lang="en-US" dirty="0"/>
              <a:t>Needs computational power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PC serves the need.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Mobile might suffer, which leads to… </a:t>
            </a:r>
          </a:p>
          <a:p>
            <a:pPr>
              <a:lnSpc>
                <a:spcPct val="150000"/>
              </a:lnSpc>
            </a:pPr>
            <a:r>
              <a:rPr lang="en-US" dirty="0"/>
              <a:t>Possible need for Cloud computing… Or a server. </a:t>
            </a:r>
          </a:p>
          <a:p>
            <a:pPr>
              <a:lnSpc>
                <a:spcPct val="150000"/>
              </a:lnSpc>
            </a:pPr>
            <a:r>
              <a:rPr lang="en-US" dirty="0"/>
              <a:t>Highly likely it would not have the fanciest UI.</a:t>
            </a:r>
          </a:p>
        </p:txBody>
      </p:sp>
    </p:spTree>
    <p:extLst>
      <p:ext uri="{BB962C8B-B14F-4D97-AF65-F5344CB8AC3E}">
        <p14:creationId xmlns:p14="http://schemas.microsoft.com/office/powerpoint/2010/main" val="3608330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Classic Xamarin?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application will not need platform-specific APIs.</a:t>
            </a:r>
          </a:p>
          <a:p>
            <a:endParaRPr lang="en-US" dirty="0"/>
          </a:p>
          <a:p>
            <a:r>
              <a:rPr lang="en-US" dirty="0" err="1"/>
              <a:t>Xamarin.Forms</a:t>
            </a:r>
            <a:r>
              <a:rPr lang="en-US" dirty="0"/>
              <a:t> compares well to Xamarin in computational performance. The traditional overhead can be neglected.</a:t>
            </a:r>
          </a:p>
          <a:p>
            <a:endParaRPr lang="en-US" dirty="0"/>
          </a:p>
          <a:p>
            <a:r>
              <a:rPr lang="en-US" dirty="0" err="1"/>
              <a:t>Xamarin.Forms</a:t>
            </a:r>
            <a:r>
              <a:rPr lang="en-US" dirty="0"/>
              <a:t> produces code to share on multiple platforms.</a:t>
            </a:r>
          </a:p>
          <a:p>
            <a:endParaRPr lang="en-US" dirty="0"/>
          </a:p>
          <a:p>
            <a:r>
              <a:rPr lang="en-US" dirty="0"/>
              <a:t>Easier for deployment on Mac, iOS and Android.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846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Package Diagram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3" t="21716"/>
          <a:stretch/>
        </p:blipFill>
        <p:spPr>
          <a:xfrm>
            <a:off x="1401494" y="1507808"/>
            <a:ext cx="9389012" cy="4895733"/>
          </a:xfrm>
        </p:spPr>
      </p:pic>
    </p:spTree>
    <p:extLst>
      <p:ext uri="{BB962C8B-B14F-4D97-AF65-F5344CB8AC3E}">
        <p14:creationId xmlns:p14="http://schemas.microsoft.com/office/powerpoint/2010/main" val="783894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Extensions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Deployment on Android, iOS and Mac.</a:t>
            </a:r>
          </a:p>
          <a:p>
            <a:r>
              <a:rPr lang="en-US" dirty="0"/>
              <a:t>Cloud computing… Maybe Azure?</a:t>
            </a:r>
          </a:p>
          <a:p>
            <a:r>
              <a:rPr lang="en-US" dirty="0"/>
              <a:t>OR .. Server.</a:t>
            </a:r>
          </a:p>
          <a:p>
            <a:r>
              <a:rPr lang="en-US" dirty="0"/>
              <a:t>Addition of WCF services:</a:t>
            </a:r>
          </a:p>
          <a:p>
            <a:pPr lvl="1"/>
            <a:r>
              <a:rPr lang="en-US" dirty="0"/>
              <a:t>Mobile sends signal to the server.</a:t>
            </a:r>
          </a:p>
          <a:p>
            <a:pPr lvl="1"/>
            <a:r>
              <a:rPr lang="en-US" dirty="0"/>
              <a:t>Server makes all the needed processing.</a:t>
            </a:r>
          </a:p>
          <a:p>
            <a:pPr lvl="1"/>
            <a:r>
              <a:rPr lang="en-US" dirty="0"/>
              <a:t>Server sends the mobile the results.</a:t>
            </a:r>
          </a:p>
          <a:p>
            <a:pPr lvl="1"/>
            <a:r>
              <a:rPr lang="en-US" dirty="0"/>
              <a:t>Mobile’s power does not affect performance!</a:t>
            </a:r>
          </a:p>
        </p:txBody>
      </p:sp>
    </p:spTree>
    <p:extLst>
      <p:ext uri="{BB962C8B-B14F-4D97-AF65-F5344CB8AC3E}">
        <p14:creationId xmlns:p14="http://schemas.microsoft.com/office/powerpoint/2010/main" val="148778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>
            <a:normAutofit/>
          </a:bodyPr>
          <a:lstStyle/>
          <a:p>
            <a:r>
              <a:rPr lang="en-US" dirty="0"/>
              <a:t>The project concept: opinion analysis using Twitter &amp; sentiment analysis</a:t>
            </a:r>
          </a:p>
          <a:p>
            <a:r>
              <a:rPr lang="en-US" dirty="0"/>
              <a:t>.NET Framework.</a:t>
            </a:r>
          </a:p>
          <a:p>
            <a:r>
              <a:rPr lang="en-US" dirty="0"/>
              <a:t>Mono.</a:t>
            </a:r>
          </a:p>
          <a:p>
            <a:r>
              <a:rPr lang="en-US" dirty="0"/>
              <a:t>Xamarin:</a:t>
            </a:r>
          </a:p>
          <a:p>
            <a:pPr lvl="1"/>
            <a:r>
              <a:rPr lang="en-US" dirty="0" err="1"/>
              <a:t>Xamarin.Android</a:t>
            </a:r>
            <a:endParaRPr lang="en-US" dirty="0"/>
          </a:p>
          <a:p>
            <a:pPr lvl="1"/>
            <a:r>
              <a:rPr lang="en-US" dirty="0" err="1"/>
              <a:t>Xamarin.iOS</a:t>
            </a:r>
            <a:endParaRPr lang="en-US" dirty="0"/>
          </a:p>
          <a:p>
            <a:pPr lvl="1"/>
            <a:r>
              <a:rPr lang="en-US" dirty="0" err="1"/>
              <a:t>Xamarin.Mac</a:t>
            </a:r>
            <a:endParaRPr lang="en-US" dirty="0"/>
          </a:p>
          <a:p>
            <a:r>
              <a:rPr lang="en-US" dirty="0"/>
              <a:t>The project plan.</a:t>
            </a:r>
          </a:p>
          <a:p>
            <a:r>
              <a:rPr lang="en-US" dirty="0"/>
              <a:t>Possible extensions.</a:t>
            </a:r>
          </a:p>
        </p:txBody>
      </p:sp>
    </p:spTree>
    <p:extLst>
      <p:ext uri="{BB962C8B-B14F-4D97-AF65-F5344CB8AC3E}">
        <p14:creationId xmlns:p14="http://schemas.microsoft.com/office/powerpoint/2010/main" val="2903490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Mono (Wiki): </a:t>
            </a:r>
            <a:r>
              <a:rPr lang="en-US" sz="2400" dirty="0">
                <a:hlinkClick r:id="rId2"/>
              </a:rPr>
              <a:t>https://en.wikipedia.org/wiki/Mono_(software)</a:t>
            </a:r>
            <a:endParaRPr lang="en-US" sz="2400" dirty="0"/>
          </a:p>
          <a:p>
            <a:r>
              <a:rPr lang="en-US" sz="2400" dirty="0"/>
              <a:t>Mono (</a:t>
            </a:r>
            <a:r>
              <a:rPr lang="en-US" sz="2400" dirty="0" err="1"/>
              <a:t>StackOverflow</a:t>
            </a:r>
            <a:r>
              <a:rPr lang="en-US" sz="2400" dirty="0"/>
              <a:t>): </a:t>
            </a:r>
            <a:r>
              <a:rPr lang="en-US" sz="2400" dirty="0">
                <a:hlinkClick r:id="rId3"/>
              </a:rPr>
              <a:t>http://stackoverflow.com/questions/216841/how-does-mono-work</a:t>
            </a:r>
            <a:endParaRPr lang="en-US" sz="2400" dirty="0"/>
          </a:p>
          <a:p>
            <a:r>
              <a:rPr lang="en-US" sz="2400" dirty="0"/>
              <a:t>Managed C++: </a:t>
            </a:r>
            <a:r>
              <a:rPr lang="en-US" sz="2400" dirty="0">
                <a:hlinkClick r:id="rId4"/>
              </a:rPr>
              <a:t>http://stackoverflow.com/questions/42465843/understanding-of-managed-c</a:t>
            </a:r>
            <a:endParaRPr lang="en-US" sz="2400" dirty="0"/>
          </a:p>
          <a:p>
            <a:r>
              <a:rPr lang="en-US" sz="2400" dirty="0"/>
              <a:t>Xamarin (Wiki): </a:t>
            </a:r>
            <a:r>
              <a:rPr lang="en-US" sz="2400" dirty="0">
                <a:hlinkClick r:id="rId5"/>
              </a:rPr>
              <a:t>https://en.wikipedia.org/wiki/Xamarin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Xamarin.Android</a:t>
            </a:r>
            <a:r>
              <a:rPr lang="en-US" sz="2400" dirty="0"/>
              <a:t> Native Libraries: </a:t>
            </a:r>
            <a:r>
              <a:rPr lang="en-US" sz="2400" dirty="0">
                <a:hlinkClick r:id="rId6"/>
              </a:rPr>
              <a:t>https://developer.xamarin.com/guides/android/advanced_topics/using_native_libraries/</a:t>
            </a:r>
            <a:endParaRPr lang="en-US" sz="2400" dirty="0"/>
          </a:p>
          <a:p>
            <a:r>
              <a:rPr lang="en-US" sz="2400" dirty="0" err="1"/>
              <a:t>Xamarin.iOS</a:t>
            </a:r>
            <a:r>
              <a:rPr lang="en-US" sz="2400" dirty="0"/>
              <a:t> Native Libraries: </a:t>
            </a:r>
            <a:r>
              <a:rPr lang="en-US" sz="2400" dirty="0">
                <a:hlinkClick r:id="rId7"/>
              </a:rPr>
              <a:t>https://developer.xamarin.com/guides/ios/advanced_topics/binding_objective-c/walkthrough/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641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Xamarin.iOS</a:t>
            </a:r>
            <a:r>
              <a:rPr lang="en-US" sz="2400" dirty="0"/>
              <a:t> Limitations: </a:t>
            </a:r>
            <a:r>
              <a:rPr lang="en-US" sz="2400" dirty="0">
                <a:hlinkClick r:id="rId2"/>
              </a:rPr>
              <a:t>https://developer.xamarin.com/guides/ios/advanced_topics/limitations/</a:t>
            </a:r>
            <a:endParaRPr lang="en-US" sz="2400" dirty="0"/>
          </a:p>
          <a:p>
            <a:r>
              <a:rPr lang="en-US" sz="2400" dirty="0"/>
              <a:t>Mobile App Performance Redux: </a:t>
            </a:r>
            <a:r>
              <a:rPr lang="en-US" sz="2400" dirty="0">
                <a:hlinkClick r:id="rId3"/>
              </a:rPr>
              <a:t>https://medium.com/@harrycheung/mobile-app-performance-redux-e512be94f976#.pg50pn59g</a:t>
            </a:r>
            <a:endParaRPr lang="en-US" sz="2400" dirty="0"/>
          </a:p>
          <a:p>
            <a:r>
              <a:rPr lang="en-US" sz="2400" dirty="0"/>
              <a:t>Mobile Development Platform Performance: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https://magenic.com/thinking/</a:t>
            </a:r>
            <a:r>
              <a:rPr lang="en-US" sz="2400" dirty="0">
                <a:hlinkClick r:id="rId4"/>
              </a:rPr>
              <a:t>mobile-development-platform-performance</a:t>
            </a:r>
            <a:endParaRPr lang="en-US" sz="2400" dirty="0"/>
          </a:p>
          <a:p>
            <a:r>
              <a:rPr lang="en-US" sz="2400" dirty="0"/>
              <a:t>Mobile Development Platform Performance Part2: </a:t>
            </a:r>
            <a:r>
              <a:rPr lang="en-US" sz="2400" dirty="0">
                <a:hlinkClick r:id="rId5"/>
              </a:rPr>
              <a:t>https://magenic.com/thinking/mobile-development-platform-performance-part-2-native-cordova-classic-xamarin-xamarin-forms</a:t>
            </a:r>
            <a:endParaRPr lang="en-US" sz="2400" dirty="0"/>
          </a:p>
          <a:p>
            <a:r>
              <a:rPr lang="en-US" sz="2400" dirty="0"/>
              <a:t>Sentiment Analysis definition: </a:t>
            </a:r>
            <a:r>
              <a:rPr lang="en-US" sz="2400" dirty="0">
                <a:hlinkClick r:id="rId6"/>
              </a:rPr>
              <a:t>http://dastornews.com/2016/12/sentiment-analysis/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0413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7007</TotalTime>
  <Words>1659</Words>
  <Application>Microsoft Office PowerPoint</Application>
  <PresentationFormat>Widescreen</PresentationFormat>
  <Paragraphs>213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Opinion Analysis</vt:lpstr>
      <vt:lpstr>Concept</vt:lpstr>
      <vt:lpstr>Why is it interesting?</vt:lpstr>
      <vt:lpstr>Why Xamarin?</vt:lpstr>
      <vt:lpstr>Brief History</vt:lpstr>
      <vt:lpstr>Mono</vt:lpstr>
      <vt:lpstr>Xamarin</vt:lpstr>
      <vt:lpstr>So… How?</vt:lpstr>
      <vt:lpstr>Managed and Unmanaged Code</vt:lpstr>
      <vt:lpstr>Managed C++, C++/CLI - “Mixed-Mode”</vt:lpstr>
      <vt:lpstr>Mono</vt:lpstr>
      <vt:lpstr>Xamarin</vt:lpstr>
      <vt:lpstr>Xamarin.Android</vt:lpstr>
      <vt:lpstr>Xamarin.iOS</vt:lpstr>
      <vt:lpstr>Xamarin.iOS – Some Limitations</vt:lpstr>
      <vt:lpstr>Xamarin.Forms</vt:lpstr>
      <vt:lpstr>The best part… BENCHMARK WAR</vt:lpstr>
      <vt:lpstr>First Test Group</vt:lpstr>
      <vt:lpstr>PowerPoint Presentation</vt:lpstr>
      <vt:lpstr>PowerPoint Presentation</vt:lpstr>
      <vt:lpstr>Second Test Group</vt:lpstr>
      <vt:lpstr>PowerPoint Presentation</vt:lpstr>
      <vt:lpstr>PowerPoint Presentation</vt:lpstr>
      <vt:lpstr>PowerPoint Presentation</vt:lpstr>
      <vt:lpstr>PowerPoint Presentation</vt:lpstr>
      <vt:lpstr>Third Test Group</vt:lpstr>
      <vt:lpstr>PowerPoint Presentation</vt:lpstr>
      <vt:lpstr>PowerPoint Presentation</vt:lpstr>
      <vt:lpstr>PowerPoint Presentation</vt:lpstr>
      <vt:lpstr>Notes &amp; Conclusion</vt:lpstr>
      <vt:lpstr>Cool.. What’s the plan?</vt:lpstr>
      <vt:lpstr>Sentiment Analysis? </vt:lpstr>
      <vt:lpstr>Some Measures</vt:lpstr>
      <vt:lpstr>Why not Classic Xamarin?</vt:lpstr>
      <vt:lpstr>Possible Package Diagram</vt:lpstr>
      <vt:lpstr>Possible Extensions</vt:lpstr>
      <vt:lpstr>Summary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Ammar Salman</dc:creator>
  <cp:lastModifiedBy>Ammar Salman</cp:lastModifiedBy>
  <cp:revision>81</cp:revision>
  <dcterms:created xsi:type="dcterms:W3CDTF">2017-02-24T19:09:18Z</dcterms:created>
  <dcterms:modified xsi:type="dcterms:W3CDTF">2017-03-03T10:57:24Z</dcterms:modified>
</cp:coreProperties>
</file>