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81" r:id="rId2"/>
    <p:sldId id="329" r:id="rId3"/>
    <p:sldId id="296" r:id="rId4"/>
    <p:sldId id="282" r:id="rId5"/>
    <p:sldId id="283" r:id="rId6"/>
    <p:sldId id="284" r:id="rId7"/>
    <p:sldId id="285" r:id="rId8"/>
    <p:sldId id="286" r:id="rId9"/>
    <p:sldId id="287" r:id="rId10"/>
    <p:sldId id="288" r:id="rId11"/>
    <p:sldId id="289" r:id="rId12"/>
    <p:sldId id="290" r:id="rId13"/>
    <p:sldId id="291" r:id="rId14"/>
    <p:sldId id="292" r:id="rId15"/>
    <p:sldId id="293" r:id="rId16"/>
    <p:sldId id="294" r:id="rId17"/>
    <p:sldId id="328" r:id="rId18"/>
    <p:sldId id="298" r:id="rId19"/>
    <p:sldId id="299" r:id="rId20"/>
    <p:sldId id="300" r:id="rId21"/>
    <p:sldId id="301" r:id="rId22"/>
    <p:sldId id="302" r:id="rId23"/>
    <p:sldId id="303" r:id="rId24"/>
    <p:sldId id="304" r:id="rId25"/>
    <p:sldId id="305" r:id="rId26"/>
    <p:sldId id="306" r:id="rId27"/>
    <p:sldId id="307" r:id="rId28"/>
    <p:sldId id="308" r:id="rId29"/>
    <p:sldId id="309" r:id="rId30"/>
    <p:sldId id="310" r:id="rId31"/>
    <p:sldId id="311" r:id="rId32"/>
    <p:sldId id="312" r:id="rId33"/>
    <p:sldId id="313" r:id="rId34"/>
    <p:sldId id="314" r:id="rId35"/>
    <p:sldId id="315" r:id="rId36"/>
    <p:sldId id="316" r:id="rId37"/>
    <p:sldId id="317" r:id="rId38"/>
    <p:sldId id="318" r:id="rId39"/>
    <p:sldId id="319" r:id="rId40"/>
    <p:sldId id="320" r:id="rId41"/>
    <p:sldId id="321" r:id="rId42"/>
    <p:sldId id="322" r:id="rId43"/>
    <p:sldId id="323" r:id="rId44"/>
    <p:sldId id="324" r:id="rId45"/>
    <p:sldId id="325" r:id="rId46"/>
    <p:sldId id="326" r:id="rId47"/>
    <p:sldId id="327" r:id="rId48"/>
    <p:sldId id="256" r:id="rId49"/>
    <p:sldId id="272" r:id="rId50"/>
    <p:sldId id="273" r:id="rId51"/>
    <p:sldId id="260" r:id="rId52"/>
    <p:sldId id="274" r:id="rId53"/>
    <p:sldId id="262" r:id="rId54"/>
    <p:sldId id="263" r:id="rId55"/>
    <p:sldId id="265" r:id="rId56"/>
    <p:sldId id="270" r:id="rId57"/>
    <p:sldId id="261" r:id="rId58"/>
    <p:sldId id="264" r:id="rId59"/>
    <p:sldId id="275" r:id="rId60"/>
    <p:sldId id="276" r:id="rId61"/>
    <p:sldId id="268" r:id="rId62"/>
    <p:sldId id="269" r:id="rId63"/>
    <p:sldId id="271" r:id="rId64"/>
    <p:sldId id="280" r:id="rId65"/>
    <p:sldId id="279" r:id="rId66"/>
    <p:sldId id="278" r:id="rId67"/>
    <p:sldId id="295" r:id="rId6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7" autoAdjust="0"/>
    <p:restoredTop sz="94660"/>
  </p:normalViewPr>
  <p:slideViewPr>
    <p:cSldViewPr snapToGrid="0">
      <p:cViewPr>
        <p:scale>
          <a:sx n="62" d="100"/>
          <a:sy n="62" d="100"/>
        </p:scale>
        <p:origin x="82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3/23/2017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3/23/2017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3/23/2017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3/23/2017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http://ecs.syr.edu/faculty/fawcett/handouts/CSE775/Projects/Pr2S14a.pdf" TargetMode="External"/><Relationship Id="rId2" Type="http://schemas.openxmlformats.org/officeDocument/2006/relationships/hyperlink" Target="http://www.ecs.syr.edu/faculty/fawcett/handouts/CoreTechnologies/SocketsAndRemoting/Presentations/Win32Sockets.pdf" TargetMode="External"/><Relationship Id="rId1" Type="http://schemas.openxmlformats.org/officeDocument/2006/relationships/slideLayout" Target="../slideLayouts/slideLayout2.xml"/><Relationship Id="rId5" Type="http://schemas.openxmlformats.org/officeDocument/2006/relationships/hyperlink" Target="http://searchnetworking.techtarget.com/definition/OSI" TargetMode="External"/><Relationship Id="rId4" Type="http://schemas.openxmlformats.org/officeDocument/2006/relationships/hyperlink" Target="https://www.ntu.edu.sg/home/ehchua/programming/webprogramming/HTTP_Basics.html"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91110" y="1160980"/>
            <a:ext cx="8897420" cy="2889856"/>
          </a:xfrm>
        </p:spPr>
        <p:txBody>
          <a:bodyPr/>
          <a:lstStyle/>
          <a:p>
            <a:r>
              <a:rPr lang="en-US" dirty="0"/>
              <a:t>CROSS </a:t>
            </a:r>
            <a:r>
              <a:rPr lang="en-US" dirty="0" smtClean="0"/>
              <a:t>PLATFORM  </a:t>
            </a:r>
            <a:br>
              <a:rPr lang="en-US" dirty="0" smtClean="0"/>
            </a:br>
            <a:r>
              <a:rPr lang="en-US" dirty="0" smtClean="0"/>
              <a:t>(LIBRARIES </a:t>
            </a:r>
            <a:r>
              <a:rPr lang="en-US" dirty="0" smtClean="0"/>
              <a:t>AND</a:t>
            </a:r>
            <a:r>
              <a:rPr lang="en-US" dirty="0" smtClean="0"/>
              <a:t> GUI) AND TINY HTTP SERVER </a:t>
            </a:r>
            <a:endParaRPr lang="en-US" dirty="0"/>
          </a:p>
        </p:txBody>
      </p:sp>
      <p:sp>
        <p:nvSpPr>
          <p:cNvPr id="3" name="Subtitle 2"/>
          <p:cNvSpPr>
            <a:spLocks noGrp="1"/>
          </p:cNvSpPr>
          <p:nvPr>
            <p:ph type="subTitle" idx="1"/>
          </p:nvPr>
        </p:nvSpPr>
        <p:spPr/>
        <p:txBody>
          <a:bodyPr>
            <a:normAutofit fontScale="85000" lnSpcReduction="20000"/>
          </a:bodyPr>
          <a:lstStyle/>
          <a:p>
            <a:r>
              <a:rPr lang="en-US" sz="2400" dirty="0"/>
              <a:t>AISHWARYA </a:t>
            </a:r>
            <a:r>
              <a:rPr lang="en-US" sz="2400" dirty="0" smtClean="0"/>
              <a:t>KHAIRE</a:t>
            </a:r>
          </a:p>
          <a:p>
            <a:r>
              <a:rPr lang="en-US" sz="2400" dirty="0" smtClean="0"/>
              <a:t>SHWETA MOHOLKAR</a:t>
            </a:r>
          </a:p>
          <a:p>
            <a:r>
              <a:rPr lang="en-US" sz="2400" dirty="0" smtClean="0"/>
              <a:t>SNEHA PATIL</a:t>
            </a:r>
            <a:endParaRPr lang="en-US" sz="2400" dirty="0" smtClean="0"/>
          </a:p>
          <a:p>
            <a:endParaRPr lang="en-US" sz="2400" dirty="0"/>
          </a:p>
        </p:txBody>
      </p:sp>
    </p:spTree>
    <p:extLst>
      <p:ext uri="{BB962C8B-B14F-4D97-AF65-F5344CB8AC3E}">
        <p14:creationId xmlns:p14="http://schemas.microsoft.com/office/powerpoint/2010/main" val="99948467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a:t>
            </a:r>
            <a:endParaRPr lang="en-US" dirty="0"/>
          </a:p>
        </p:txBody>
      </p:sp>
      <p:sp>
        <p:nvSpPr>
          <p:cNvPr id="3" name="Content Placeholder 2"/>
          <p:cNvSpPr>
            <a:spLocks noGrp="1"/>
          </p:cNvSpPr>
          <p:nvPr>
            <p:ph idx="1"/>
          </p:nvPr>
        </p:nvSpPr>
        <p:spPr/>
        <p:txBody>
          <a:bodyPr/>
          <a:lstStyle/>
          <a:p>
            <a:r>
              <a:rPr lang="en-US" sz="2800" dirty="0" smtClean="0"/>
              <a:t>Cross Platform Library</a:t>
            </a:r>
          </a:p>
          <a:p>
            <a:r>
              <a:rPr lang="en-US" sz="2800" dirty="0" smtClean="0"/>
              <a:t>Cross Platform GUI</a:t>
            </a:r>
          </a:p>
          <a:p>
            <a:r>
              <a:rPr lang="en-US" sz="2800" dirty="0" smtClean="0"/>
              <a:t>Tiny HTTP Server</a:t>
            </a:r>
          </a:p>
          <a:p>
            <a:r>
              <a:rPr lang="en-US" sz="2800" dirty="0" smtClean="0"/>
              <a:t>Project Plan</a:t>
            </a:r>
          </a:p>
          <a:p>
            <a:pPr marL="0" indent="0">
              <a:buNone/>
            </a:pPr>
            <a:endParaRPr lang="en-US" dirty="0"/>
          </a:p>
        </p:txBody>
      </p:sp>
    </p:spTree>
    <p:extLst>
      <p:ext uri="{BB962C8B-B14F-4D97-AF65-F5344CB8AC3E}">
        <p14:creationId xmlns:p14="http://schemas.microsoft.com/office/powerpoint/2010/main" val="18744840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CROSS PLATFORM LIBRARIES</a:t>
            </a:r>
          </a:p>
        </p:txBody>
      </p:sp>
      <p:sp>
        <p:nvSpPr>
          <p:cNvPr id="3" name="Subtitle 2"/>
          <p:cNvSpPr>
            <a:spLocks noGrp="1"/>
          </p:cNvSpPr>
          <p:nvPr>
            <p:ph type="subTitle" idx="1"/>
          </p:nvPr>
        </p:nvSpPr>
        <p:spPr/>
        <p:txBody>
          <a:bodyPr>
            <a:normAutofit/>
          </a:bodyPr>
          <a:lstStyle/>
          <a:p>
            <a:r>
              <a:rPr lang="en-US" sz="2400" dirty="0"/>
              <a:t>AISHWARYA KHAIRE</a:t>
            </a:r>
          </a:p>
        </p:txBody>
      </p:sp>
    </p:spTree>
    <p:extLst>
      <p:ext uri="{BB962C8B-B14F-4D97-AF65-F5344CB8AC3E}">
        <p14:creationId xmlns:p14="http://schemas.microsoft.com/office/powerpoint/2010/main" val="17308993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1141412" y="2249487"/>
            <a:ext cx="8895723" cy="3541714"/>
          </a:xfrm>
        </p:spPr>
        <p:txBody>
          <a:bodyPr/>
          <a:lstStyle/>
          <a:p>
            <a:r>
              <a:rPr lang="en-US" dirty="0"/>
              <a:t> </a:t>
            </a:r>
            <a:r>
              <a:rPr lang="en-US" sz="2800" b="1" dirty="0"/>
              <a:t>Cross-platform software </a:t>
            </a:r>
            <a:r>
              <a:rPr lang="en-US" sz="2800" dirty="0"/>
              <a:t>is computer software that is implemented on multiple computing platforms.</a:t>
            </a:r>
          </a:p>
          <a:p>
            <a:r>
              <a:rPr lang="en-US" sz="2800" dirty="0"/>
              <a:t>Requires individual building or compilation for each platform that it supports.</a:t>
            </a:r>
          </a:p>
          <a:p>
            <a:r>
              <a:rPr lang="en-US" sz="2800" dirty="0"/>
              <a:t>Must be able to function on more than one computer architecture or operating system.</a:t>
            </a:r>
          </a:p>
        </p:txBody>
      </p:sp>
      <p:pic>
        <p:nvPicPr>
          <p:cNvPr id="4" name="Picture 3"/>
          <p:cNvPicPr>
            <a:picLocks noChangeAspect="1"/>
          </p:cNvPicPr>
          <p:nvPr/>
        </p:nvPicPr>
        <p:blipFill>
          <a:blip r:embed="rId2"/>
          <a:stretch>
            <a:fillRect/>
          </a:stretch>
        </p:blipFill>
        <p:spPr>
          <a:xfrm>
            <a:off x="9347900" y="2521688"/>
            <a:ext cx="2284118" cy="2436393"/>
          </a:xfrm>
          <a:prstGeom prst="rect">
            <a:avLst/>
          </a:prstGeom>
        </p:spPr>
      </p:pic>
    </p:spTree>
    <p:extLst>
      <p:ext uri="{BB962C8B-B14F-4D97-AF65-F5344CB8AC3E}">
        <p14:creationId xmlns:p14="http://schemas.microsoft.com/office/powerpoint/2010/main" val="28792029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CROSS PLATFORM?</a:t>
            </a:r>
          </a:p>
        </p:txBody>
      </p:sp>
      <p:sp>
        <p:nvSpPr>
          <p:cNvPr id="3" name="Content Placeholder 2"/>
          <p:cNvSpPr>
            <a:spLocks noGrp="1"/>
          </p:cNvSpPr>
          <p:nvPr>
            <p:ph idx="1"/>
          </p:nvPr>
        </p:nvSpPr>
        <p:spPr/>
        <p:txBody>
          <a:bodyPr>
            <a:normAutofit/>
          </a:bodyPr>
          <a:lstStyle/>
          <a:p>
            <a:r>
              <a:rPr lang="en-US" sz="2800" dirty="0"/>
              <a:t>50%-80% code reuse can be realized across-platforms.</a:t>
            </a:r>
          </a:p>
          <a:p>
            <a:r>
              <a:rPr lang="en-US" sz="2800" dirty="0"/>
              <a:t>Cross-platform development provides more benefits during the maintenance period. </a:t>
            </a:r>
          </a:p>
          <a:p>
            <a:r>
              <a:rPr lang="en-US" sz="2800" dirty="0"/>
              <a:t>Unit tests are required to be written only once for the common code.</a:t>
            </a:r>
          </a:p>
        </p:txBody>
      </p:sp>
    </p:spTree>
    <p:extLst>
      <p:ext uri="{BB962C8B-B14F-4D97-AF65-F5344CB8AC3E}">
        <p14:creationId xmlns:p14="http://schemas.microsoft.com/office/powerpoint/2010/main" val="2598352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FOR CROSS PLATFORM DEVELOPMENT</a:t>
            </a:r>
          </a:p>
        </p:txBody>
      </p:sp>
      <p:sp>
        <p:nvSpPr>
          <p:cNvPr id="3" name="Content Placeholder 2"/>
          <p:cNvSpPr>
            <a:spLocks noGrp="1"/>
          </p:cNvSpPr>
          <p:nvPr>
            <p:ph idx="1"/>
          </p:nvPr>
        </p:nvSpPr>
        <p:spPr/>
        <p:txBody>
          <a:bodyPr/>
          <a:lstStyle/>
          <a:p>
            <a:r>
              <a:rPr lang="en-US" sz="2800" dirty="0"/>
              <a:t>Simultaneously develop – don’t “port” it later.</a:t>
            </a:r>
          </a:p>
          <a:p>
            <a:r>
              <a:rPr lang="en-US" sz="2800" dirty="0"/>
              <a:t>Use standard ‘C’ types, not platform specific types.</a:t>
            </a:r>
          </a:p>
          <a:p>
            <a:r>
              <a:rPr lang="en-US" sz="2800" dirty="0"/>
              <a:t>Use only built in #ifdef compiler flags, do not invent your own</a:t>
            </a:r>
          </a:p>
          <a:p>
            <a:pPr marL="0" indent="0">
              <a:buNone/>
            </a:pPr>
            <a:endParaRPr lang="en-US" dirty="0"/>
          </a:p>
          <a:p>
            <a:endParaRPr lang="en-US" sz="2800" dirty="0"/>
          </a:p>
        </p:txBody>
      </p:sp>
      <p:pic>
        <p:nvPicPr>
          <p:cNvPr id="4" name="Picture 3"/>
          <p:cNvPicPr>
            <a:picLocks noChangeAspect="1"/>
          </p:cNvPicPr>
          <p:nvPr/>
        </p:nvPicPr>
        <p:blipFill>
          <a:blip r:embed="rId2"/>
          <a:stretch>
            <a:fillRect/>
          </a:stretch>
        </p:blipFill>
        <p:spPr>
          <a:xfrm>
            <a:off x="3785191" y="4190202"/>
            <a:ext cx="3934047" cy="2400384"/>
          </a:xfrm>
          <a:prstGeom prst="rect">
            <a:avLst/>
          </a:prstGeom>
        </p:spPr>
      </p:pic>
    </p:spTree>
    <p:extLst>
      <p:ext uri="{BB962C8B-B14F-4D97-AF65-F5344CB8AC3E}">
        <p14:creationId xmlns:p14="http://schemas.microsoft.com/office/powerpoint/2010/main" val="90448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RULES FOR CROSS PLATFORM DEVELOPMENT</a:t>
            </a:r>
          </a:p>
        </p:txBody>
      </p:sp>
      <p:sp>
        <p:nvSpPr>
          <p:cNvPr id="3" name="Content Placeholder 2"/>
          <p:cNvSpPr>
            <a:spLocks noGrp="1"/>
          </p:cNvSpPr>
          <p:nvPr>
            <p:ph idx="1"/>
          </p:nvPr>
        </p:nvSpPr>
        <p:spPr/>
        <p:txBody>
          <a:bodyPr>
            <a:normAutofit/>
          </a:bodyPr>
          <a:lstStyle/>
          <a:p>
            <a:r>
              <a:rPr lang="en-US" sz="2800" dirty="0"/>
              <a:t>Don’t use 3rd party “Application Frameworks” or “Runtime Environments”.</a:t>
            </a:r>
          </a:p>
          <a:p>
            <a:r>
              <a:rPr lang="en-US" sz="2800" dirty="0"/>
              <a:t>Use Unicode (specifically UTF-8) for all APIs</a:t>
            </a:r>
          </a:p>
          <a:p>
            <a:r>
              <a:rPr lang="en-US" sz="2800" dirty="0"/>
              <a:t>Factor out the GUI into non-reusable code – then develop a cross-platform library for the underlying logic.</a:t>
            </a:r>
          </a:p>
          <a:p>
            <a:pPr marL="0" indent="0">
              <a:buNone/>
            </a:pPr>
            <a:endParaRPr lang="en-US" dirty="0"/>
          </a:p>
          <a:p>
            <a:endParaRPr lang="en-US" sz="2800" dirty="0"/>
          </a:p>
        </p:txBody>
      </p:sp>
    </p:spTree>
    <p:extLst>
      <p:ext uri="{BB962C8B-B14F-4D97-AF65-F5344CB8AC3E}">
        <p14:creationId xmlns:p14="http://schemas.microsoft.com/office/powerpoint/2010/main" val="15881369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PLAN</a:t>
            </a:r>
          </a:p>
        </p:txBody>
      </p:sp>
      <p:sp>
        <p:nvSpPr>
          <p:cNvPr id="3" name="Content Placeholder 2"/>
          <p:cNvSpPr>
            <a:spLocks noGrp="1"/>
          </p:cNvSpPr>
          <p:nvPr>
            <p:ph idx="1"/>
          </p:nvPr>
        </p:nvSpPr>
        <p:spPr/>
        <p:txBody>
          <a:bodyPr/>
          <a:lstStyle/>
          <a:p>
            <a:r>
              <a:rPr lang="en-US" dirty="0"/>
              <a:t>FILE SYSTEM</a:t>
            </a:r>
          </a:p>
          <a:p>
            <a:r>
              <a:rPr lang="en-US" dirty="0"/>
              <a:t>SOCKETS</a:t>
            </a:r>
          </a:p>
          <a:p>
            <a:r>
              <a:rPr lang="en-US" dirty="0"/>
              <a:t>PROCESS</a:t>
            </a:r>
          </a:p>
          <a:p>
            <a:r>
              <a:rPr lang="en-US" dirty="0"/>
              <a:t>THREADPOOL</a:t>
            </a:r>
          </a:p>
          <a:p>
            <a:r>
              <a:rPr lang="en-US" dirty="0"/>
              <a:t>COMMUNICATION</a:t>
            </a:r>
          </a:p>
          <a:p>
            <a:r>
              <a:rPr lang="en-US" dirty="0"/>
              <a:t>GRAPHICAL USER INTERFACE</a:t>
            </a:r>
          </a:p>
        </p:txBody>
      </p:sp>
    </p:spTree>
    <p:extLst>
      <p:ext uri="{BB962C8B-B14F-4D97-AF65-F5344CB8AC3E}">
        <p14:creationId xmlns:p14="http://schemas.microsoft.com/office/powerpoint/2010/main" val="4817516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SYSTEM- WINDOWS AND LINUX</a:t>
            </a:r>
          </a:p>
        </p:txBody>
      </p:sp>
      <p:sp>
        <p:nvSpPr>
          <p:cNvPr id="3" name="Content Placeholder 2"/>
          <p:cNvSpPr>
            <a:spLocks noGrp="1"/>
          </p:cNvSpPr>
          <p:nvPr>
            <p:ph idx="1"/>
          </p:nvPr>
        </p:nvSpPr>
        <p:spPr/>
        <p:txBody>
          <a:bodyPr/>
          <a:lstStyle/>
          <a:p>
            <a:r>
              <a:rPr lang="en-US" sz="2800" b="1" dirty="0"/>
              <a:t>Directory Structure</a:t>
            </a:r>
          </a:p>
          <a:p>
            <a:r>
              <a:rPr lang="en-US" sz="2800" b="1" dirty="0"/>
              <a:t>Case Sensitivity</a:t>
            </a:r>
          </a:p>
          <a:p>
            <a:r>
              <a:rPr lang="en-US" sz="2800" b="1" dirty="0"/>
              <a:t>Backslashes vs. Forward Slashes</a:t>
            </a:r>
          </a:p>
          <a:p>
            <a:r>
              <a:rPr lang="en-US" sz="2800" b="1" dirty="0"/>
              <a:t>No Drive Letters – It’s All Under /</a:t>
            </a:r>
          </a:p>
          <a:p>
            <a:pPr marL="0" indent="0">
              <a:buNone/>
            </a:pPr>
            <a:endParaRPr lang="en-US" sz="2800" b="1" dirty="0"/>
          </a:p>
          <a:p>
            <a:endParaRPr lang="en-US" dirty="0"/>
          </a:p>
        </p:txBody>
      </p:sp>
      <p:pic>
        <p:nvPicPr>
          <p:cNvPr id="4" name="Picture 3"/>
          <p:cNvPicPr>
            <a:picLocks noChangeAspect="1"/>
          </p:cNvPicPr>
          <p:nvPr/>
        </p:nvPicPr>
        <p:blipFill>
          <a:blip r:embed="rId2"/>
          <a:stretch>
            <a:fillRect/>
          </a:stretch>
        </p:blipFill>
        <p:spPr>
          <a:xfrm>
            <a:off x="6918802" y="1522226"/>
            <a:ext cx="4904601" cy="5145810"/>
          </a:xfrm>
          <a:prstGeom prst="rect">
            <a:avLst/>
          </a:prstGeom>
        </p:spPr>
      </p:pic>
    </p:spTree>
    <p:extLst>
      <p:ext uri="{BB962C8B-B14F-4D97-AF65-F5344CB8AC3E}">
        <p14:creationId xmlns:p14="http://schemas.microsoft.com/office/powerpoint/2010/main" val="20947192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FILE SYSTEM- WINDOWS AND LINUX</a:t>
            </a:r>
          </a:p>
        </p:txBody>
      </p:sp>
      <p:sp>
        <p:nvSpPr>
          <p:cNvPr id="3" name="Content Placeholder 2"/>
          <p:cNvSpPr>
            <a:spLocks noGrp="1"/>
          </p:cNvSpPr>
          <p:nvPr>
            <p:ph idx="1"/>
          </p:nvPr>
        </p:nvSpPr>
        <p:spPr/>
        <p:txBody>
          <a:bodyPr>
            <a:normAutofit/>
          </a:bodyPr>
          <a:lstStyle/>
          <a:p>
            <a:r>
              <a:rPr lang="en-US" sz="2800" b="1" dirty="0"/>
              <a:t>Everything is a File</a:t>
            </a:r>
          </a:p>
          <a:p>
            <a:r>
              <a:rPr lang="en-US" sz="2800" b="1" dirty="0"/>
              <a:t>You Can Delete or Modify Open Files</a:t>
            </a:r>
          </a:p>
          <a:p>
            <a:pPr marL="0" indent="0">
              <a:buNone/>
            </a:pPr>
            <a:endParaRPr lang="en-US" sz="2800" dirty="0"/>
          </a:p>
        </p:txBody>
      </p:sp>
    </p:spTree>
    <p:extLst>
      <p:ext uri="{BB962C8B-B14F-4D97-AF65-F5344CB8AC3E}">
        <p14:creationId xmlns:p14="http://schemas.microsoft.com/office/powerpoint/2010/main" val="31009620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SOCKETS: WINSOCK</a:t>
            </a:r>
          </a:p>
        </p:txBody>
      </p:sp>
      <p:sp>
        <p:nvSpPr>
          <p:cNvPr id="3" name="Content Placeholder 2"/>
          <p:cNvSpPr>
            <a:spLocks noGrp="1"/>
          </p:cNvSpPr>
          <p:nvPr>
            <p:ph idx="1"/>
          </p:nvPr>
        </p:nvSpPr>
        <p:spPr/>
        <p:txBody>
          <a:bodyPr/>
          <a:lstStyle/>
          <a:p>
            <a:r>
              <a:rPr lang="en-US" dirty="0"/>
              <a:t>Technical specification that defines how Windows network software should access network services, especially TCP/IP.</a:t>
            </a:r>
          </a:p>
          <a:p>
            <a:r>
              <a:rPr lang="en-US" dirty="0"/>
              <a:t>Defines a standard interface between a Windows TCP/IP client application (such as an FTP client or a web browser) and the underlying TCP/IP protocol stack.</a:t>
            </a:r>
          </a:p>
        </p:txBody>
      </p:sp>
    </p:spTree>
    <p:extLst>
      <p:ext uri="{BB962C8B-B14F-4D97-AF65-F5344CB8AC3E}">
        <p14:creationId xmlns:p14="http://schemas.microsoft.com/office/powerpoint/2010/main" val="9639225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0"/>
            <a:ext cx="9905998" cy="1478570"/>
          </a:xfrm>
        </p:spPr>
        <p:txBody>
          <a:bodyPr/>
          <a:lstStyle/>
          <a:p>
            <a:r>
              <a:rPr lang="en-US" dirty="0"/>
              <a:t>PROCESS </a:t>
            </a:r>
          </a:p>
        </p:txBody>
      </p:sp>
      <p:sp>
        <p:nvSpPr>
          <p:cNvPr id="3" name="Content Placeholder 2"/>
          <p:cNvSpPr>
            <a:spLocks noGrp="1"/>
          </p:cNvSpPr>
          <p:nvPr>
            <p:ph idx="1"/>
          </p:nvPr>
        </p:nvSpPr>
        <p:spPr>
          <a:xfrm>
            <a:off x="1141412" y="1360968"/>
            <a:ext cx="9905999" cy="4593266"/>
          </a:xfrm>
        </p:spPr>
        <p:txBody>
          <a:bodyPr>
            <a:noAutofit/>
          </a:bodyPr>
          <a:lstStyle/>
          <a:p>
            <a:pPr marL="0" indent="0">
              <a:buNone/>
            </a:pPr>
            <a:r>
              <a:rPr lang="en-US" sz="2800" dirty="0"/>
              <a:t>In general, a computer system process consists of (or is said to </a:t>
            </a:r>
            <a:r>
              <a:rPr lang="en-US" sz="2800" i="1" dirty="0"/>
              <a:t>own</a:t>
            </a:r>
            <a:r>
              <a:rPr lang="en-US" sz="2800" dirty="0"/>
              <a:t>) the following resources:</a:t>
            </a:r>
          </a:p>
          <a:p>
            <a:r>
              <a:rPr lang="en-US" sz="2800" dirty="0"/>
              <a:t>An </a:t>
            </a:r>
            <a:r>
              <a:rPr lang="en-US" sz="2800" i="1" dirty="0"/>
              <a:t>image</a:t>
            </a:r>
            <a:r>
              <a:rPr lang="en-US" sz="2800" dirty="0"/>
              <a:t> of the executable machine code associated with a program.</a:t>
            </a:r>
          </a:p>
          <a:p>
            <a:r>
              <a:rPr lang="en-US" sz="2800" dirty="0"/>
              <a:t>Memory (typically some region of virtual memory)</a:t>
            </a:r>
          </a:p>
          <a:p>
            <a:r>
              <a:rPr lang="en-US" sz="2800" dirty="0"/>
              <a:t>Operating system descriptors of resources that are allocated to the process</a:t>
            </a:r>
          </a:p>
          <a:p>
            <a:r>
              <a:rPr lang="en-US" sz="2800" dirty="0"/>
              <a:t>Security attributes.</a:t>
            </a:r>
          </a:p>
          <a:p>
            <a:r>
              <a:rPr lang="en-US" sz="2800" dirty="0"/>
              <a:t>Processor state.</a:t>
            </a:r>
          </a:p>
        </p:txBody>
      </p:sp>
    </p:spTree>
    <p:extLst>
      <p:ext uri="{BB962C8B-B14F-4D97-AF65-F5344CB8AC3E}">
        <p14:creationId xmlns:p14="http://schemas.microsoft.com/office/powerpoint/2010/main" val="411992930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a:t>
            </a:r>
          </a:p>
        </p:txBody>
      </p:sp>
      <p:sp>
        <p:nvSpPr>
          <p:cNvPr id="3" name="Content Placeholder 2"/>
          <p:cNvSpPr>
            <a:spLocks noGrp="1"/>
          </p:cNvSpPr>
          <p:nvPr>
            <p:ph idx="1"/>
          </p:nvPr>
        </p:nvSpPr>
        <p:spPr/>
        <p:txBody>
          <a:bodyPr>
            <a:normAutofit/>
          </a:bodyPr>
          <a:lstStyle/>
          <a:p>
            <a:r>
              <a:rPr lang="en-US" sz="2800" dirty="0"/>
              <a:t>In Linux, if the parent process is closed then all the associated child process are forced to exit along with their parent.</a:t>
            </a:r>
          </a:p>
          <a:p>
            <a:r>
              <a:rPr lang="en-US" sz="2800" dirty="0"/>
              <a:t>In Windows, even when you close a parent process the child processes will be continuing with what they were doing.</a:t>
            </a:r>
          </a:p>
        </p:txBody>
      </p:sp>
    </p:spTree>
    <p:extLst>
      <p:ext uri="{BB962C8B-B14F-4D97-AF65-F5344CB8AC3E}">
        <p14:creationId xmlns:p14="http://schemas.microsoft.com/office/powerpoint/2010/main" val="28648922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THREADPOOL</a:t>
            </a:r>
          </a:p>
        </p:txBody>
      </p:sp>
      <p:sp>
        <p:nvSpPr>
          <p:cNvPr id="3" name="Content Placeholder 2"/>
          <p:cNvSpPr>
            <a:spLocks noGrp="1"/>
          </p:cNvSpPr>
          <p:nvPr>
            <p:ph idx="1"/>
          </p:nvPr>
        </p:nvSpPr>
        <p:spPr/>
        <p:txBody>
          <a:bodyPr/>
          <a:lstStyle/>
          <a:p>
            <a:r>
              <a:rPr lang="en-US" dirty="0"/>
              <a:t>A </a:t>
            </a:r>
            <a:r>
              <a:rPr lang="en-US" i="1" dirty="0"/>
              <a:t>thread pool</a:t>
            </a:r>
            <a:r>
              <a:rPr lang="en-US" dirty="0"/>
              <a:t> is a collection of worker threads that efficiently execute asynchronous callbacks on behalf of the application.</a:t>
            </a:r>
          </a:p>
          <a:p>
            <a:r>
              <a:rPr lang="en-US" dirty="0"/>
              <a:t>In application that creates and destroys a large number of threads that each run for a short time, using the thread pool can reduce the complexity of thread management and the overhead involved in thread creation and destruction.</a:t>
            </a:r>
          </a:p>
          <a:p>
            <a:endParaRPr lang="en-US" dirty="0"/>
          </a:p>
        </p:txBody>
      </p:sp>
    </p:spTree>
    <p:extLst>
      <p:ext uri="{BB962C8B-B14F-4D97-AF65-F5344CB8AC3E}">
        <p14:creationId xmlns:p14="http://schemas.microsoft.com/office/powerpoint/2010/main" val="2409849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THREADPOOL</a:t>
            </a:r>
          </a:p>
        </p:txBody>
      </p:sp>
      <p:sp>
        <p:nvSpPr>
          <p:cNvPr id="3" name="Content Placeholder 2"/>
          <p:cNvSpPr>
            <a:spLocks noGrp="1"/>
          </p:cNvSpPr>
          <p:nvPr>
            <p:ph idx="1"/>
          </p:nvPr>
        </p:nvSpPr>
        <p:spPr/>
        <p:txBody>
          <a:bodyPr/>
          <a:lstStyle/>
          <a:p>
            <a:r>
              <a:rPr lang="en-US" sz="2800" dirty="0"/>
              <a:t>In Windows, the thread is the basic execution unit, and the process is a container that holds this thread. </a:t>
            </a:r>
            <a:br>
              <a:rPr lang="en-US" sz="2800" dirty="0"/>
            </a:br>
            <a:endParaRPr lang="en-US" sz="2800" dirty="0"/>
          </a:p>
          <a:p>
            <a:r>
              <a:rPr lang="en-US" sz="2800" dirty="0"/>
              <a:t>In Linux, the basic execution unit is the process</a:t>
            </a:r>
          </a:p>
          <a:p>
            <a:pPr marL="0" indent="0">
              <a:buNone/>
            </a:pPr>
            <a:endParaRPr lang="en-US" dirty="0"/>
          </a:p>
        </p:txBody>
      </p:sp>
    </p:spTree>
    <p:extLst>
      <p:ext uri="{BB962C8B-B14F-4D97-AF65-F5344CB8AC3E}">
        <p14:creationId xmlns:p14="http://schemas.microsoft.com/office/powerpoint/2010/main" val="20339101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a:t>
            </a:r>
          </a:p>
        </p:txBody>
      </p:sp>
      <p:sp>
        <p:nvSpPr>
          <p:cNvPr id="3" name="Content Placeholder 2"/>
          <p:cNvSpPr>
            <a:spLocks noGrp="1"/>
          </p:cNvSpPr>
          <p:nvPr>
            <p:ph idx="1"/>
          </p:nvPr>
        </p:nvSpPr>
        <p:spPr>
          <a:xfrm>
            <a:off x="1141412" y="2249487"/>
            <a:ext cx="9905999" cy="3002997"/>
          </a:xfrm>
        </p:spPr>
        <p:txBody>
          <a:bodyPr>
            <a:normAutofit/>
          </a:bodyPr>
          <a:lstStyle/>
          <a:p>
            <a:r>
              <a:rPr lang="en-US" sz="2800" dirty="0"/>
              <a:t>SOCKETS</a:t>
            </a:r>
          </a:p>
          <a:p>
            <a:r>
              <a:rPr lang="en-US" sz="2800" dirty="0"/>
              <a:t>NAMED PIPES</a:t>
            </a:r>
          </a:p>
          <a:p>
            <a:r>
              <a:rPr lang="en-US" sz="2800" dirty="0"/>
              <a:t>MESSAGE PASSING</a:t>
            </a:r>
          </a:p>
        </p:txBody>
      </p:sp>
    </p:spTree>
    <p:extLst>
      <p:ext uri="{BB962C8B-B14F-4D97-AF65-F5344CB8AC3E}">
        <p14:creationId xmlns:p14="http://schemas.microsoft.com/office/powerpoint/2010/main" val="15836261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CROSS PLATFORM </a:t>
            </a:r>
            <a:r>
              <a:rPr lang="en-US" dirty="0" smtClean="0"/>
              <a:t>GUI</a:t>
            </a:r>
            <a:endParaRPr lang="en-US" dirty="0"/>
          </a:p>
        </p:txBody>
      </p:sp>
      <p:sp>
        <p:nvSpPr>
          <p:cNvPr id="3" name="Subtitle 2"/>
          <p:cNvSpPr>
            <a:spLocks noGrp="1"/>
          </p:cNvSpPr>
          <p:nvPr>
            <p:ph type="subTitle" idx="1"/>
          </p:nvPr>
        </p:nvSpPr>
        <p:spPr/>
        <p:txBody>
          <a:bodyPr>
            <a:normAutofit/>
          </a:bodyPr>
          <a:lstStyle/>
          <a:p>
            <a:r>
              <a:rPr lang="en-US" sz="2400" dirty="0" smtClean="0"/>
              <a:t>SHWETA MOHOLKAR</a:t>
            </a:r>
            <a:endParaRPr lang="en-US" sz="2400" dirty="0"/>
          </a:p>
        </p:txBody>
      </p:sp>
    </p:spTree>
    <p:extLst>
      <p:ext uri="{BB962C8B-B14F-4D97-AF65-F5344CB8AC3E}">
        <p14:creationId xmlns:p14="http://schemas.microsoft.com/office/powerpoint/2010/main" val="116308327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prstClr val="black"/>
                </a:solidFill>
              </a:rPr>
              <a:t>Rich Internet Applications</a:t>
            </a:r>
            <a:br>
              <a:rPr lang="en-US" dirty="0">
                <a:solidFill>
                  <a:prstClr val="black"/>
                </a:solidFill>
              </a:rPr>
            </a:br>
            <a:r>
              <a:rPr lang="en-US" sz="2000" dirty="0">
                <a:solidFill>
                  <a:prstClr val="black"/>
                </a:solidFill>
              </a:rPr>
              <a:t>Web application that has many of the characteristics of desktop application software</a:t>
            </a:r>
            <a:endParaRPr lang="en-US" dirty="0"/>
          </a:p>
        </p:txBody>
      </p:sp>
      <p:sp>
        <p:nvSpPr>
          <p:cNvPr id="3" name="Text Placeholder 2"/>
          <p:cNvSpPr>
            <a:spLocks noGrp="1"/>
          </p:cNvSpPr>
          <p:nvPr>
            <p:ph type="body" idx="1"/>
          </p:nvPr>
        </p:nvSpPr>
        <p:spPr/>
        <p:txBody>
          <a:bodyPr/>
          <a:lstStyle/>
          <a:p>
            <a:r>
              <a:rPr lang="en-US" dirty="0" smtClean="0"/>
              <a:t>Typical Way	</a:t>
            </a:r>
            <a:endParaRPr lang="en-US" dirty="0"/>
          </a:p>
        </p:txBody>
      </p:sp>
      <p:sp>
        <p:nvSpPr>
          <p:cNvPr id="4" name="Content Placeholder 3"/>
          <p:cNvSpPr>
            <a:spLocks noGrp="1"/>
          </p:cNvSpPr>
          <p:nvPr>
            <p:ph sz="half" idx="2"/>
          </p:nvPr>
        </p:nvSpPr>
        <p:spPr/>
        <p:txBody>
          <a:bodyPr>
            <a:normAutofit fontScale="92500" lnSpcReduction="10000"/>
          </a:bodyPr>
          <a:lstStyle/>
          <a:p>
            <a:r>
              <a:rPr lang="en-US" sz="2400" dirty="0" smtClean="0">
                <a:effectLst/>
              </a:rPr>
              <a:t>Users generally need to install a software framework using the computer's operating system before launching the application, which typically downloads, updates, verifies and executes the RIA.</a:t>
            </a:r>
          </a:p>
          <a:p>
            <a:r>
              <a:rPr lang="en-US" sz="2400" dirty="0"/>
              <a:t>e</a:t>
            </a:r>
            <a:r>
              <a:rPr lang="en-US" sz="2400" dirty="0" smtClean="0">
                <a:effectLst/>
              </a:rPr>
              <a:t>.g. Adobe Flash, JavaFX, and Microsoft Silverlight</a:t>
            </a:r>
            <a:endParaRPr lang="en-US" sz="2400" dirty="0" smtClean="0"/>
          </a:p>
        </p:txBody>
      </p:sp>
      <p:sp>
        <p:nvSpPr>
          <p:cNvPr id="5" name="Text Placeholder 4"/>
          <p:cNvSpPr>
            <a:spLocks noGrp="1"/>
          </p:cNvSpPr>
          <p:nvPr>
            <p:ph type="body" sz="quarter" idx="3"/>
          </p:nvPr>
        </p:nvSpPr>
        <p:spPr/>
        <p:txBody>
          <a:bodyPr/>
          <a:lstStyle/>
          <a:p>
            <a:r>
              <a:rPr lang="en-US" dirty="0" smtClean="0">
                <a:effectLst/>
              </a:rPr>
              <a:t>HTML5/JavaScript-based</a:t>
            </a:r>
            <a:endParaRPr lang="en-US" dirty="0"/>
          </a:p>
        </p:txBody>
      </p:sp>
      <p:sp>
        <p:nvSpPr>
          <p:cNvPr id="6" name="Content Placeholder 5"/>
          <p:cNvSpPr>
            <a:spLocks noGrp="1"/>
          </p:cNvSpPr>
          <p:nvPr>
            <p:ph sz="quarter" idx="4"/>
          </p:nvPr>
        </p:nvSpPr>
        <p:spPr/>
        <p:txBody>
          <a:bodyPr>
            <a:normAutofit/>
          </a:bodyPr>
          <a:lstStyle/>
          <a:p>
            <a:r>
              <a:rPr lang="en-US" sz="2400" dirty="0"/>
              <a:t>U</a:t>
            </a:r>
            <a:r>
              <a:rPr lang="en-US" sz="2400" dirty="0" smtClean="0">
                <a:effectLst/>
              </a:rPr>
              <a:t>se built-in browser functionality to implement comparable interfaces</a:t>
            </a:r>
          </a:p>
        </p:txBody>
      </p:sp>
    </p:spTree>
    <p:extLst>
      <p:ext uri="{BB962C8B-B14F-4D97-AF65-F5344CB8AC3E}">
        <p14:creationId xmlns:p14="http://schemas.microsoft.com/office/powerpoint/2010/main" val="4478088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353" y="606175"/>
            <a:ext cx="10778447" cy="5570788"/>
          </a:xfrm>
        </p:spPr>
        <p:txBody>
          <a:bodyPr>
            <a:normAutofit/>
          </a:bodyPr>
          <a:lstStyle/>
          <a:p>
            <a:pPr marL="0" indent="0">
              <a:buNone/>
            </a:pPr>
            <a:r>
              <a:rPr lang="en-US" dirty="0" smtClean="0">
                <a:effectLst/>
              </a:rPr>
              <a:t>Google trends shows (as of September 2012) that frameworks based on a plug-in are in the process of being replaced by HTML5/JavaScript-based alternatives. </a:t>
            </a:r>
          </a:p>
          <a:p>
            <a:pPr marL="0" indent="0">
              <a:buNone/>
            </a:pPr>
            <a:r>
              <a:rPr lang="en-US" dirty="0"/>
              <a:t> </a:t>
            </a:r>
            <a:r>
              <a:rPr lang="en-US" dirty="0" smtClean="0"/>
              <a:t>  </a:t>
            </a:r>
            <a:r>
              <a:rPr lang="en-US" sz="1800" dirty="0" smtClean="0">
                <a:effectLst/>
              </a:rPr>
              <a:t>Source : https://en.wikipedia.org/wiki/Rich_Internet_application</a:t>
            </a:r>
          </a:p>
          <a:p>
            <a:endParaRPr lang="en-US" dirty="0" smtClean="0">
              <a:effectLst/>
            </a:endParaRPr>
          </a:p>
          <a:p>
            <a:pPr>
              <a:buFont typeface="Wingdings" panose="05000000000000000000" pitchFamily="2" charset="2"/>
              <a:buChar char="Ø"/>
            </a:pPr>
            <a:r>
              <a:rPr lang="en-US" dirty="0" smtClean="0">
                <a:effectLst/>
              </a:rPr>
              <a:t>Aim of project : </a:t>
            </a:r>
          </a:p>
          <a:p>
            <a:pPr marL="0" indent="0">
              <a:buNone/>
            </a:pPr>
            <a:r>
              <a:rPr lang="en-US" dirty="0" smtClean="0">
                <a:effectLst/>
              </a:rPr>
              <a:t>GUI built from Chrome using HTML5 and Tiny </a:t>
            </a:r>
            <a:r>
              <a:rPr lang="en-US" dirty="0" err="1" smtClean="0">
                <a:effectLst/>
              </a:rPr>
              <a:t>HTTPServer</a:t>
            </a:r>
            <a:r>
              <a:rPr lang="en-US" dirty="0" smtClean="0">
                <a:effectLst/>
              </a:rPr>
              <a:t> that will run on Windows and Linux with no changes other than recompiling the C++ </a:t>
            </a:r>
            <a:r>
              <a:rPr lang="en-US" dirty="0" err="1" smtClean="0">
                <a:effectLst/>
              </a:rPr>
              <a:t>HTTPServer</a:t>
            </a:r>
            <a:r>
              <a:rPr lang="en-US" dirty="0" smtClean="0">
                <a:effectLst/>
              </a:rPr>
              <a:t>. </a:t>
            </a:r>
          </a:p>
          <a:p>
            <a:pPr marL="0" indent="0">
              <a:buNone/>
            </a:pPr>
            <a:endParaRPr lang="en-US" dirty="0"/>
          </a:p>
        </p:txBody>
      </p:sp>
    </p:spTree>
    <p:extLst>
      <p:ext uri="{BB962C8B-B14F-4D97-AF65-F5344CB8AC3E}">
        <p14:creationId xmlns:p14="http://schemas.microsoft.com/office/powerpoint/2010/main" val="3385743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Technologies </a:t>
            </a:r>
            <a:endParaRPr lang="en-US" dirty="0"/>
          </a:p>
        </p:txBody>
      </p:sp>
      <p:sp>
        <p:nvSpPr>
          <p:cNvPr id="3" name="Content Placeholder 2"/>
          <p:cNvSpPr>
            <a:spLocks noGrp="1"/>
          </p:cNvSpPr>
          <p:nvPr>
            <p:ph idx="1"/>
          </p:nvPr>
        </p:nvSpPr>
        <p:spPr/>
        <p:txBody>
          <a:bodyPr/>
          <a:lstStyle/>
          <a:p>
            <a:r>
              <a:rPr lang="en-US" dirty="0" smtClean="0"/>
              <a:t>HTML5 – Hyper Text Markup Language</a:t>
            </a:r>
          </a:p>
          <a:p>
            <a:r>
              <a:rPr lang="en-US" dirty="0" smtClean="0"/>
              <a:t>JavaScript</a:t>
            </a:r>
          </a:p>
          <a:p>
            <a:r>
              <a:rPr lang="en-US" dirty="0" smtClean="0"/>
              <a:t>DOM – Document Object Model</a:t>
            </a:r>
          </a:p>
          <a:p>
            <a:r>
              <a:rPr lang="en-US" dirty="0" smtClean="0"/>
              <a:t>AJAX – Asynchronous JavaScript And XML</a:t>
            </a:r>
          </a:p>
          <a:p>
            <a:endParaRPr lang="en-US" dirty="0"/>
          </a:p>
        </p:txBody>
      </p:sp>
    </p:spTree>
    <p:extLst>
      <p:ext uri="{BB962C8B-B14F-4D97-AF65-F5344CB8AC3E}">
        <p14:creationId xmlns:p14="http://schemas.microsoft.com/office/powerpoint/2010/main" val="13851137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HTML5</a:t>
            </a:r>
            <a:endParaRPr lang="en-US" dirty="0"/>
          </a:p>
        </p:txBody>
      </p:sp>
      <p:sp>
        <p:nvSpPr>
          <p:cNvPr id="3" name="Content Placeholder 2"/>
          <p:cNvSpPr>
            <a:spLocks noGrp="1"/>
          </p:cNvSpPr>
          <p:nvPr>
            <p:ph idx="1"/>
          </p:nvPr>
        </p:nvSpPr>
        <p:spPr/>
        <p:txBody>
          <a:bodyPr/>
          <a:lstStyle/>
          <a:p>
            <a:r>
              <a:rPr lang="en-US" dirty="0" smtClean="0"/>
              <a:t>HTML5 is a markup language used for structuring and presenting content on the World Wide Web.</a:t>
            </a:r>
          </a:p>
          <a:p>
            <a:r>
              <a:rPr lang="en-US" dirty="0" smtClean="0"/>
              <a:t>Published in October 2014 by the World Wide Web Consortium (W3C)</a:t>
            </a:r>
          </a:p>
          <a:p>
            <a:r>
              <a:rPr lang="en-US" dirty="0" smtClean="0"/>
              <a:t> Improved the language with support for the latest multimedia</a:t>
            </a:r>
          </a:p>
          <a:p>
            <a:r>
              <a:rPr lang="en-US" dirty="0" smtClean="0"/>
              <a:t> Easily </a:t>
            </a:r>
            <a:r>
              <a:rPr lang="en-US" dirty="0"/>
              <a:t>readable by humans and consistently understood by computers </a:t>
            </a:r>
            <a:r>
              <a:rPr lang="en-US" dirty="0" smtClean="0"/>
              <a:t>and devices such as web browsers, parsers, etc.</a:t>
            </a:r>
            <a:endParaRPr lang="en-US" dirty="0"/>
          </a:p>
        </p:txBody>
      </p:sp>
    </p:spTree>
    <p:extLst>
      <p:ext uri="{BB962C8B-B14F-4D97-AF65-F5344CB8AC3E}">
        <p14:creationId xmlns:p14="http://schemas.microsoft.com/office/powerpoint/2010/main" val="21452587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HTML5 Features</a:t>
            </a:r>
            <a:endParaRPr lang="en-US" dirty="0"/>
          </a:p>
        </p:txBody>
      </p:sp>
      <p:sp>
        <p:nvSpPr>
          <p:cNvPr id="3" name="Content Placeholder 2"/>
          <p:cNvSpPr>
            <a:spLocks noGrp="1"/>
          </p:cNvSpPr>
          <p:nvPr>
            <p:ph idx="1"/>
          </p:nvPr>
        </p:nvSpPr>
        <p:spPr/>
        <p:txBody>
          <a:bodyPr>
            <a:normAutofit fontScale="85000" lnSpcReduction="10000"/>
          </a:bodyPr>
          <a:lstStyle/>
          <a:p>
            <a:r>
              <a:rPr lang="en-US" sz="2200" dirty="0" smtClean="0"/>
              <a:t>Markup </a:t>
            </a:r>
          </a:p>
          <a:p>
            <a:pPr marL="0" indent="0">
              <a:buNone/>
            </a:pPr>
            <a:r>
              <a:rPr lang="en-US" sz="2200" dirty="0" smtClean="0"/>
              <a:t>HTML5 introduces elements and attributes that reflect typical usage on modern websites.</a:t>
            </a:r>
          </a:p>
          <a:p>
            <a:pPr marL="0" indent="0">
              <a:buNone/>
            </a:pPr>
            <a:r>
              <a:rPr lang="en-US" sz="2200" dirty="0" smtClean="0"/>
              <a:t>It has been designed to be backward compatible with common parsing of older versions of HTML        </a:t>
            </a:r>
          </a:p>
          <a:p>
            <a:pPr>
              <a:buFont typeface="Wingdings" panose="05000000000000000000" pitchFamily="2" charset="2"/>
              <a:buChar char="ü"/>
            </a:pPr>
            <a:r>
              <a:rPr lang="en-US" altLang="zh-CN" sz="2200" dirty="0" smtClean="0"/>
              <a:t>New </a:t>
            </a:r>
            <a:r>
              <a:rPr lang="en-US" altLang="zh-CN" sz="2200" b="1" dirty="0" smtClean="0"/>
              <a:t>semantic</a:t>
            </a:r>
            <a:r>
              <a:rPr lang="en-US" altLang="zh-CN" sz="2200" dirty="0" smtClean="0"/>
              <a:t> elements like &lt;header&gt;, &lt;footer&gt;, &lt;article&gt;, and &lt;section&gt;.</a:t>
            </a:r>
          </a:p>
          <a:p>
            <a:pPr>
              <a:buFont typeface="Wingdings" panose="05000000000000000000" pitchFamily="2" charset="2"/>
              <a:buChar char="ü"/>
            </a:pPr>
            <a:r>
              <a:rPr lang="en-US" altLang="zh-CN" sz="2200" dirty="0" smtClean="0"/>
              <a:t>New form </a:t>
            </a:r>
            <a:r>
              <a:rPr lang="en-US" altLang="zh-CN" sz="2200" b="1" dirty="0" smtClean="0"/>
              <a:t>control attributes</a:t>
            </a:r>
            <a:r>
              <a:rPr lang="en-US" altLang="zh-CN" sz="2200" dirty="0" smtClean="0"/>
              <a:t> like number, date, time, calendar, and range.</a:t>
            </a:r>
          </a:p>
          <a:p>
            <a:pPr>
              <a:buFont typeface="Wingdings" panose="05000000000000000000" pitchFamily="2" charset="2"/>
              <a:buChar char="ü"/>
            </a:pPr>
            <a:r>
              <a:rPr lang="en-US" altLang="zh-CN" sz="2200" dirty="0" smtClean="0"/>
              <a:t>New </a:t>
            </a:r>
            <a:r>
              <a:rPr lang="en-US" altLang="zh-CN" sz="2200" b="1" dirty="0" smtClean="0"/>
              <a:t>graphic</a:t>
            </a:r>
            <a:r>
              <a:rPr lang="en-US" altLang="zh-CN" sz="2200" dirty="0" smtClean="0"/>
              <a:t> elements: &lt;</a:t>
            </a:r>
            <a:r>
              <a:rPr lang="en-US" altLang="zh-CN" sz="2200" dirty="0" err="1" smtClean="0"/>
              <a:t>svg</a:t>
            </a:r>
            <a:r>
              <a:rPr lang="en-US" altLang="zh-CN" sz="2200" dirty="0" smtClean="0"/>
              <a:t>&gt; and &lt;canvas&gt;.</a:t>
            </a:r>
          </a:p>
          <a:p>
            <a:pPr>
              <a:buFont typeface="Wingdings" panose="05000000000000000000" pitchFamily="2" charset="2"/>
              <a:buChar char="ü"/>
            </a:pPr>
            <a:r>
              <a:rPr lang="en-US" altLang="zh-CN" sz="2200" dirty="0" smtClean="0"/>
              <a:t>New </a:t>
            </a:r>
            <a:r>
              <a:rPr lang="en-US" altLang="zh-CN" sz="2200" b="1" dirty="0" smtClean="0"/>
              <a:t>multimedia</a:t>
            </a:r>
            <a:r>
              <a:rPr lang="en-US" altLang="zh-CN" sz="2200" dirty="0" smtClean="0"/>
              <a:t> elements: &lt;audio&gt; and &lt;video&gt;.</a:t>
            </a:r>
          </a:p>
          <a:p>
            <a:pPr>
              <a:buFont typeface="Wingdings" panose="05000000000000000000" pitchFamily="2" charset="2"/>
              <a:buChar char="ü"/>
            </a:pPr>
            <a:r>
              <a:rPr lang="en-US" altLang="zh-CN" sz="2200" dirty="0" smtClean="0"/>
              <a:t>New </a:t>
            </a:r>
            <a:r>
              <a:rPr lang="en-US" altLang="zh-CN" sz="2200" b="1" dirty="0" smtClean="0"/>
              <a:t>APIs</a:t>
            </a:r>
            <a:r>
              <a:rPr lang="en-US" altLang="zh-CN" sz="2200" dirty="0" smtClean="0"/>
              <a:t>: Geolocation, Drag and Drop, Local Storage, Application Cache, Web Workers, SSE</a:t>
            </a:r>
          </a:p>
          <a:p>
            <a:pPr marL="0" indent="0">
              <a:buNone/>
            </a:pPr>
            <a:endParaRPr lang="en-US" dirty="0" smtClean="0"/>
          </a:p>
        </p:txBody>
      </p:sp>
    </p:spTree>
    <p:extLst>
      <p:ext uri="{BB962C8B-B14F-4D97-AF65-F5344CB8AC3E}">
        <p14:creationId xmlns:p14="http://schemas.microsoft.com/office/powerpoint/2010/main" val="35711396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913079" y="1140432"/>
            <a:ext cx="10228495" cy="4036406"/>
          </a:xfrm>
          <a:prstGeom prst="rect">
            <a:avLst/>
          </a:prstGeom>
        </p:spPr>
      </p:pic>
    </p:spTree>
    <p:extLst>
      <p:ext uri="{BB962C8B-B14F-4D97-AF65-F5344CB8AC3E}">
        <p14:creationId xmlns:p14="http://schemas.microsoft.com/office/powerpoint/2010/main" val="15578555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643062" y="1343025"/>
            <a:ext cx="8905875" cy="4171950"/>
          </a:xfrm>
          <a:prstGeom prst="rect">
            <a:avLst/>
          </a:prstGeom>
        </p:spPr>
      </p:pic>
    </p:spTree>
    <p:extLst>
      <p:ext uri="{BB962C8B-B14F-4D97-AF65-F5344CB8AC3E}">
        <p14:creationId xmlns:p14="http://schemas.microsoft.com/office/powerpoint/2010/main" val="414054150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a:stretch/>
        </p:blipFill>
        <p:spPr>
          <a:xfrm>
            <a:off x="109537" y="1938337"/>
            <a:ext cx="11972925" cy="2981325"/>
          </a:xfrm>
          <a:prstGeom prst="rect">
            <a:avLst/>
          </a:prstGeom>
        </p:spPr>
      </p:pic>
    </p:spTree>
    <p:extLst>
      <p:ext uri="{BB962C8B-B14F-4D97-AF65-F5344CB8AC3E}">
        <p14:creationId xmlns:p14="http://schemas.microsoft.com/office/powerpoint/2010/main" val="281681941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HTML5 Features</a:t>
            </a:r>
            <a:endParaRPr lang="en-US" dirty="0"/>
          </a:p>
        </p:txBody>
      </p:sp>
      <p:sp>
        <p:nvSpPr>
          <p:cNvPr id="3" name="Content Placeholder 2"/>
          <p:cNvSpPr>
            <a:spLocks noGrp="1"/>
          </p:cNvSpPr>
          <p:nvPr>
            <p:ph idx="1"/>
          </p:nvPr>
        </p:nvSpPr>
        <p:spPr/>
        <p:txBody>
          <a:bodyPr/>
          <a:lstStyle/>
          <a:p>
            <a:r>
              <a:rPr lang="en-US" dirty="0" smtClean="0"/>
              <a:t>New APIs</a:t>
            </a:r>
          </a:p>
          <a:p>
            <a:pPr marL="0" indent="0">
              <a:buNone/>
            </a:pPr>
            <a:r>
              <a:rPr lang="en-US" dirty="0" smtClean="0"/>
              <a:t>In addition to specifying markup, HTML5 specifies scripting application programming interfaces (APIs) that can be used with JavaScript</a:t>
            </a:r>
            <a:endParaRPr lang="en-US" dirty="0"/>
          </a:p>
        </p:txBody>
      </p:sp>
    </p:spTree>
    <p:extLst>
      <p:ext uri="{BB962C8B-B14F-4D97-AF65-F5344CB8AC3E}">
        <p14:creationId xmlns:p14="http://schemas.microsoft.com/office/powerpoint/2010/main" val="14387759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File:HTML5 APIs and related technologies taxonomy and status.sv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4518" y="555695"/>
            <a:ext cx="7620000" cy="52863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479479" y="5842070"/>
            <a:ext cx="8229600" cy="369332"/>
          </a:xfrm>
          <a:prstGeom prst="rect">
            <a:avLst/>
          </a:prstGeom>
          <a:noFill/>
        </p:spPr>
        <p:txBody>
          <a:bodyPr wrap="square" rtlCol="0">
            <a:spAutoFit/>
          </a:bodyPr>
          <a:lstStyle/>
          <a:p>
            <a:r>
              <a:rPr lang="en-US" dirty="0" smtClean="0"/>
              <a:t>Source: https://en.wikipedia.org/wiki/HTML5</a:t>
            </a:r>
            <a:endParaRPr lang="en-US" dirty="0"/>
          </a:p>
        </p:txBody>
      </p:sp>
    </p:spTree>
    <p:extLst>
      <p:ext uri="{BB962C8B-B14F-4D97-AF65-F5344CB8AC3E}">
        <p14:creationId xmlns:p14="http://schemas.microsoft.com/office/powerpoint/2010/main" val="11993440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 Object Model</a:t>
            </a:r>
            <a:endParaRPr lang="en-US" dirty="0"/>
          </a:p>
        </p:txBody>
      </p:sp>
      <p:sp>
        <p:nvSpPr>
          <p:cNvPr id="3" name="Content Placeholder 2"/>
          <p:cNvSpPr>
            <a:spLocks noGrp="1"/>
          </p:cNvSpPr>
          <p:nvPr>
            <p:ph idx="1"/>
          </p:nvPr>
        </p:nvSpPr>
        <p:spPr/>
        <p:txBody>
          <a:bodyPr/>
          <a:lstStyle/>
          <a:p>
            <a:r>
              <a:rPr lang="en-US" altLang="zh-CN" dirty="0" smtClean="0"/>
              <a:t>The Document Object Model is a platform and language-neutral interface that will allow programs and scripts to </a:t>
            </a:r>
            <a:r>
              <a:rPr lang="en-US" altLang="zh-CN" u="sng" dirty="0" smtClean="0"/>
              <a:t>dynamically access and update</a:t>
            </a:r>
            <a:r>
              <a:rPr lang="en-US" altLang="zh-CN" dirty="0" smtClean="0"/>
              <a:t> the content, structure and style of documents. The document can be further processed and the results of that processing can be incorporated back into the presented page. </a:t>
            </a:r>
          </a:p>
          <a:p>
            <a:r>
              <a:rPr lang="en-US" altLang="zh-CN" dirty="0" smtClean="0"/>
              <a:t>Example: HTML, XML</a:t>
            </a:r>
            <a:endParaRPr lang="en-US" altLang="zh-CN" dirty="0"/>
          </a:p>
        </p:txBody>
      </p:sp>
    </p:spTree>
    <p:extLst>
      <p:ext uri="{BB962C8B-B14F-4D97-AF65-F5344CB8AC3E}">
        <p14:creationId xmlns:p14="http://schemas.microsoft.com/office/powerpoint/2010/main" val="23397585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HTML DOM?</a:t>
            </a:r>
            <a:endParaRPr lang="en-US" dirty="0"/>
          </a:p>
        </p:txBody>
      </p:sp>
      <p:sp>
        <p:nvSpPr>
          <p:cNvPr id="3" name="Content Placeholder 2"/>
          <p:cNvSpPr>
            <a:spLocks noGrp="1"/>
          </p:cNvSpPr>
          <p:nvPr>
            <p:ph idx="1"/>
          </p:nvPr>
        </p:nvSpPr>
        <p:spPr/>
        <p:txBody>
          <a:bodyPr/>
          <a:lstStyle/>
          <a:p>
            <a:r>
              <a:rPr lang="en-US" dirty="0" smtClean="0"/>
              <a:t>The HTML DOM is a standard object model and programming interface for HTML. It defines:</a:t>
            </a:r>
          </a:p>
          <a:p>
            <a:r>
              <a:rPr lang="en-US" dirty="0" smtClean="0"/>
              <a:t>The HTML elements as objects </a:t>
            </a:r>
          </a:p>
          <a:p>
            <a:r>
              <a:rPr lang="en-US" dirty="0" smtClean="0"/>
              <a:t>The properties of all HTML elements </a:t>
            </a:r>
          </a:p>
          <a:p>
            <a:r>
              <a:rPr lang="en-US" dirty="0" smtClean="0"/>
              <a:t>The methods to access all HTML elements</a:t>
            </a:r>
          </a:p>
          <a:p>
            <a:r>
              <a:rPr lang="en-US" dirty="0" smtClean="0"/>
              <a:t>The events for all HTML elements</a:t>
            </a:r>
          </a:p>
          <a:p>
            <a:pPr marL="0" indent="0">
              <a:buNone/>
            </a:pPr>
            <a:r>
              <a:rPr lang="en-US" dirty="0" smtClean="0"/>
              <a:t>In other words: The HTML DOM is a standard for how to </a:t>
            </a:r>
            <a:r>
              <a:rPr lang="en-US" b="1" dirty="0" smtClean="0"/>
              <a:t>get, change, add, or delete</a:t>
            </a:r>
            <a:r>
              <a:rPr lang="en-US" dirty="0" smtClean="0"/>
              <a:t> HTML elements.</a:t>
            </a:r>
            <a:endParaRPr lang="en-US" dirty="0"/>
          </a:p>
        </p:txBody>
      </p:sp>
    </p:spTree>
    <p:extLst>
      <p:ext uri="{BB962C8B-B14F-4D97-AF65-F5344CB8AC3E}">
        <p14:creationId xmlns:p14="http://schemas.microsoft.com/office/powerpoint/2010/main" val="355430556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5900" y="318499"/>
            <a:ext cx="10592657" cy="6097647"/>
          </a:xfrm>
          <a:prstGeom prst="rect">
            <a:avLst/>
          </a:prstGeom>
        </p:spPr>
      </p:pic>
    </p:spTree>
    <p:extLst>
      <p:ext uri="{BB962C8B-B14F-4D97-AF65-F5344CB8AC3E}">
        <p14:creationId xmlns:p14="http://schemas.microsoft.com/office/powerpoint/2010/main" val="4222079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85800" y="519112"/>
            <a:ext cx="10820400" cy="5819775"/>
          </a:xfrm>
          <a:prstGeom prst="rect">
            <a:avLst/>
          </a:prstGeom>
        </p:spPr>
      </p:pic>
    </p:spTree>
    <p:extLst>
      <p:ext uri="{BB962C8B-B14F-4D97-AF65-F5344CB8AC3E}">
        <p14:creationId xmlns:p14="http://schemas.microsoft.com/office/powerpoint/2010/main" val="423320819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JavaScript</a:t>
            </a:r>
            <a:endParaRPr lang="en-US" dirty="0"/>
          </a:p>
        </p:txBody>
      </p:sp>
      <p:sp>
        <p:nvSpPr>
          <p:cNvPr id="3" name="Content Placeholder 2"/>
          <p:cNvSpPr>
            <a:spLocks noGrp="1"/>
          </p:cNvSpPr>
          <p:nvPr>
            <p:ph idx="1"/>
          </p:nvPr>
        </p:nvSpPr>
        <p:spPr/>
        <p:txBody>
          <a:bodyPr>
            <a:normAutofit/>
          </a:bodyPr>
          <a:lstStyle/>
          <a:p>
            <a:r>
              <a:rPr lang="en-US" altLang="zh-CN" sz="2400" dirty="0"/>
              <a:t>O</a:t>
            </a:r>
            <a:r>
              <a:rPr lang="en-US" altLang="zh-CN" sz="2400" dirty="0" smtClean="0"/>
              <a:t>ne of the three core technologies of World Wide Web content production along with HTML and CSS</a:t>
            </a:r>
          </a:p>
          <a:p>
            <a:r>
              <a:rPr lang="en-US" altLang="zh-CN" sz="2400" dirty="0" smtClean="0"/>
              <a:t>Programming language of HTML and the Web</a:t>
            </a:r>
          </a:p>
          <a:p>
            <a:r>
              <a:rPr lang="en-US" sz="2400" dirty="0" smtClean="0">
                <a:effectLst/>
              </a:rPr>
              <a:t>Makes HTML pages more dynamic and interactive</a:t>
            </a:r>
          </a:p>
          <a:p>
            <a:r>
              <a:rPr lang="en-US" sz="2400" dirty="0" smtClean="0"/>
              <a:t>The most common use of JavaScript is to add client-side behavior to HTML pages, also known as Dynamic HTML (DHTML). Scripts are embedded in or included from HTML pages and interact with the Document Object Model (DOM) of the page.</a:t>
            </a:r>
            <a:endParaRPr lang="en-US" sz="2400" dirty="0"/>
          </a:p>
        </p:txBody>
      </p:sp>
    </p:spTree>
    <p:extLst>
      <p:ext uri="{BB962C8B-B14F-4D97-AF65-F5344CB8AC3E}">
        <p14:creationId xmlns:p14="http://schemas.microsoft.com/office/powerpoint/2010/main" val="36398177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in Web Pages</a:t>
            </a:r>
            <a:endParaRPr lang="en-US" dirty="0"/>
          </a:p>
        </p:txBody>
      </p:sp>
      <p:sp>
        <p:nvSpPr>
          <p:cNvPr id="3" name="Content Placeholder 2"/>
          <p:cNvSpPr>
            <a:spLocks noGrp="1"/>
          </p:cNvSpPr>
          <p:nvPr>
            <p:ph idx="1"/>
          </p:nvPr>
        </p:nvSpPr>
        <p:spPr/>
        <p:txBody>
          <a:bodyPr>
            <a:normAutofit/>
          </a:bodyPr>
          <a:lstStyle/>
          <a:p>
            <a:r>
              <a:rPr lang="en-US" sz="2000" dirty="0" smtClean="0"/>
              <a:t>Loading new page content or submitting data to the server via Ajax without reloading the page (for example, a social network might allow the user to post status updates without leaving the page).</a:t>
            </a:r>
          </a:p>
          <a:p>
            <a:r>
              <a:rPr lang="en-US" sz="2000" dirty="0" smtClean="0"/>
              <a:t>Animation of page elements, fading them in and out, resizing them, moving them, etc.</a:t>
            </a:r>
          </a:p>
          <a:p>
            <a:r>
              <a:rPr lang="en-US" sz="2000" dirty="0" smtClean="0"/>
              <a:t>Interactive content, for example games, and playing audio and video.</a:t>
            </a:r>
          </a:p>
          <a:p>
            <a:r>
              <a:rPr lang="en-US" sz="2000" dirty="0" smtClean="0"/>
              <a:t>Validating input values of a Web form to make sure that they are acceptable before being submitted to the server.</a:t>
            </a:r>
          </a:p>
          <a:p>
            <a:endParaRPr lang="en-US" sz="2000" dirty="0"/>
          </a:p>
        </p:txBody>
      </p:sp>
    </p:spTree>
    <p:extLst>
      <p:ext uri="{BB962C8B-B14F-4D97-AF65-F5344CB8AC3E}">
        <p14:creationId xmlns:p14="http://schemas.microsoft.com/office/powerpoint/2010/main" val="117412633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using JavaScript</a:t>
            </a:r>
            <a:endParaRPr lang="en-US" dirty="0"/>
          </a:p>
        </p:txBody>
      </p:sp>
      <p:sp>
        <p:nvSpPr>
          <p:cNvPr id="3" name="Content Placeholder 2"/>
          <p:cNvSpPr>
            <a:spLocks noGrp="1"/>
          </p:cNvSpPr>
          <p:nvPr>
            <p:ph idx="1"/>
          </p:nvPr>
        </p:nvSpPr>
        <p:spPr/>
        <p:txBody>
          <a:bodyPr/>
          <a:lstStyle/>
          <a:p>
            <a:pPr marL="0" indent="0">
              <a:buNone/>
            </a:pPr>
            <a:r>
              <a:rPr lang="en-US" dirty="0" smtClean="0"/>
              <a:t>JavaScript code can run locally in a user's browser (rather than on a remote server)</a:t>
            </a:r>
          </a:p>
          <a:p>
            <a:pPr marL="0" indent="0">
              <a:buNone/>
            </a:pPr>
            <a:r>
              <a:rPr lang="en-US" dirty="0"/>
              <a:t>T</a:t>
            </a:r>
            <a:r>
              <a:rPr lang="en-US" dirty="0" smtClean="0"/>
              <a:t>he browser can respond to user actions quickly, making an application more responsive. </a:t>
            </a:r>
          </a:p>
          <a:p>
            <a:pPr marL="0" indent="0">
              <a:buNone/>
            </a:pPr>
            <a:r>
              <a:rPr lang="en-US" dirty="0" smtClean="0"/>
              <a:t>JavaScript code can detect user actions that HTML alone cannot, such as individual keystrokes. </a:t>
            </a:r>
          </a:p>
          <a:p>
            <a:pPr marL="0" indent="0">
              <a:buNone/>
            </a:pPr>
            <a:r>
              <a:rPr lang="en-US" dirty="0" smtClean="0"/>
              <a:t>e.g. Gmail uses this feature to create a server request to send email message</a:t>
            </a:r>
          </a:p>
          <a:p>
            <a:endParaRPr lang="en-US" dirty="0"/>
          </a:p>
        </p:txBody>
      </p:sp>
    </p:spTree>
    <p:extLst>
      <p:ext uri="{BB962C8B-B14F-4D97-AF65-F5344CB8AC3E}">
        <p14:creationId xmlns:p14="http://schemas.microsoft.com/office/powerpoint/2010/main" val="9768894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HTML code containing JavaScript</a:t>
            </a:r>
            <a:endParaRPr lang="en-US" dirty="0"/>
          </a:p>
        </p:txBody>
      </p:sp>
      <p:pic>
        <p:nvPicPr>
          <p:cNvPr id="5" name="Content Placeholder 4"/>
          <p:cNvPicPr>
            <a:picLocks noGrp="1" noChangeAspect="1"/>
          </p:cNvPicPr>
          <p:nvPr>
            <p:ph idx="1"/>
          </p:nvPr>
        </p:nvPicPr>
        <p:blipFill rotWithShape="1">
          <a:blip r:embed="rId2"/>
          <a:srcRect l="12502" t="30734" r="29665" b="27204"/>
          <a:stretch/>
        </p:blipFill>
        <p:spPr>
          <a:xfrm>
            <a:off x="838200" y="1571946"/>
            <a:ext cx="10141404" cy="4148985"/>
          </a:xfrm>
          <a:prstGeom prst="rect">
            <a:avLst/>
          </a:prstGeom>
        </p:spPr>
      </p:pic>
    </p:spTree>
    <p:extLst>
      <p:ext uri="{BB962C8B-B14F-4D97-AF65-F5344CB8AC3E}">
        <p14:creationId xmlns:p14="http://schemas.microsoft.com/office/powerpoint/2010/main" val="98434601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90525" y="823912"/>
            <a:ext cx="11410950" cy="5210175"/>
          </a:xfrm>
          <a:prstGeom prst="rect">
            <a:avLst/>
          </a:prstGeom>
        </p:spPr>
      </p:pic>
      <p:pic>
        <p:nvPicPr>
          <p:cNvPr id="3" name="Picture 2"/>
          <p:cNvPicPr>
            <a:picLocks noChangeAspect="1"/>
          </p:cNvPicPr>
          <p:nvPr/>
        </p:nvPicPr>
        <p:blipFill rotWithShape="1">
          <a:blip r:embed="rId3"/>
          <a:srcRect b="11265"/>
          <a:stretch/>
        </p:blipFill>
        <p:spPr>
          <a:xfrm>
            <a:off x="9546351" y="3671620"/>
            <a:ext cx="1914525" cy="2924389"/>
          </a:xfrm>
          <a:prstGeom prst="rect">
            <a:avLst/>
          </a:prstGeom>
        </p:spPr>
      </p:pic>
    </p:spTree>
    <p:extLst>
      <p:ext uri="{BB962C8B-B14F-4D97-AF65-F5344CB8AC3E}">
        <p14:creationId xmlns:p14="http://schemas.microsoft.com/office/powerpoint/2010/main" val="30984058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JavaScript Window - The Browser Object Model</a:t>
            </a:r>
            <a:endParaRPr lang="en-US" dirty="0"/>
          </a:p>
        </p:txBody>
      </p:sp>
      <p:sp>
        <p:nvSpPr>
          <p:cNvPr id="3" name="Content Placeholder 2"/>
          <p:cNvSpPr>
            <a:spLocks noGrp="1"/>
          </p:cNvSpPr>
          <p:nvPr>
            <p:ph idx="1"/>
          </p:nvPr>
        </p:nvSpPr>
        <p:spPr/>
        <p:txBody>
          <a:bodyPr/>
          <a:lstStyle/>
          <a:p>
            <a:r>
              <a:rPr lang="en-US" dirty="0" smtClean="0">
                <a:effectLst/>
              </a:rPr>
              <a:t>The Browser Object Model (BOM) allows JavaScript to "talk to" the browser.</a:t>
            </a:r>
          </a:p>
          <a:p>
            <a:pPr marL="0" indent="0">
              <a:buNone/>
            </a:pPr>
            <a:endParaRPr lang="en-US" dirty="0"/>
          </a:p>
          <a:p>
            <a:pPr marL="0" indent="0">
              <a:buNone/>
            </a:pPr>
            <a:r>
              <a:rPr lang="en-US" dirty="0" smtClean="0"/>
              <a:t>Objects for :</a:t>
            </a:r>
          </a:p>
          <a:p>
            <a:pPr marL="0" indent="0">
              <a:buNone/>
            </a:pPr>
            <a:r>
              <a:rPr lang="en-US" dirty="0" smtClean="0"/>
              <a:t>Window</a:t>
            </a:r>
          </a:p>
          <a:p>
            <a:pPr marL="0" indent="0">
              <a:buNone/>
            </a:pPr>
            <a:r>
              <a:rPr lang="en-US" dirty="0" smtClean="0"/>
              <a:t>Screen</a:t>
            </a:r>
          </a:p>
          <a:p>
            <a:pPr marL="0" indent="0">
              <a:buNone/>
            </a:pPr>
            <a:r>
              <a:rPr lang="en-US" dirty="0" smtClean="0"/>
              <a:t>Location History</a:t>
            </a:r>
          </a:p>
          <a:p>
            <a:pPr marL="0" indent="0">
              <a:buNone/>
            </a:pPr>
            <a:r>
              <a:rPr lang="en-US" dirty="0" smtClean="0"/>
              <a:t>Navigator</a:t>
            </a:r>
            <a:endParaRPr lang="en-US" dirty="0"/>
          </a:p>
        </p:txBody>
      </p:sp>
    </p:spTree>
    <p:extLst>
      <p:ext uri="{BB962C8B-B14F-4D97-AF65-F5344CB8AC3E}">
        <p14:creationId xmlns:p14="http://schemas.microsoft.com/office/powerpoint/2010/main" val="41367697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29372" y="1068512"/>
            <a:ext cx="11161599" cy="3947095"/>
          </a:xfrm>
          <a:prstGeom prst="rect">
            <a:avLst/>
          </a:prstGeom>
        </p:spPr>
      </p:pic>
    </p:spTree>
    <p:extLst>
      <p:ext uri="{BB962C8B-B14F-4D97-AF65-F5344CB8AC3E}">
        <p14:creationId xmlns:p14="http://schemas.microsoft.com/office/powerpoint/2010/main" val="239141509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9137" y="1325366"/>
            <a:ext cx="11605503" cy="3070154"/>
          </a:xfrm>
          <a:prstGeom prst="rect">
            <a:avLst/>
          </a:prstGeom>
        </p:spPr>
      </p:pic>
    </p:spTree>
    <p:extLst>
      <p:ext uri="{BB962C8B-B14F-4D97-AF65-F5344CB8AC3E}">
        <p14:creationId xmlns:p14="http://schemas.microsoft.com/office/powerpoint/2010/main" val="105635444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AJAX – </a:t>
            </a:r>
            <a:r>
              <a:rPr lang="en-US" b="1" dirty="0" smtClean="0"/>
              <a:t>A</a:t>
            </a:r>
            <a:r>
              <a:rPr lang="en-US" dirty="0" smtClean="0"/>
              <a:t>synchronous </a:t>
            </a:r>
            <a:r>
              <a:rPr lang="en-US" b="1" dirty="0" smtClean="0"/>
              <a:t>J</a:t>
            </a:r>
            <a:r>
              <a:rPr lang="en-US" dirty="0" smtClean="0"/>
              <a:t>avaScript </a:t>
            </a:r>
            <a:r>
              <a:rPr lang="en-US" b="1" dirty="0" smtClean="0"/>
              <a:t>A</a:t>
            </a:r>
            <a:r>
              <a:rPr lang="en-US" dirty="0" smtClean="0"/>
              <a:t>nd </a:t>
            </a:r>
            <a:r>
              <a:rPr lang="en-US" b="1" dirty="0" smtClean="0"/>
              <a:t>X</a:t>
            </a:r>
            <a:r>
              <a:rPr lang="en-US" dirty="0" smtClean="0"/>
              <a:t>ML</a:t>
            </a:r>
            <a:endParaRPr lang="en-US" dirty="0"/>
          </a:p>
        </p:txBody>
      </p:sp>
      <p:sp>
        <p:nvSpPr>
          <p:cNvPr id="3" name="Content Placeholder 2"/>
          <p:cNvSpPr>
            <a:spLocks noGrp="1"/>
          </p:cNvSpPr>
          <p:nvPr>
            <p:ph idx="1"/>
          </p:nvPr>
        </p:nvSpPr>
        <p:spPr/>
        <p:txBody>
          <a:bodyPr/>
          <a:lstStyle/>
          <a:p>
            <a:pPr marL="0" indent="0">
              <a:buNone/>
            </a:pPr>
            <a:r>
              <a:rPr lang="en-US" altLang="zh-CN" dirty="0" smtClean="0"/>
              <a:t>A technique for creating fast and dynamic web pages</a:t>
            </a:r>
          </a:p>
          <a:p>
            <a:pPr marL="0" indent="0">
              <a:buNone/>
            </a:pPr>
            <a:endParaRPr lang="en-US" dirty="0"/>
          </a:p>
          <a:p>
            <a:pPr marL="0" indent="0">
              <a:buNone/>
            </a:pPr>
            <a:r>
              <a:rPr lang="en-US" dirty="0" smtClean="0"/>
              <a:t>AJAX can be used to :</a:t>
            </a:r>
          </a:p>
          <a:p>
            <a:r>
              <a:rPr lang="en-US" dirty="0" smtClean="0">
                <a:effectLst/>
              </a:rPr>
              <a:t>Update a web page without reloading the page</a:t>
            </a:r>
          </a:p>
          <a:p>
            <a:r>
              <a:rPr lang="en-US" dirty="0" smtClean="0">
                <a:effectLst/>
              </a:rPr>
              <a:t>Request data from a server - after the page has loaded</a:t>
            </a:r>
          </a:p>
          <a:p>
            <a:r>
              <a:rPr lang="en-US" dirty="0" smtClean="0">
                <a:effectLst/>
              </a:rPr>
              <a:t>Receive data from a server - after the page has loaded</a:t>
            </a:r>
          </a:p>
          <a:p>
            <a:r>
              <a:rPr lang="en-US" dirty="0" smtClean="0">
                <a:effectLst/>
              </a:rPr>
              <a:t>Send data to a server - in the background</a:t>
            </a:r>
          </a:p>
          <a:p>
            <a:endParaRPr lang="en-US" dirty="0"/>
          </a:p>
        </p:txBody>
      </p:sp>
    </p:spTree>
    <p:extLst>
      <p:ext uri="{BB962C8B-B14F-4D97-AF65-F5344CB8AC3E}">
        <p14:creationId xmlns:p14="http://schemas.microsoft.com/office/powerpoint/2010/main" val="368376038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534256"/>
            <a:ext cx="9722046" cy="1112178"/>
          </a:xfrm>
        </p:spPr>
        <p:txBody>
          <a:bodyPr/>
          <a:lstStyle/>
          <a:p>
            <a:pPr algn="ctr"/>
            <a:r>
              <a:rPr lang="en-US" b="1" dirty="0" smtClean="0"/>
              <a:t>How AJAX works</a:t>
            </a:r>
            <a:endParaRPr lang="en-US" b="1" dirty="0"/>
          </a:p>
        </p:txBody>
      </p:sp>
      <p:pic>
        <p:nvPicPr>
          <p:cNvPr id="5" name="Content Placeholder 4"/>
          <p:cNvPicPr>
            <a:picLocks noGrp="1" noChangeAspect="1"/>
          </p:cNvPicPr>
          <p:nvPr>
            <p:ph idx="1"/>
          </p:nvPr>
        </p:nvPicPr>
        <p:blipFill rotWithShape="1">
          <a:blip r:embed="rId2"/>
          <a:srcRect l="14567" t="31568" r="46981" b="30554"/>
          <a:stretch/>
        </p:blipFill>
        <p:spPr>
          <a:xfrm>
            <a:off x="5065159" y="1839074"/>
            <a:ext cx="5618121" cy="3113070"/>
          </a:xfrm>
          <a:prstGeom prst="rect">
            <a:avLst/>
          </a:prstGeom>
        </p:spPr>
      </p:pic>
      <p:sp>
        <p:nvSpPr>
          <p:cNvPr id="4" name="Text Placeholder 3"/>
          <p:cNvSpPr>
            <a:spLocks noGrp="1"/>
          </p:cNvSpPr>
          <p:nvPr>
            <p:ph type="body" sz="half" idx="2"/>
          </p:nvPr>
        </p:nvSpPr>
        <p:spPr/>
        <p:txBody>
          <a:bodyPr>
            <a:normAutofit fontScale="85000" lnSpcReduction="10000"/>
          </a:bodyPr>
          <a:lstStyle/>
          <a:p>
            <a:pPr algn="just"/>
            <a:r>
              <a:rPr lang="en-US" dirty="0" smtClean="0">
                <a:effectLst/>
              </a:rPr>
              <a:t>1. An event occurs in a web page (the page is loaded, a button is clicked)</a:t>
            </a:r>
          </a:p>
          <a:p>
            <a:pPr algn="just"/>
            <a:r>
              <a:rPr lang="en-US" dirty="0" smtClean="0">
                <a:effectLst/>
              </a:rPr>
              <a:t>2. An </a:t>
            </a:r>
            <a:r>
              <a:rPr lang="en-US" dirty="0" err="1" smtClean="0">
                <a:effectLst/>
              </a:rPr>
              <a:t>XMLHttpRequest</a:t>
            </a:r>
            <a:r>
              <a:rPr lang="en-US" dirty="0" smtClean="0">
                <a:effectLst/>
              </a:rPr>
              <a:t> object is created by JavaScript</a:t>
            </a:r>
          </a:p>
          <a:p>
            <a:pPr algn="just"/>
            <a:r>
              <a:rPr lang="en-US" dirty="0" smtClean="0">
                <a:effectLst/>
              </a:rPr>
              <a:t>3. The </a:t>
            </a:r>
            <a:r>
              <a:rPr lang="en-US" dirty="0" err="1" smtClean="0">
                <a:effectLst/>
              </a:rPr>
              <a:t>XMLHttpRequest</a:t>
            </a:r>
            <a:r>
              <a:rPr lang="en-US" dirty="0" smtClean="0">
                <a:effectLst/>
              </a:rPr>
              <a:t> object sends a request to a web server</a:t>
            </a:r>
          </a:p>
          <a:p>
            <a:pPr algn="just"/>
            <a:r>
              <a:rPr lang="en-US" dirty="0" smtClean="0">
                <a:effectLst/>
              </a:rPr>
              <a:t>4. The server processes the request</a:t>
            </a:r>
          </a:p>
          <a:p>
            <a:pPr algn="just"/>
            <a:r>
              <a:rPr lang="en-US" dirty="0" smtClean="0">
                <a:effectLst/>
              </a:rPr>
              <a:t>5. The server sends a response back to the web page</a:t>
            </a:r>
          </a:p>
          <a:p>
            <a:pPr algn="just"/>
            <a:r>
              <a:rPr lang="en-US" dirty="0" smtClean="0">
                <a:effectLst/>
              </a:rPr>
              <a:t>6. The response is read by JavaScript</a:t>
            </a:r>
          </a:p>
          <a:p>
            <a:pPr algn="just"/>
            <a:r>
              <a:rPr lang="en-US" dirty="0" smtClean="0">
                <a:effectLst/>
              </a:rPr>
              <a:t>7. Proper action (like page update) is performed by JavaScript</a:t>
            </a:r>
            <a:endParaRPr lang="en-US" dirty="0">
              <a:effectLst/>
            </a:endParaRPr>
          </a:p>
        </p:txBody>
      </p:sp>
    </p:spTree>
    <p:extLst>
      <p:ext uri="{BB962C8B-B14F-4D97-AF65-F5344CB8AC3E}">
        <p14:creationId xmlns:p14="http://schemas.microsoft.com/office/powerpoint/2010/main" val="30101436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5093" t="23902" r="32042" b="6744"/>
          <a:stretch/>
        </p:blipFill>
        <p:spPr>
          <a:xfrm>
            <a:off x="1551398" y="97988"/>
            <a:ext cx="8887146" cy="6558233"/>
          </a:xfrm>
          <a:prstGeom prst="rect">
            <a:avLst/>
          </a:prstGeom>
        </p:spPr>
      </p:pic>
    </p:spTree>
    <p:extLst>
      <p:ext uri="{BB962C8B-B14F-4D97-AF65-F5344CB8AC3E}">
        <p14:creationId xmlns:p14="http://schemas.microsoft.com/office/powerpoint/2010/main" val="345776075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76250" y="114300"/>
            <a:ext cx="11239500" cy="6629400"/>
          </a:xfrm>
          <a:prstGeom prst="rect">
            <a:avLst/>
          </a:prstGeom>
        </p:spPr>
      </p:pic>
    </p:spTree>
    <p:extLst>
      <p:ext uri="{BB962C8B-B14F-4D97-AF65-F5344CB8AC3E}">
        <p14:creationId xmlns:p14="http://schemas.microsoft.com/office/powerpoint/2010/main" val="177728019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86596" y="349320"/>
            <a:ext cx="11810278" cy="5446641"/>
          </a:xfrm>
          <a:prstGeom prst="rect">
            <a:avLst/>
          </a:prstGeom>
        </p:spPr>
      </p:pic>
    </p:spTree>
    <p:extLst>
      <p:ext uri="{BB962C8B-B14F-4D97-AF65-F5344CB8AC3E}">
        <p14:creationId xmlns:p14="http://schemas.microsoft.com/office/powerpoint/2010/main" val="25251112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322" y="287676"/>
            <a:ext cx="12148678" cy="5517060"/>
          </a:xfrm>
          <a:prstGeom prst="rect">
            <a:avLst/>
          </a:prstGeom>
        </p:spPr>
      </p:pic>
    </p:spTree>
    <p:extLst>
      <p:ext uri="{BB962C8B-B14F-4D97-AF65-F5344CB8AC3E}">
        <p14:creationId xmlns:p14="http://schemas.microsoft.com/office/powerpoint/2010/main" val="206442968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Image result for javascript browser interpret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8487" y="914401"/>
            <a:ext cx="5915025" cy="604837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p:cNvSpPr txBox="1">
            <a:spLocks/>
          </p:cNvSpPr>
          <p:nvPr/>
        </p:nvSpPr>
        <p:spPr>
          <a:xfrm>
            <a:off x="838200" y="365125"/>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Cross Platform GUI Components</a:t>
            </a:r>
            <a:endParaRPr lang="en-US" dirty="0"/>
          </a:p>
        </p:txBody>
      </p:sp>
    </p:spTree>
    <p:extLst>
      <p:ext uri="{BB962C8B-B14F-4D97-AF65-F5344CB8AC3E}">
        <p14:creationId xmlns:p14="http://schemas.microsoft.com/office/powerpoint/2010/main" val="22878516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t>https://en.wikipedia.org/wiki/Platform-independent_GUI_library</a:t>
            </a:r>
          </a:p>
          <a:p>
            <a:r>
              <a:rPr lang="en-US" dirty="0"/>
              <a:t>https://en.wikipedia.org/wiki/HTML5</a:t>
            </a:r>
          </a:p>
          <a:p>
            <a:r>
              <a:rPr lang="en-US" dirty="0"/>
              <a:t>https://en.wikipedia.org/wiki/Rich_Internet_application</a:t>
            </a:r>
          </a:p>
          <a:p>
            <a:r>
              <a:rPr lang="en-US" dirty="0"/>
              <a:t>https://en.wikipedia.org/wiki/Cross-platform</a:t>
            </a:r>
          </a:p>
          <a:p>
            <a:r>
              <a:rPr lang="en-US" dirty="0"/>
              <a:t>https://</a:t>
            </a:r>
            <a:r>
              <a:rPr lang="en-US" dirty="0" smtClean="0"/>
              <a:t>www.w3schools.com/html/html5_semantic_elements.asp</a:t>
            </a:r>
          </a:p>
          <a:p>
            <a:r>
              <a:rPr lang="en-US" dirty="0"/>
              <a:t>https://</a:t>
            </a:r>
            <a:r>
              <a:rPr lang="en-US" dirty="0" smtClean="0"/>
              <a:t>www.w3schools.com/xml/ajax_xmlhttprequest_create.asp</a:t>
            </a:r>
          </a:p>
          <a:p>
            <a:r>
              <a:rPr lang="en-US" dirty="0"/>
              <a:t>https://</a:t>
            </a:r>
            <a:r>
              <a:rPr lang="en-US" dirty="0" smtClean="0"/>
              <a:t>www.w3schools.com/js/js_cookies.asp</a:t>
            </a:r>
          </a:p>
          <a:p>
            <a:endParaRPr lang="en-US" dirty="0"/>
          </a:p>
        </p:txBody>
      </p:sp>
    </p:spTree>
    <p:extLst>
      <p:ext uri="{BB962C8B-B14F-4D97-AF65-F5344CB8AC3E}">
        <p14:creationId xmlns:p14="http://schemas.microsoft.com/office/powerpoint/2010/main" val="17538669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HTTTP SERVER</a:t>
            </a:r>
            <a:endParaRPr lang="en-US" dirty="0"/>
          </a:p>
        </p:txBody>
      </p:sp>
      <p:sp>
        <p:nvSpPr>
          <p:cNvPr id="3" name="Subtitle 2"/>
          <p:cNvSpPr>
            <a:spLocks noGrp="1"/>
          </p:cNvSpPr>
          <p:nvPr>
            <p:ph type="subTitle" idx="1"/>
          </p:nvPr>
        </p:nvSpPr>
        <p:spPr/>
        <p:txBody>
          <a:bodyPr/>
          <a:lstStyle/>
          <a:p>
            <a:r>
              <a:rPr lang="en-US" dirty="0" smtClean="0"/>
              <a:t>SNEHA PATIL</a:t>
            </a:r>
            <a:endParaRPr lang="en-US" dirty="0"/>
          </a:p>
        </p:txBody>
      </p:sp>
    </p:spTree>
    <p:extLst>
      <p:ext uri="{BB962C8B-B14F-4D97-AF65-F5344CB8AC3E}">
        <p14:creationId xmlns:p14="http://schemas.microsoft.com/office/powerpoint/2010/main" val="212852502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pic>
        <p:nvPicPr>
          <p:cNvPr id="5" name="Content Placeholder 4"/>
          <p:cNvPicPr>
            <a:picLocks noGrp="1" noChangeAspect="1"/>
          </p:cNvPicPr>
          <p:nvPr>
            <p:ph sz="half" idx="1"/>
          </p:nvPr>
        </p:nvPicPr>
        <p:blipFill>
          <a:blip r:embed="rId2"/>
          <a:stretch>
            <a:fillRect/>
          </a:stretch>
        </p:blipFill>
        <p:spPr>
          <a:xfrm>
            <a:off x="677863" y="3040455"/>
            <a:ext cx="4183062" cy="2121703"/>
          </a:xfrm>
          <a:prstGeom prst="rect">
            <a:avLst/>
          </a:prstGeom>
        </p:spPr>
      </p:pic>
      <p:sp>
        <p:nvSpPr>
          <p:cNvPr id="4" name="Content Placeholder 3"/>
          <p:cNvSpPr>
            <a:spLocks noGrp="1"/>
          </p:cNvSpPr>
          <p:nvPr>
            <p:ph sz="half" idx="2"/>
          </p:nvPr>
        </p:nvSpPr>
        <p:spPr/>
        <p:txBody>
          <a:bodyPr/>
          <a:lstStyle/>
          <a:p>
            <a:r>
              <a:rPr lang="en-US" dirty="0" smtClean="0"/>
              <a:t>Internet is </a:t>
            </a:r>
            <a:r>
              <a:rPr lang="en-US" dirty="0"/>
              <a:t>a massive distributed client/server information </a:t>
            </a:r>
            <a:r>
              <a:rPr lang="en-US" dirty="0" smtClean="0"/>
              <a:t>system.</a:t>
            </a:r>
          </a:p>
          <a:p>
            <a:r>
              <a:rPr lang="en-US" dirty="0" smtClean="0"/>
              <a:t>For </a:t>
            </a:r>
            <a:r>
              <a:rPr lang="en-US" dirty="0"/>
              <a:t>proper communication </a:t>
            </a:r>
            <a:r>
              <a:rPr lang="en-US" dirty="0" smtClean="0"/>
              <a:t>between </a:t>
            </a:r>
            <a:r>
              <a:rPr lang="en-US" dirty="0"/>
              <a:t>the client and the server, </a:t>
            </a:r>
            <a:r>
              <a:rPr lang="en-US" dirty="0" smtClean="0"/>
              <a:t>applications </a:t>
            </a:r>
            <a:r>
              <a:rPr lang="en-US" dirty="0"/>
              <a:t>must agree on a specific application-level protocol such as HTTP, FTP, SMTP, POP, and </a:t>
            </a:r>
            <a:r>
              <a:rPr lang="en-US" dirty="0" smtClean="0"/>
              <a:t>etc.</a:t>
            </a:r>
            <a:endParaRPr lang="en-US" dirty="0"/>
          </a:p>
        </p:txBody>
      </p:sp>
    </p:spTree>
    <p:extLst>
      <p:ext uri="{BB962C8B-B14F-4D97-AF65-F5344CB8AC3E}">
        <p14:creationId xmlns:p14="http://schemas.microsoft.com/office/powerpoint/2010/main" val="68976493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OSI 7 layer Network</a:t>
            </a:r>
            <a:endParaRPr lang="en-US" dirty="0"/>
          </a:p>
        </p:txBody>
      </p:sp>
      <p:sp>
        <p:nvSpPr>
          <p:cNvPr id="4" name="Content Placeholder 3"/>
          <p:cNvSpPr>
            <a:spLocks noGrp="1"/>
          </p:cNvSpPr>
          <p:nvPr>
            <p:ph sz="half" idx="2"/>
          </p:nvPr>
        </p:nvSpPr>
        <p:spPr>
          <a:xfrm>
            <a:off x="5754848" y="1816217"/>
            <a:ext cx="3519155" cy="4225145"/>
          </a:xfrm>
        </p:spPr>
        <p:txBody>
          <a:bodyPr>
            <a:normAutofit fontScale="92500" lnSpcReduction="20000"/>
          </a:bodyPr>
          <a:lstStyle/>
          <a:p>
            <a:r>
              <a:rPr lang="en-US" dirty="0" smtClean="0"/>
              <a:t>Physical layer provides the</a:t>
            </a:r>
            <a:r>
              <a:rPr lang="en-US" dirty="0"/>
              <a:t> hardware means of </a:t>
            </a:r>
            <a:r>
              <a:rPr lang="en-US" dirty="0" smtClean="0"/>
              <a:t>sending </a:t>
            </a:r>
            <a:r>
              <a:rPr lang="en-US" dirty="0"/>
              <a:t>and receiving data on a carrier network</a:t>
            </a:r>
            <a:r>
              <a:rPr lang="en-US" dirty="0" smtClean="0"/>
              <a:t>.</a:t>
            </a:r>
          </a:p>
          <a:p>
            <a:r>
              <a:rPr lang="en-US" dirty="0" smtClean="0"/>
              <a:t>Data Link layer is the Ethernet layer.</a:t>
            </a:r>
          </a:p>
          <a:p>
            <a:r>
              <a:rPr lang="en-US" dirty="0"/>
              <a:t>IP (Internet Protocol) is a network-layer protocol, deals with network addressing and </a:t>
            </a:r>
            <a:r>
              <a:rPr lang="en-US" dirty="0" smtClean="0"/>
              <a:t>routing.</a:t>
            </a:r>
          </a:p>
          <a:p>
            <a:r>
              <a:rPr lang="en-US" dirty="0"/>
              <a:t> TCP is </a:t>
            </a:r>
            <a:r>
              <a:rPr lang="en-US" i="1" dirty="0"/>
              <a:t>reliable</a:t>
            </a:r>
            <a:r>
              <a:rPr lang="en-US" dirty="0"/>
              <a:t>, each packet has a sequence number, and an acknowledgement is </a:t>
            </a:r>
            <a:r>
              <a:rPr lang="en-US" dirty="0" smtClean="0"/>
              <a:t>expected</a:t>
            </a:r>
          </a:p>
          <a:p>
            <a:r>
              <a:rPr lang="en-US" dirty="0"/>
              <a:t>TCP supports (multiplexes) up to 65536 ports (or sockets</a:t>
            </a:r>
            <a:r>
              <a:rPr lang="en-US" dirty="0" smtClean="0"/>
              <a:t>)</a:t>
            </a:r>
          </a:p>
        </p:txBody>
      </p:sp>
      <p:pic>
        <p:nvPicPr>
          <p:cNvPr id="5" name="Content Placeholder 3"/>
          <p:cNvPicPr>
            <a:picLocks noGrp="1" noChangeAspect="1"/>
          </p:cNvPicPr>
          <p:nvPr>
            <p:ph sz="half" idx="1"/>
          </p:nvPr>
        </p:nvPicPr>
        <p:blipFill>
          <a:blip r:embed="rId2"/>
          <a:stretch>
            <a:fillRect/>
          </a:stretch>
        </p:blipFill>
        <p:spPr>
          <a:xfrm>
            <a:off x="497499" y="2190815"/>
            <a:ext cx="4783371" cy="3850547"/>
          </a:xfrm>
          <a:prstGeom prst="rect">
            <a:avLst/>
          </a:prstGeom>
        </p:spPr>
      </p:pic>
    </p:spTree>
    <p:extLst>
      <p:ext uri="{BB962C8B-B14F-4D97-AF65-F5344CB8AC3E}">
        <p14:creationId xmlns:p14="http://schemas.microsoft.com/office/powerpoint/2010/main" val="321625342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HTTP</a:t>
            </a:r>
            <a:endParaRPr lang="en-US" dirty="0"/>
          </a:p>
        </p:txBody>
      </p:sp>
      <p:sp>
        <p:nvSpPr>
          <p:cNvPr id="3" name="Content Placeholder 2"/>
          <p:cNvSpPr>
            <a:spLocks noGrp="1"/>
          </p:cNvSpPr>
          <p:nvPr>
            <p:ph idx="1"/>
          </p:nvPr>
        </p:nvSpPr>
        <p:spPr/>
        <p:txBody>
          <a:bodyPr>
            <a:normAutofit/>
          </a:bodyPr>
          <a:lstStyle/>
          <a:p>
            <a:r>
              <a:rPr lang="en-US" dirty="0" smtClean="0"/>
              <a:t>HTTP </a:t>
            </a:r>
            <a:r>
              <a:rPr lang="en-US" dirty="0"/>
              <a:t>is a TCP/IP based communication protocol that is used to deliver data (HTML files, image files, query results, etc.) on the World Wide Web. </a:t>
            </a:r>
            <a:r>
              <a:rPr lang="en-US" dirty="0" smtClean="0"/>
              <a:t>Http presumes reliable network.</a:t>
            </a:r>
          </a:p>
          <a:p>
            <a:r>
              <a:rPr lang="en-US" dirty="0" smtClean="0"/>
              <a:t> </a:t>
            </a:r>
            <a:r>
              <a:rPr lang="en-US" dirty="0"/>
              <a:t>Port 80 is default HTTP port number, HTTP server can run at other user-assigned port number (1024-65535) </a:t>
            </a:r>
          </a:p>
          <a:p>
            <a:r>
              <a:rPr lang="en-US" dirty="0" smtClean="0"/>
              <a:t>The </a:t>
            </a:r>
            <a:r>
              <a:rPr lang="en-US" dirty="0"/>
              <a:t>HTTP protocol is a request/response protocol based on the client/server based architecture where web browsers, robots and search engines, etc. act like HTTP clients, and the Web server acts as a server. </a:t>
            </a:r>
            <a:endParaRPr lang="en-US" dirty="0" smtClean="0"/>
          </a:p>
          <a:p>
            <a:r>
              <a:rPr lang="en-US" dirty="0" smtClean="0"/>
              <a:t>HTTP </a:t>
            </a:r>
            <a:r>
              <a:rPr lang="en-US" dirty="0"/>
              <a:t>is a stateless protocol.</a:t>
            </a:r>
          </a:p>
        </p:txBody>
      </p:sp>
    </p:spTree>
    <p:extLst>
      <p:ext uri="{BB962C8B-B14F-4D97-AF65-F5344CB8AC3E}">
        <p14:creationId xmlns:p14="http://schemas.microsoft.com/office/powerpoint/2010/main" val="6915513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version</a:t>
            </a:r>
            <a:endParaRPr lang="en-US" dirty="0"/>
          </a:p>
        </p:txBody>
      </p:sp>
      <p:sp>
        <p:nvSpPr>
          <p:cNvPr id="3" name="Content Placeholder 2"/>
          <p:cNvSpPr>
            <a:spLocks noGrp="1"/>
          </p:cNvSpPr>
          <p:nvPr>
            <p:ph sz="half" idx="1"/>
          </p:nvPr>
        </p:nvSpPr>
        <p:spPr/>
        <p:txBody>
          <a:bodyPr>
            <a:normAutofit/>
          </a:bodyPr>
          <a:lstStyle/>
          <a:p>
            <a:r>
              <a:rPr lang="en-US" dirty="0" smtClean="0"/>
              <a:t>HTTP 1.0</a:t>
            </a:r>
          </a:p>
          <a:p>
            <a:r>
              <a:rPr lang="en-US" dirty="0"/>
              <a:t>Host header is </a:t>
            </a:r>
            <a:r>
              <a:rPr lang="en-US" dirty="0" smtClean="0"/>
              <a:t>optional</a:t>
            </a:r>
            <a:endParaRPr lang="en-US" dirty="0"/>
          </a:p>
          <a:p>
            <a:r>
              <a:rPr lang="en-US" dirty="0" smtClean="0"/>
              <a:t>Opens </a:t>
            </a:r>
            <a:r>
              <a:rPr lang="en-US" dirty="0"/>
              <a:t>a new connection for each </a:t>
            </a:r>
            <a:r>
              <a:rPr lang="en-US" dirty="0" smtClean="0"/>
              <a:t>transaction. </a:t>
            </a:r>
            <a:r>
              <a:rPr lang="en-US" dirty="0"/>
              <a:t>And after each response </a:t>
            </a:r>
            <a:r>
              <a:rPr lang="en-US" dirty="0" smtClean="0"/>
              <a:t>closes the connection. </a:t>
            </a:r>
            <a:endParaRPr lang="en-US" dirty="0"/>
          </a:p>
          <a:p>
            <a:endParaRPr lang="en-US" dirty="0"/>
          </a:p>
        </p:txBody>
      </p:sp>
      <p:sp>
        <p:nvSpPr>
          <p:cNvPr id="4" name="Content Placeholder 3"/>
          <p:cNvSpPr>
            <a:spLocks noGrp="1"/>
          </p:cNvSpPr>
          <p:nvPr>
            <p:ph sz="half" idx="2"/>
          </p:nvPr>
        </p:nvSpPr>
        <p:spPr/>
        <p:txBody>
          <a:bodyPr>
            <a:normAutofit/>
          </a:bodyPr>
          <a:lstStyle/>
          <a:p>
            <a:r>
              <a:rPr lang="en-US" dirty="0" smtClean="0"/>
              <a:t>HTTP 1.1</a:t>
            </a:r>
          </a:p>
          <a:p>
            <a:r>
              <a:rPr lang="en-US" dirty="0"/>
              <a:t>Host header </a:t>
            </a:r>
            <a:r>
              <a:rPr lang="en-US" dirty="0" smtClean="0"/>
              <a:t>is a must</a:t>
            </a:r>
          </a:p>
          <a:p>
            <a:r>
              <a:rPr lang="en-US" altLang="zh-CN" dirty="0">
                <a:sym typeface="Nixie One" charset="-122"/>
              </a:rPr>
              <a:t>Supports persistent</a:t>
            </a:r>
            <a:r>
              <a:rPr lang="zh-CN" altLang="en-US" dirty="0">
                <a:sym typeface="Nixie One" charset="-122"/>
              </a:rPr>
              <a:t> </a:t>
            </a:r>
            <a:r>
              <a:rPr lang="en-US" altLang="zh-CN" dirty="0">
                <a:sym typeface="Nixie One" charset="-122"/>
              </a:rPr>
              <a:t>connection</a:t>
            </a:r>
            <a:r>
              <a:rPr lang="zh-CN" altLang="en-US" dirty="0">
                <a:sym typeface="Nixie One" charset="-122"/>
              </a:rPr>
              <a:t> </a:t>
            </a:r>
            <a:r>
              <a:rPr lang="en-US" altLang="zh-CN" dirty="0"/>
              <a:t>which means that </a:t>
            </a:r>
            <a:r>
              <a:rPr lang="en-US" altLang="zh-CN" dirty="0" smtClean="0"/>
              <a:t>there can be </a:t>
            </a:r>
            <a:r>
              <a:rPr lang="en-US" altLang="zh-CN" dirty="0"/>
              <a:t>more than one request/response on the same</a:t>
            </a:r>
            <a:r>
              <a:rPr lang="zh-CN" altLang="en-US" dirty="0"/>
              <a:t> </a:t>
            </a:r>
            <a:r>
              <a:rPr lang="en-US" altLang="zh-CN" dirty="0"/>
              <a:t>HTTP</a:t>
            </a:r>
            <a:r>
              <a:rPr lang="zh-CN" altLang="en-US" dirty="0"/>
              <a:t> </a:t>
            </a:r>
            <a:r>
              <a:rPr lang="en-US" altLang="zh-CN" dirty="0" smtClean="0"/>
              <a:t>connection</a:t>
            </a:r>
          </a:p>
          <a:p>
            <a:r>
              <a:rPr lang="en-US" dirty="0" smtClean="0"/>
              <a:t>Extra </a:t>
            </a:r>
            <a:r>
              <a:rPr lang="en-US" dirty="0"/>
              <a:t>new status codes</a:t>
            </a:r>
          </a:p>
          <a:p>
            <a:r>
              <a:rPr lang="en-US" dirty="0"/>
              <a:t>Chunked transfer encoding</a:t>
            </a:r>
          </a:p>
          <a:p>
            <a:r>
              <a:rPr lang="en-US" dirty="0" smtClean="0"/>
              <a:t>Enhanced </a:t>
            </a:r>
            <a:r>
              <a:rPr lang="en-US" dirty="0"/>
              <a:t>compression support</a:t>
            </a:r>
          </a:p>
          <a:p>
            <a:pPr marL="0" indent="0">
              <a:buNone/>
            </a:pPr>
            <a:endParaRPr lang="zh-CN" altLang="en-US" dirty="0"/>
          </a:p>
          <a:p>
            <a:endParaRPr lang="en-US" dirty="0"/>
          </a:p>
        </p:txBody>
      </p:sp>
    </p:spTree>
    <p:extLst>
      <p:ext uri="{BB962C8B-B14F-4D97-AF65-F5344CB8AC3E}">
        <p14:creationId xmlns:p14="http://schemas.microsoft.com/office/powerpoint/2010/main" val="31057639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i="1" dirty="0"/>
              <a:t>protocol</a:t>
            </a:r>
            <a:r>
              <a:rPr lang="en-US" dirty="0"/>
              <a:t>://</a:t>
            </a:r>
            <a:r>
              <a:rPr lang="en-US" i="1" dirty="0"/>
              <a:t>hostname</a:t>
            </a:r>
            <a:r>
              <a:rPr lang="en-US" dirty="0"/>
              <a:t>:</a:t>
            </a:r>
            <a:r>
              <a:rPr lang="en-US" i="1" dirty="0"/>
              <a:t>port</a:t>
            </a:r>
            <a:r>
              <a:rPr lang="en-US" dirty="0"/>
              <a:t>/</a:t>
            </a:r>
            <a:r>
              <a:rPr lang="en-US" i="1" dirty="0"/>
              <a:t>path-and-file-name</a:t>
            </a:r>
            <a:r>
              <a:rPr lang="en-US" dirty="0"/>
              <a:t> </a:t>
            </a:r>
          </a:p>
          <a:p>
            <a:r>
              <a:rPr lang="en-US" dirty="0"/>
              <a:t>There are 4 parts in a URL:</a:t>
            </a:r>
          </a:p>
          <a:p>
            <a:pPr lvl="0"/>
            <a:r>
              <a:rPr lang="en-US" i="1" dirty="0"/>
              <a:t>Protocol</a:t>
            </a:r>
            <a:r>
              <a:rPr lang="en-US" dirty="0"/>
              <a:t>: The application-level protocol used by the client and server, e.g., HTTP, FTP, and telnet.</a:t>
            </a:r>
          </a:p>
          <a:p>
            <a:pPr lvl="0"/>
            <a:r>
              <a:rPr lang="en-US" i="1" dirty="0"/>
              <a:t>Hostname</a:t>
            </a:r>
            <a:r>
              <a:rPr lang="en-US" dirty="0"/>
              <a:t>: The DNS domain name (e.g., www.nowhere123.com) or IP address (e.g., 192.128.1.2) of the server.</a:t>
            </a:r>
          </a:p>
          <a:p>
            <a:pPr lvl="0"/>
            <a:r>
              <a:rPr lang="en-US" i="1" dirty="0"/>
              <a:t>Port</a:t>
            </a:r>
            <a:r>
              <a:rPr lang="en-US" dirty="0"/>
              <a:t>: The TCP port number that the server is listening for incoming requests from the clients.</a:t>
            </a:r>
          </a:p>
          <a:p>
            <a:pPr lvl="0"/>
            <a:r>
              <a:rPr lang="en-US" i="1" dirty="0"/>
              <a:t>Path-and-file-name</a:t>
            </a:r>
            <a:r>
              <a:rPr lang="en-US" dirty="0"/>
              <a:t>: The name and location of the requested resource, under the server document base directory.</a:t>
            </a:r>
          </a:p>
          <a:p>
            <a:endParaRPr lang="en-US" dirty="0"/>
          </a:p>
          <a:p>
            <a:endParaRPr lang="en-US" dirty="0"/>
          </a:p>
        </p:txBody>
      </p:sp>
      <p:sp>
        <p:nvSpPr>
          <p:cNvPr id="5" name="Title 4"/>
          <p:cNvSpPr>
            <a:spLocks noGrp="1"/>
          </p:cNvSpPr>
          <p:nvPr>
            <p:ph type="title"/>
          </p:nvPr>
        </p:nvSpPr>
        <p:spPr/>
        <p:txBody>
          <a:bodyPr/>
          <a:lstStyle/>
          <a:p>
            <a:r>
              <a:rPr lang="en-US" b="1" dirty="0"/>
              <a:t>Uniform Resource Locator (URL)</a:t>
            </a:r>
            <a:br>
              <a:rPr lang="en-US" b="1" dirty="0"/>
            </a:br>
            <a:endParaRPr lang="en-US" dirty="0"/>
          </a:p>
        </p:txBody>
      </p:sp>
    </p:spTree>
    <p:extLst>
      <p:ext uri="{BB962C8B-B14F-4D97-AF65-F5344CB8AC3E}">
        <p14:creationId xmlns:p14="http://schemas.microsoft.com/office/powerpoint/2010/main" val="27989440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a:t>
            </a:r>
            <a:endParaRPr lang="en-US" dirty="0"/>
          </a:p>
        </p:txBody>
      </p:sp>
      <p:pic>
        <p:nvPicPr>
          <p:cNvPr id="4" name="Content Placeholder 3"/>
          <p:cNvPicPr>
            <a:picLocks noGrp="1" noChangeAspect="1"/>
          </p:cNvPicPr>
          <p:nvPr>
            <p:ph idx="1"/>
          </p:nvPr>
        </p:nvPicPr>
        <p:blipFill>
          <a:blip r:embed="rId2"/>
          <a:stretch>
            <a:fillRect/>
          </a:stretch>
        </p:blipFill>
        <p:spPr>
          <a:xfrm>
            <a:off x="677863" y="2967006"/>
            <a:ext cx="8596312" cy="2268601"/>
          </a:xfrm>
          <a:prstGeom prst="rect">
            <a:avLst/>
          </a:prstGeom>
        </p:spPr>
      </p:pic>
    </p:spTree>
    <p:extLst>
      <p:ext uri="{BB962C8B-B14F-4D97-AF65-F5344CB8AC3E}">
        <p14:creationId xmlns:p14="http://schemas.microsoft.com/office/powerpoint/2010/main" val="27632239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Status codes</a:t>
            </a:r>
            <a:endParaRPr lang="en-US" dirty="0"/>
          </a:p>
        </p:txBody>
      </p:sp>
      <p:sp>
        <p:nvSpPr>
          <p:cNvPr id="3" name="Content Placeholder 2"/>
          <p:cNvSpPr>
            <a:spLocks noGrp="1"/>
          </p:cNvSpPr>
          <p:nvPr>
            <p:ph idx="1"/>
          </p:nvPr>
        </p:nvSpPr>
        <p:spPr/>
        <p:txBody>
          <a:bodyPr/>
          <a:lstStyle/>
          <a:p>
            <a:r>
              <a:rPr lang="en-US" dirty="0"/>
              <a:t>The status code </a:t>
            </a:r>
            <a:r>
              <a:rPr lang="en-US" dirty="0" smtClean="0"/>
              <a:t>is generated </a:t>
            </a:r>
            <a:r>
              <a:rPr lang="en-US" dirty="0"/>
              <a:t>by the server to indicate the outcome of the </a:t>
            </a:r>
            <a:r>
              <a:rPr lang="en-US" dirty="0" smtClean="0"/>
              <a:t>request; the </a:t>
            </a:r>
            <a:r>
              <a:rPr lang="en-US" dirty="0"/>
              <a:t>first digit identifies the general category of response:</a:t>
            </a:r>
          </a:p>
          <a:p>
            <a:pPr lvl="1"/>
            <a:r>
              <a:rPr lang="en-US" b="1" dirty="0"/>
              <a:t>1xx</a:t>
            </a:r>
            <a:r>
              <a:rPr lang="en-US" dirty="0"/>
              <a:t> indicates an informational message only</a:t>
            </a:r>
          </a:p>
          <a:p>
            <a:pPr lvl="1"/>
            <a:r>
              <a:rPr lang="en-US" b="1" dirty="0"/>
              <a:t>2xx</a:t>
            </a:r>
            <a:r>
              <a:rPr lang="en-US" dirty="0"/>
              <a:t> indicates success of some kind</a:t>
            </a:r>
          </a:p>
          <a:p>
            <a:pPr lvl="1"/>
            <a:r>
              <a:rPr lang="en-US" b="1" dirty="0"/>
              <a:t>3xx</a:t>
            </a:r>
            <a:r>
              <a:rPr lang="en-US" dirty="0"/>
              <a:t> redirects the client to another URL</a:t>
            </a:r>
          </a:p>
          <a:p>
            <a:pPr lvl="1"/>
            <a:r>
              <a:rPr lang="en-US" b="1" dirty="0"/>
              <a:t>4xx</a:t>
            </a:r>
            <a:r>
              <a:rPr lang="en-US" dirty="0"/>
              <a:t> indicates an error on the client's part</a:t>
            </a:r>
          </a:p>
          <a:p>
            <a:pPr lvl="1"/>
            <a:r>
              <a:rPr lang="en-US" b="1" dirty="0"/>
              <a:t>5xx</a:t>
            </a:r>
            <a:r>
              <a:rPr lang="en-US" dirty="0"/>
              <a:t> indicates an error on the server's part</a:t>
            </a:r>
          </a:p>
          <a:p>
            <a:pPr marL="457200" lvl="1" indent="0">
              <a:buNone/>
            </a:pPr>
            <a:r>
              <a:rPr lang="en-US" dirty="0" smtClean="0"/>
              <a:t>Example</a:t>
            </a:r>
          </a:p>
          <a:p>
            <a:pPr marL="457200" lvl="1" indent="0">
              <a:buNone/>
            </a:pPr>
            <a:r>
              <a:rPr lang="en-US" dirty="0" smtClean="0"/>
              <a:t>200- </a:t>
            </a:r>
            <a:r>
              <a:rPr lang="en-US" dirty="0"/>
              <a:t>OK</a:t>
            </a:r>
          </a:p>
          <a:p>
            <a:pPr marL="457200" lvl="1" indent="0">
              <a:buNone/>
            </a:pPr>
            <a:r>
              <a:rPr lang="en-US" dirty="0"/>
              <a:t>404- Not Found</a:t>
            </a:r>
          </a:p>
          <a:p>
            <a:endParaRPr lang="en-US" dirty="0"/>
          </a:p>
        </p:txBody>
      </p:sp>
    </p:spTree>
    <p:extLst>
      <p:ext uri="{BB962C8B-B14F-4D97-AF65-F5344CB8AC3E}">
        <p14:creationId xmlns:p14="http://schemas.microsoft.com/office/powerpoint/2010/main" val="2038741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Request Methods</a:t>
            </a:r>
            <a:endParaRPr lang="en-US" dirty="0"/>
          </a:p>
        </p:txBody>
      </p:sp>
      <p:sp>
        <p:nvSpPr>
          <p:cNvPr id="3" name="Content Placeholder 2"/>
          <p:cNvSpPr>
            <a:spLocks noGrp="1"/>
          </p:cNvSpPr>
          <p:nvPr>
            <p:ph idx="1"/>
          </p:nvPr>
        </p:nvSpPr>
        <p:spPr/>
        <p:txBody>
          <a:bodyPr/>
          <a:lstStyle/>
          <a:p>
            <a:r>
              <a:rPr lang="en-US" dirty="0"/>
              <a:t>GET           Retrieve a resource</a:t>
            </a:r>
          </a:p>
          <a:p>
            <a:r>
              <a:rPr lang="en-US" dirty="0"/>
              <a:t>POST         Update a resource</a:t>
            </a:r>
          </a:p>
          <a:p>
            <a:r>
              <a:rPr lang="en-US" dirty="0"/>
              <a:t>PUT           Store a resource</a:t>
            </a:r>
          </a:p>
          <a:p>
            <a:r>
              <a:rPr lang="en-US" dirty="0"/>
              <a:t>DELETE     Remove a resource</a:t>
            </a:r>
          </a:p>
          <a:p>
            <a:r>
              <a:rPr lang="en-US" dirty="0"/>
              <a:t>HEAD  </a:t>
            </a:r>
            <a:r>
              <a:rPr lang="en-US" dirty="0" smtClean="0"/>
              <a:t>      Get just </a:t>
            </a:r>
            <a:r>
              <a:rPr lang="en-US" dirty="0"/>
              <a:t>the header that a GET request would have obtained</a:t>
            </a:r>
          </a:p>
        </p:txBody>
      </p:sp>
    </p:spTree>
    <p:extLst>
      <p:ext uri="{BB962C8B-B14F-4D97-AF65-F5344CB8AC3E}">
        <p14:creationId xmlns:p14="http://schemas.microsoft.com/office/powerpoint/2010/main" val="1312298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a nutshell</a:t>
            </a:r>
            <a:endParaRPr lang="en-US" dirty="0"/>
          </a:p>
        </p:txBody>
      </p:sp>
      <p:pic>
        <p:nvPicPr>
          <p:cNvPr id="4" name="Content Placeholder 3"/>
          <p:cNvPicPr>
            <a:picLocks noGrp="1" noChangeAspect="1"/>
          </p:cNvPicPr>
          <p:nvPr>
            <p:ph idx="1"/>
          </p:nvPr>
        </p:nvPicPr>
        <p:blipFill>
          <a:blip r:embed="rId2"/>
          <a:stretch>
            <a:fillRect/>
          </a:stretch>
        </p:blipFill>
        <p:spPr>
          <a:xfrm>
            <a:off x="677863" y="2636142"/>
            <a:ext cx="8596312" cy="2930328"/>
          </a:xfrm>
          <a:prstGeom prst="rect">
            <a:avLst/>
          </a:prstGeom>
        </p:spPr>
      </p:pic>
    </p:spTree>
    <p:extLst>
      <p:ext uri="{BB962C8B-B14F-4D97-AF65-F5344CB8AC3E}">
        <p14:creationId xmlns:p14="http://schemas.microsoft.com/office/powerpoint/2010/main" val="265165142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Messages</a:t>
            </a:r>
            <a:endParaRPr lang="en-US" dirty="0"/>
          </a:p>
        </p:txBody>
      </p:sp>
      <p:sp>
        <p:nvSpPr>
          <p:cNvPr id="3" name="Text Placeholder 2"/>
          <p:cNvSpPr>
            <a:spLocks noGrp="1"/>
          </p:cNvSpPr>
          <p:nvPr>
            <p:ph type="body" idx="1"/>
          </p:nvPr>
        </p:nvSpPr>
        <p:spPr/>
        <p:txBody>
          <a:bodyPr/>
          <a:lstStyle/>
          <a:p>
            <a:r>
              <a:rPr lang="en-US" dirty="0" smtClean="0"/>
              <a:t>Request</a:t>
            </a:r>
            <a:endParaRPr lang="en-US" dirty="0"/>
          </a:p>
        </p:txBody>
      </p:sp>
      <p:pic>
        <p:nvPicPr>
          <p:cNvPr id="7" name="Content Placeholder 6"/>
          <p:cNvPicPr>
            <a:picLocks noGrp="1" noChangeAspect="1"/>
          </p:cNvPicPr>
          <p:nvPr>
            <p:ph sz="half" idx="2"/>
          </p:nvPr>
        </p:nvPicPr>
        <p:blipFill>
          <a:blip r:embed="rId2"/>
          <a:stretch>
            <a:fillRect/>
          </a:stretch>
        </p:blipFill>
        <p:spPr>
          <a:xfrm>
            <a:off x="676275" y="2825646"/>
            <a:ext cx="4184650" cy="2761938"/>
          </a:xfrm>
          <a:prstGeom prst="rect">
            <a:avLst/>
          </a:prstGeom>
        </p:spPr>
      </p:pic>
      <p:sp>
        <p:nvSpPr>
          <p:cNvPr id="5" name="Text Placeholder 4"/>
          <p:cNvSpPr>
            <a:spLocks noGrp="1"/>
          </p:cNvSpPr>
          <p:nvPr>
            <p:ph type="body" sz="quarter" idx="3"/>
          </p:nvPr>
        </p:nvSpPr>
        <p:spPr/>
        <p:txBody>
          <a:bodyPr/>
          <a:lstStyle/>
          <a:p>
            <a:r>
              <a:rPr lang="en-US" dirty="0" smtClean="0"/>
              <a:t>Response</a:t>
            </a:r>
            <a:endParaRPr lang="en-US" dirty="0"/>
          </a:p>
        </p:txBody>
      </p:sp>
      <p:pic>
        <p:nvPicPr>
          <p:cNvPr id="8" name="Content Placeholder 7"/>
          <p:cNvPicPr>
            <a:picLocks noGrp="1" noChangeAspect="1"/>
          </p:cNvPicPr>
          <p:nvPr>
            <p:ph sz="quarter" idx="4"/>
          </p:nvPr>
        </p:nvPicPr>
        <p:blipFill>
          <a:blip r:embed="rId3"/>
          <a:stretch>
            <a:fillRect/>
          </a:stretch>
        </p:blipFill>
        <p:spPr>
          <a:xfrm>
            <a:off x="5087938" y="2694482"/>
            <a:ext cx="4186237" cy="2893102"/>
          </a:xfrm>
          <a:prstGeom prst="rect">
            <a:avLst/>
          </a:prstGeom>
        </p:spPr>
      </p:pic>
    </p:spTree>
    <p:extLst>
      <p:ext uri="{BB962C8B-B14F-4D97-AF65-F5344CB8AC3E}">
        <p14:creationId xmlns:p14="http://schemas.microsoft.com/office/powerpoint/2010/main" val="39085837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Http client server processing</a:t>
            </a:r>
            <a:endParaRPr lang="en-US" dirty="0"/>
          </a:p>
        </p:txBody>
      </p:sp>
      <p:pic>
        <p:nvPicPr>
          <p:cNvPr id="4" name="Content Placeholder 3"/>
          <p:cNvPicPr>
            <a:picLocks noGrp="1" noChangeAspect="1"/>
          </p:cNvPicPr>
          <p:nvPr>
            <p:ph idx="1"/>
          </p:nvPr>
        </p:nvPicPr>
        <p:blipFill>
          <a:blip r:embed="rId2"/>
          <a:stretch>
            <a:fillRect/>
          </a:stretch>
        </p:blipFill>
        <p:spPr>
          <a:xfrm>
            <a:off x="2188327" y="1930400"/>
            <a:ext cx="5064844" cy="3881437"/>
          </a:xfrm>
          <a:prstGeom prst="rect">
            <a:avLst/>
          </a:prstGeom>
        </p:spPr>
      </p:pic>
    </p:spTree>
    <p:extLst>
      <p:ext uri="{BB962C8B-B14F-4D97-AF65-F5344CB8AC3E}">
        <p14:creationId xmlns:p14="http://schemas.microsoft.com/office/powerpoint/2010/main" val="596825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General Socket API</a:t>
            </a:r>
            <a:endParaRPr lang="en-US" dirty="0"/>
          </a:p>
        </p:txBody>
      </p:sp>
      <p:sp>
        <p:nvSpPr>
          <p:cNvPr id="3" name="Text Placeholder 2"/>
          <p:cNvSpPr>
            <a:spLocks noGrp="1"/>
          </p:cNvSpPr>
          <p:nvPr>
            <p:ph type="body" idx="1"/>
          </p:nvPr>
        </p:nvSpPr>
        <p:spPr/>
        <p:txBody>
          <a:bodyPr/>
          <a:lstStyle/>
          <a:p>
            <a:r>
              <a:rPr lang="en-US" dirty="0" smtClean="0"/>
              <a:t>Server</a:t>
            </a:r>
            <a:endParaRPr lang="en-US" dirty="0"/>
          </a:p>
        </p:txBody>
      </p:sp>
      <p:sp>
        <p:nvSpPr>
          <p:cNvPr id="4" name="Content Placeholder 3"/>
          <p:cNvSpPr>
            <a:spLocks noGrp="1"/>
          </p:cNvSpPr>
          <p:nvPr>
            <p:ph sz="half" idx="2"/>
          </p:nvPr>
        </p:nvSpPr>
        <p:spPr/>
        <p:txBody>
          <a:bodyPr>
            <a:normAutofit fontScale="92500" lnSpcReduction="10000"/>
          </a:bodyPr>
          <a:lstStyle/>
          <a:p>
            <a:r>
              <a:rPr lang="en-US" dirty="0"/>
              <a:t>create socket </a:t>
            </a:r>
            <a:r>
              <a:rPr lang="en-US" dirty="0" smtClean="0"/>
              <a:t>object – socket()</a:t>
            </a:r>
          </a:p>
          <a:p>
            <a:r>
              <a:rPr lang="en-US" dirty="0"/>
              <a:t>bind server socket to </a:t>
            </a:r>
            <a:r>
              <a:rPr lang="en-US" dirty="0" smtClean="0"/>
              <a:t>address/port – bind()</a:t>
            </a:r>
          </a:p>
          <a:p>
            <a:r>
              <a:rPr lang="en-US" dirty="0"/>
              <a:t>request server to listen for connection </a:t>
            </a:r>
            <a:r>
              <a:rPr lang="en-US" dirty="0" smtClean="0"/>
              <a:t>requests – listen()</a:t>
            </a:r>
          </a:p>
          <a:p>
            <a:r>
              <a:rPr lang="en-US" dirty="0"/>
              <a:t>server accepts a client </a:t>
            </a:r>
            <a:r>
              <a:rPr lang="en-US" dirty="0" smtClean="0"/>
              <a:t>connection - accept()</a:t>
            </a:r>
          </a:p>
          <a:p>
            <a:r>
              <a:rPr lang="en-US" dirty="0"/>
              <a:t>collect data from remote socket </a:t>
            </a:r>
            <a:r>
              <a:rPr lang="en-US" dirty="0" smtClean="0"/>
              <a:t>– </a:t>
            </a:r>
            <a:r>
              <a:rPr lang="en-US" dirty="0" err="1" smtClean="0"/>
              <a:t>recv</a:t>
            </a:r>
            <a:r>
              <a:rPr lang="en-US" dirty="0" smtClean="0"/>
              <a:t>()</a:t>
            </a:r>
          </a:p>
          <a:p>
            <a:r>
              <a:rPr lang="en-US" dirty="0"/>
              <a:t>Send data to remote socket – send()</a:t>
            </a:r>
          </a:p>
          <a:p>
            <a:endParaRPr lang="en-US" dirty="0"/>
          </a:p>
        </p:txBody>
      </p:sp>
      <p:sp>
        <p:nvSpPr>
          <p:cNvPr id="5" name="Text Placeholder 4"/>
          <p:cNvSpPr>
            <a:spLocks noGrp="1"/>
          </p:cNvSpPr>
          <p:nvPr>
            <p:ph type="body" sz="quarter" idx="3"/>
          </p:nvPr>
        </p:nvSpPr>
        <p:spPr/>
        <p:txBody>
          <a:bodyPr/>
          <a:lstStyle/>
          <a:p>
            <a:r>
              <a:rPr lang="en-US" dirty="0" smtClean="0"/>
              <a:t>Client</a:t>
            </a:r>
            <a:endParaRPr lang="en-US" dirty="0"/>
          </a:p>
        </p:txBody>
      </p:sp>
      <p:sp>
        <p:nvSpPr>
          <p:cNvPr id="6" name="Content Placeholder 5"/>
          <p:cNvSpPr>
            <a:spLocks noGrp="1"/>
          </p:cNvSpPr>
          <p:nvPr>
            <p:ph sz="quarter" idx="4"/>
          </p:nvPr>
        </p:nvSpPr>
        <p:spPr/>
        <p:txBody>
          <a:bodyPr/>
          <a:lstStyle/>
          <a:p>
            <a:r>
              <a:rPr lang="en-US" dirty="0"/>
              <a:t>create socket </a:t>
            </a:r>
            <a:r>
              <a:rPr lang="en-US" dirty="0" smtClean="0"/>
              <a:t>object </a:t>
            </a:r>
            <a:r>
              <a:rPr lang="en-US" dirty="0"/>
              <a:t>– socket</a:t>
            </a:r>
            <a:r>
              <a:rPr lang="en-US" dirty="0" smtClean="0"/>
              <a:t>()</a:t>
            </a:r>
          </a:p>
          <a:p>
            <a:r>
              <a:rPr lang="en-US" dirty="0"/>
              <a:t>Connect the socket to the address of the server </a:t>
            </a:r>
            <a:r>
              <a:rPr lang="en-US" dirty="0" smtClean="0"/>
              <a:t>- connect()</a:t>
            </a:r>
          </a:p>
          <a:p>
            <a:r>
              <a:rPr lang="en-US" dirty="0" smtClean="0"/>
              <a:t>Send data to remote socket – send()</a:t>
            </a:r>
            <a:endParaRPr lang="en-US" dirty="0"/>
          </a:p>
          <a:p>
            <a:r>
              <a:rPr lang="en-US" dirty="0"/>
              <a:t>collect data from remote socket </a:t>
            </a:r>
            <a:r>
              <a:rPr lang="en-US" dirty="0" smtClean="0"/>
              <a:t>– </a:t>
            </a:r>
            <a:r>
              <a:rPr lang="en-US" dirty="0" err="1" smtClean="0"/>
              <a:t>recv</a:t>
            </a:r>
            <a:r>
              <a:rPr lang="en-US" dirty="0" smtClean="0"/>
              <a:t>()</a:t>
            </a:r>
            <a:endParaRPr lang="en-US" dirty="0"/>
          </a:p>
        </p:txBody>
      </p:sp>
    </p:spTree>
    <p:extLst>
      <p:ext uri="{BB962C8B-B14F-4D97-AF65-F5344CB8AC3E}">
        <p14:creationId xmlns:p14="http://schemas.microsoft.com/office/powerpoint/2010/main" val="191651050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Plan</a:t>
            </a:r>
            <a:endParaRPr lang="en-US" dirty="0"/>
          </a:p>
        </p:txBody>
      </p:sp>
      <p:sp>
        <p:nvSpPr>
          <p:cNvPr id="3" name="Content Placeholder 2"/>
          <p:cNvSpPr>
            <a:spLocks noGrp="1"/>
          </p:cNvSpPr>
          <p:nvPr>
            <p:ph idx="1"/>
          </p:nvPr>
        </p:nvSpPr>
        <p:spPr/>
        <p:txBody>
          <a:bodyPr/>
          <a:lstStyle/>
          <a:p>
            <a:r>
              <a:rPr lang="en-US" dirty="0" smtClean="0"/>
              <a:t>Cross platform library</a:t>
            </a:r>
          </a:p>
          <a:p>
            <a:pPr marL="0" indent="0">
              <a:buNone/>
            </a:pPr>
            <a:r>
              <a:rPr lang="en-US" dirty="0"/>
              <a:t>      The socket packages shall be developed for both Linux and Windows, providing the same external interfaces in both environments</a:t>
            </a:r>
            <a:r>
              <a:rPr lang="en-US" dirty="0" smtClean="0"/>
              <a:t>.</a:t>
            </a:r>
          </a:p>
          <a:p>
            <a:r>
              <a:rPr lang="en-US" dirty="0" smtClean="0"/>
              <a:t>Cross platform GUI</a:t>
            </a:r>
          </a:p>
          <a:p>
            <a:pPr marL="0" indent="0">
              <a:buNone/>
            </a:pPr>
            <a:r>
              <a:rPr lang="en-US" dirty="0"/>
              <a:t> </a:t>
            </a:r>
            <a:r>
              <a:rPr lang="en-US" dirty="0" smtClean="0"/>
              <a:t>   Chrome browser with HTML5 page and JavaScript library. Communication will be AJAX and </a:t>
            </a:r>
            <a:r>
              <a:rPr lang="en-US" dirty="0" err="1" smtClean="0"/>
              <a:t>XMLHttpRequest</a:t>
            </a:r>
            <a:r>
              <a:rPr lang="en-US" dirty="0" smtClean="0"/>
              <a:t> objects will be created by </a:t>
            </a:r>
            <a:r>
              <a:rPr lang="en-US" dirty="0" err="1" smtClean="0"/>
              <a:t>javascript</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3873825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Tiny http server</a:t>
            </a:r>
            <a:br>
              <a:rPr lang="en-US" dirty="0"/>
            </a:br>
            <a:endParaRPr lang="en-US" dirty="0"/>
          </a:p>
        </p:txBody>
      </p:sp>
      <p:sp>
        <p:nvSpPr>
          <p:cNvPr id="3" name="Content Placeholder 2"/>
          <p:cNvSpPr>
            <a:spLocks noGrp="1"/>
          </p:cNvSpPr>
          <p:nvPr>
            <p:ph idx="1"/>
          </p:nvPr>
        </p:nvSpPr>
        <p:spPr/>
        <p:txBody>
          <a:bodyPr/>
          <a:lstStyle/>
          <a:p>
            <a:r>
              <a:rPr lang="en-US" dirty="0"/>
              <a:t>Build </a:t>
            </a:r>
            <a:r>
              <a:rPr lang="en-US" dirty="0" err="1"/>
              <a:t>HttpServer</a:t>
            </a:r>
            <a:r>
              <a:rPr lang="en-US" dirty="0"/>
              <a:t> code which would use either of the socket (</a:t>
            </a:r>
            <a:r>
              <a:rPr lang="en-US" dirty="0" err="1"/>
              <a:t>linux</a:t>
            </a:r>
            <a:r>
              <a:rPr lang="en-US" dirty="0"/>
              <a:t> or windows) packages and otherwise be identical for both environment. </a:t>
            </a:r>
          </a:p>
          <a:p>
            <a:r>
              <a:rPr lang="en-US" dirty="0" smtClean="0"/>
              <a:t>Use </a:t>
            </a:r>
            <a:r>
              <a:rPr lang="en-US" dirty="0"/>
              <a:t>the HTTP 1.0 </a:t>
            </a:r>
            <a:r>
              <a:rPr lang="en-US" dirty="0" smtClean="0"/>
              <a:t>protocol basic features</a:t>
            </a:r>
            <a:endParaRPr lang="en-US" dirty="0"/>
          </a:p>
          <a:p>
            <a:r>
              <a:rPr lang="en-US" dirty="0"/>
              <a:t>The server shall accept a function or </a:t>
            </a:r>
            <a:r>
              <a:rPr lang="en-US" dirty="0" err="1"/>
              <a:t>functor</a:t>
            </a:r>
            <a:r>
              <a:rPr lang="en-US" dirty="0"/>
              <a:t> that defines its response to the standard HTTP request message types: GET, POST, PUT, DELETE, and HEAD. That may be a message of type: 2xx success, 3xx redirection, 4xx not found, but may be something else, appropriate for a specific application. </a:t>
            </a:r>
            <a:endParaRPr lang="en-US" dirty="0" smtClean="0"/>
          </a:p>
          <a:p>
            <a:r>
              <a:rPr lang="en-US" dirty="0" smtClean="0"/>
              <a:t>Proper interface to process the requests received from the Browser.</a:t>
            </a:r>
            <a:endParaRPr lang="en-US" dirty="0"/>
          </a:p>
          <a:p>
            <a:endParaRPr lang="en-US" dirty="0"/>
          </a:p>
        </p:txBody>
      </p:sp>
    </p:spTree>
    <p:extLst>
      <p:ext uri="{BB962C8B-B14F-4D97-AF65-F5344CB8AC3E}">
        <p14:creationId xmlns:p14="http://schemas.microsoft.com/office/powerpoint/2010/main" val="125099650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Overview</a:t>
            </a:r>
            <a:endParaRPr lang="en-US" dirty="0"/>
          </a:p>
        </p:txBody>
      </p:sp>
      <p:pic>
        <p:nvPicPr>
          <p:cNvPr id="9" name="Content Placeholder 8"/>
          <p:cNvPicPr>
            <a:picLocks noGrp="1" noChangeAspect="1"/>
          </p:cNvPicPr>
          <p:nvPr>
            <p:ph idx="1"/>
          </p:nvPr>
        </p:nvPicPr>
        <p:blipFill>
          <a:blip r:embed="rId2"/>
          <a:stretch>
            <a:fillRect/>
          </a:stretch>
        </p:blipFill>
        <p:spPr>
          <a:xfrm>
            <a:off x="1532875" y="2160588"/>
            <a:ext cx="6886288" cy="3881437"/>
          </a:xfrm>
          <a:prstGeom prst="rect">
            <a:avLst/>
          </a:prstGeom>
        </p:spPr>
      </p:pic>
    </p:spTree>
    <p:extLst>
      <p:ext uri="{BB962C8B-B14F-4D97-AF65-F5344CB8AC3E}">
        <p14:creationId xmlns:p14="http://schemas.microsoft.com/office/powerpoint/2010/main" val="20203950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 </a:t>
            </a:r>
            <a:r>
              <a:rPr lang="en-US" dirty="0" smtClean="0"/>
              <a:t>Idea/Tasks</a:t>
            </a:r>
            <a:endParaRPr lang="en-US" dirty="0"/>
          </a:p>
        </p:txBody>
      </p:sp>
      <p:sp>
        <p:nvSpPr>
          <p:cNvPr id="3" name="Content Placeholder 2"/>
          <p:cNvSpPr>
            <a:spLocks noGrp="1"/>
          </p:cNvSpPr>
          <p:nvPr>
            <p:ph idx="1"/>
          </p:nvPr>
        </p:nvSpPr>
        <p:spPr/>
        <p:txBody>
          <a:bodyPr/>
          <a:lstStyle/>
          <a:p>
            <a:r>
              <a:rPr lang="en-US" dirty="0" smtClean="0"/>
              <a:t>Remote Cross Platform Repository </a:t>
            </a:r>
          </a:p>
          <a:p>
            <a:r>
              <a:rPr lang="en-US" dirty="0"/>
              <a:t>Support multiple clients simultaneously</a:t>
            </a:r>
          </a:p>
          <a:p>
            <a:pPr>
              <a:buFont typeface="Wingdings" panose="05000000000000000000" pitchFamily="2" charset="2"/>
              <a:buChar char="§"/>
            </a:pPr>
            <a:r>
              <a:rPr lang="en-US" dirty="0" smtClean="0"/>
              <a:t>Use the </a:t>
            </a:r>
            <a:r>
              <a:rPr lang="en-US" dirty="0" err="1" smtClean="0"/>
              <a:t>threadpool</a:t>
            </a:r>
            <a:r>
              <a:rPr lang="en-US" dirty="0" smtClean="0"/>
              <a:t> , sockets Communication library packages developed by  </a:t>
            </a:r>
            <a:r>
              <a:rPr lang="en-US" dirty="0" err="1" smtClean="0"/>
              <a:t>Aishwarya</a:t>
            </a:r>
            <a:r>
              <a:rPr lang="en-US" dirty="0" smtClean="0"/>
              <a:t> for </a:t>
            </a:r>
            <a:r>
              <a:rPr lang="en-US" dirty="0" err="1" smtClean="0"/>
              <a:t>linux</a:t>
            </a:r>
            <a:r>
              <a:rPr lang="en-US" dirty="0" smtClean="0"/>
              <a:t> and Windows </a:t>
            </a:r>
          </a:p>
          <a:p>
            <a:pPr>
              <a:buFont typeface="Wingdings" panose="05000000000000000000" pitchFamily="2" charset="2"/>
              <a:buChar char="§"/>
            </a:pPr>
            <a:r>
              <a:rPr lang="en-US" dirty="0" smtClean="0"/>
              <a:t>Use the Browser based Cross platform GUI developed by Shweta</a:t>
            </a:r>
          </a:p>
          <a:p>
            <a:pPr>
              <a:buFont typeface="Wingdings" panose="05000000000000000000" pitchFamily="2" charset="2"/>
              <a:buChar char="§"/>
            </a:pPr>
            <a:r>
              <a:rPr lang="en-US" dirty="0" smtClean="0"/>
              <a:t>Enable communication using the HTTP Server developed by </a:t>
            </a:r>
            <a:r>
              <a:rPr lang="en-US" dirty="0" err="1" smtClean="0"/>
              <a:t>Sneha</a:t>
            </a:r>
            <a:endParaRPr lang="en-US" dirty="0" smtClean="0"/>
          </a:p>
          <a:p>
            <a:pPr>
              <a:buFont typeface="Wingdings" panose="05000000000000000000" pitchFamily="2" charset="2"/>
              <a:buChar char="§"/>
            </a:pPr>
            <a:r>
              <a:rPr lang="en-US" dirty="0" smtClean="0"/>
              <a:t>Develop the additional modules and functionalities to make the complete application function properly in sync.</a:t>
            </a:r>
          </a:p>
          <a:p>
            <a:pPr marL="0" indent="0">
              <a:buNone/>
            </a:pPr>
            <a:endParaRPr lang="en-US" dirty="0" smtClean="0"/>
          </a:p>
          <a:p>
            <a:endParaRPr lang="en-US" dirty="0"/>
          </a:p>
        </p:txBody>
      </p:sp>
    </p:spTree>
    <p:extLst>
      <p:ext uri="{BB962C8B-B14F-4D97-AF65-F5344CB8AC3E}">
        <p14:creationId xmlns:p14="http://schemas.microsoft.com/office/powerpoint/2010/main" val="6999819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Team</a:t>
            </a:r>
            <a:endParaRPr lang="en-US" dirty="0"/>
          </a:p>
        </p:txBody>
      </p:sp>
      <p:sp>
        <p:nvSpPr>
          <p:cNvPr id="3" name="Content Placeholder 2"/>
          <p:cNvSpPr>
            <a:spLocks noGrp="1"/>
          </p:cNvSpPr>
          <p:nvPr>
            <p:ph idx="1"/>
          </p:nvPr>
        </p:nvSpPr>
        <p:spPr/>
        <p:txBody>
          <a:bodyPr/>
          <a:lstStyle/>
          <a:p>
            <a:r>
              <a:rPr lang="en-US" dirty="0" smtClean="0"/>
              <a:t>Cross Platform library – </a:t>
            </a:r>
            <a:r>
              <a:rPr lang="en-US" dirty="0" err="1" smtClean="0"/>
              <a:t>Aishwarya</a:t>
            </a:r>
            <a:r>
              <a:rPr lang="en-US" dirty="0" smtClean="0"/>
              <a:t> </a:t>
            </a:r>
            <a:r>
              <a:rPr lang="en-US" dirty="0" err="1" smtClean="0"/>
              <a:t>Khaire</a:t>
            </a:r>
            <a:endParaRPr lang="en-US" dirty="0" smtClean="0"/>
          </a:p>
          <a:p>
            <a:r>
              <a:rPr lang="en-US" dirty="0" smtClean="0"/>
              <a:t>Cross Platform GUI – Shweta </a:t>
            </a:r>
            <a:r>
              <a:rPr lang="en-US" dirty="0" err="1" smtClean="0"/>
              <a:t>Moholkar</a:t>
            </a:r>
            <a:endParaRPr lang="en-US" dirty="0" smtClean="0"/>
          </a:p>
          <a:p>
            <a:r>
              <a:rPr lang="en-US" dirty="0" smtClean="0"/>
              <a:t>Tiny HTTP server – </a:t>
            </a:r>
            <a:r>
              <a:rPr lang="en-US" dirty="0" err="1" smtClean="0"/>
              <a:t>Sneha</a:t>
            </a:r>
            <a:r>
              <a:rPr lang="en-US" dirty="0" smtClean="0"/>
              <a:t> </a:t>
            </a:r>
            <a:r>
              <a:rPr lang="en-US" dirty="0" err="1" smtClean="0"/>
              <a:t>Patil</a:t>
            </a:r>
            <a:endParaRPr lang="en-US" dirty="0" smtClean="0"/>
          </a:p>
          <a:p>
            <a:endParaRPr lang="en-US" dirty="0"/>
          </a:p>
        </p:txBody>
      </p:sp>
    </p:spTree>
    <p:extLst>
      <p:ext uri="{BB962C8B-B14F-4D97-AF65-F5344CB8AC3E}">
        <p14:creationId xmlns:p14="http://schemas.microsoft.com/office/powerpoint/2010/main" val="32571491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a:hlinkClick r:id="rId2"/>
              </a:rPr>
              <a:t>http://</a:t>
            </a:r>
            <a:r>
              <a:rPr lang="en-US" dirty="0" smtClean="0">
                <a:hlinkClick r:id="rId2"/>
              </a:rPr>
              <a:t>www.ecs.syr.edu/faculty/fawcett/handouts/CoreTechnologies/SocketsAndRemoting/Presentations/Win32Sockets.pdf</a:t>
            </a:r>
            <a:endParaRPr lang="en-US" dirty="0" smtClean="0"/>
          </a:p>
          <a:p>
            <a:r>
              <a:rPr lang="en-US" dirty="0">
                <a:hlinkClick r:id="rId3"/>
              </a:rPr>
              <a:t>http://</a:t>
            </a:r>
            <a:r>
              <a:rPr lang="en-US" dirty="0" smtClean="0">
                <a:hlinkClick r:id="rId3"/>
              </a:rPr>
              <a:t>ecs.syr.edu/faculty/fawcett/handouts/CSE775/Projects/Pr2S14a.pdf</a:t>
            </a:r>
            <a:endParaRPr lang="en-US" dirty="0" smtClean="0"/>
          </a:p>
          <a:p>
            <a:r>
              <a:rPr lang="en-US" dirty="0">
                <a:hlinkClick r:id="rId4"/>
              </a:rPr>
              <a:t>https://</a:t>
            </a:r>
            <a:r>
              <a:rPr lang="en-US" dirty="0" smtClean="0">
                <a:hlinkClick r:id="rId4"/>
              </a:rPr>
              <a:t>www.ntu.edu.sg/home/ehchua/programming/webprogramming/HTTP_Basics.html</a:t>
            </a:r>
            <a:endParaRPr lang="en-US" dirty="0" smtClean="0"/>
          </a:p>
          <a:p>
            <a:r>
              <a:rPr lang="en-US" dirty="0">
                <a:hlinkClick r:id="rId5"/>
              </a:rPr>
              <a:t>http://</a:t>
            </a:r>
            <a:r>
              <a:rPr lang="en-US" dirty="0" smtClean="0">
                <a:hlinkClick r:id="rId5"/>
              </a:rPr>
              <a:t>searchnetworking.techtarget.com/definition/OSI</a:t>
            </a:r>
            <a:endParaRPr lang="en-US" dirty="0" smtClean="0"/>
          </a:p>
          <a:p>
            <a:endParaRPr lang="en-US" dirty="0"/>
          </a:p>
        </p:txBody>
      </p:sp>
    </p:spTree>
    <p:extLst>
      <p:ext uri="{BB962C8B-B14F-4D97-AF65-F5344CB8AC3E}">
        <p14:creationId xmlns:p14="http://schemas.microsoft.com/office/powerpoint/2010/main" val="22238740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8800" dirty="0"/>
              <a:t>THANK YOU</a:t>
            </a:r>
          </a:p>
        </p:txBody>
      </p:sp>
    </p:spTree>
    <p:extLst>
      <p:ext uri="{BB962C8B-B14F-4D97-AF65-F5344CB8AC3E}">
        <p14:creationId xmlns:p14="http://schemas.microsoft.com/office/powerpoint/2010/main" val="3879423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1116</TotalTime>
  <Words>1698</Words>
  <Application>Microsoft Office PowerPoint</Application>
  <PresentationFormat>Widescreen</PresentationFormat>
  <Paragraphs>256</Paragraphs>
  <Slides>67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67</vt:i4>
      </vt:variant>
    </vt:vector>
  </HeadingPairs>
  <TitlesOfParts>
    <vt:vector size="74" baseType="lpstr">
      <vt:lpstr>Arial</vt:lpstr>
      <vt:lpstr>Nixie One</vt:lpstr>
      <vt:lpstr>华文新魏</vt:lpstr>
      <vt:lpstr>Trebuchet MS</vt:lpstr>
      <vt:lpstr>Wingdings</vt:lpstr>
      <vt:lpstr>Wingdings 3</vt:lpstr>
      <vt:lpstr>Facet</vt:lpstr>
      <vt:lpstr>CROSS PLATFORM   (LIBRARIES AND GUI) AND TINY HTTP SERVER </vt:lpstr>
      <vt:lpstr>AGENDA</vt:lpstr>
      <vt:lpstr>CROSS PLATFORM LIBRARIES</vt:lpstr>
      <vt:lpstr>INTRODUCTION</vt:lpstr>
      <vt:lpstr>WHY CROSS PLATFORM?</vt:lpstr>
      <vt:lpstr>RULES FOR CROSS PLATFORM DEVELOPMENT</vt:lpstr>
      <vt:lpstr>RULES FOR CROSS PLATFORM DEVELOPMENT</vt:lpstr>
      <vt:lpstr>PROJECT PLAN</vt:lpstr>
      <vt:lpstr>FILE SYSTEM- WINDOWS AND LINUX</vt:lpstr>
      <vt:lpstr>FILE SYSTEM- WINDOWS AND LINUX</vt:lpstr>
      <vt:lpstr>SOCKETS: WINSOCK</vt:lpstr>
      <vt:lpstr>PROCESS </vt:lpstr>
      <vt:lpstr>Process</vt:lpstr>
      <vt:lpstr>THREADPOOL</vt:lpstr>
      <vt:lpstr>THREADPOOL</vt:lpstr>
      <vt:lpstr>COMMUNICATION</vt:lpstr>
      <vt:lpstr>CROSS PLATFORM GUI</vt:lpstr>
      <vt:lpstr>Rich Internet Applications Web application that has many of the characteristics of desktop application software</vt:lpstr>
      <vt:lpstr>PowerPoint Presentation</vt:lpstr>
      <vt:lpstr>Technologies </vt:lpstr>
      <vt:lpstr>HTML5</vt:lpstr>
      <vt:lpstr>HTML5 Features</vt:lpstr>
      <vt:lpstr>PowerPoint Presentation</vt:lpstr>
      <vt:lpstr>PowerPoint Presentation</vt:lpstr>
      <vt:lpstr>PowerPoint Presentation</vt:lpstr>
      <vt:lpstr>HTML5 Features</vt:lpstr>
      <vt:lpstr>PowerPoint Presentation</vt:lpstr>
      <vt:lpstr>Document Object Model</vt:lpstr>
      <vt:lpstr>What is the HTML DOM?</vt:lpstr>
      <vt:lpstr>PowerPoint Presentation</vt:lpstr>
      <vt:lpstr>PowerPoint Presentation</vt:lpstr>
      <vt:lpstr>JavaScript</vt:lpstr>
      <vt:lpstr>Use in Web Pages</vt:lpstr>
      <vt:lpstr>Advantages of using JavaScript</vt:lpstr>
      <vt:lpstr>Sample HTML code containing JavaScript</vt:lpstr>
      <vt:lpstr>PowerPoint Presentation</vt:lpstr>
      <vt:lpstr>JavaScript Window - The Browser Object Model</vt:lpstr>
      <vt:lpstr>PowerPoint Presentation</vt:lpstr>
      <vt:lpstr>PowerPoint Presentation</vt:lpstr>
      <vt:lpstr>AJAX – Asynchronous JavaScript And XML</vt:lpstr>
      <vt:lpstr>How AJAX works</vt:lpstr>
      <vt:lpstr>PowerPoint Presentation</vt:lpstr>
      <vt:lpstr>PowerPoint Presentation</vt:lpstr>
      <vt:lpstr>PowerPoint Presentation</vt:lpstr>
      <vt:lpstr>PowerPoint Presentation</vt:lpstr>
      <vt:lpstr>PowerPoint Presentation</vt:lpstr>
      <vt:lpstr>References</vt:lpstr>
      <vt:lpstr>HTTTP SERVER</vt:lpstr>
      <vt:lpstr>Overview</vt:lpstr>
      <vt:lpstr>OSI 7 layer Network</vt:lpstr>
      <vt:lpstr>The HTTP</vt:lpstr>
      <vt:lpstr>HTTP version</vt:lpstr>
      <vt:lpstr>Uniform Resource Locator (URL) </vt:lpstr>
      <vt:lpstr>Example</vt:lpstr>
      <vt:lpstr>Status codes</vt:lpstr>
      <vt:lpstr>Http Request Methods</vt:lpstr>
      <vt:lpstr>In a nutshell</vt:lpstr>
      <vt:lpstr>Messages</vt:lpstr>
      <vt:lpstr>Http client server processing</vt:lpstr>
      <vt:lpstr>General Socket API</vt:lpstr>
      <vt:lpstr>Project Plan</vt:lpstr>
      <vt:lpstr>Tiny http server </vt:lpstr>
      <vt:lpstr>Project Overview</vt:lpstr>
      <vt:lpstr>Application Idea/Tasks</vt:lpstr>
      <vt:lpstr>Team</vt:lpstr>
      <vt:lpstr>References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Http Server</dc:title>
  <dc:creator>Windows User</dc:creator>
  <cp:lastModifiedBy>Shweta Moholkar</cp:lastModifiedBy>
  <cp:revision>35</cp:revision>
  <dcterms:created xsi:type="dcterms:W3CDTF">2017-03-22T23:37:50Z</dcterms:created>
  <dcterms:modified xsi:type="dcterms:W3CDTF">2017-03-23T18:17:02Z</dcterms:modified>
</cp:coreProperties>
</file>