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78" r:id="rId2"/>
    <p:sldId id="301" r:id="rId3"/>
    <p:sldId id="316" r:id="rId4"/>
    <p:sldId id="317" r:id="rId5"/>
    <p:sldId id="318" r:id="rId6"/>
    <p:sldId id="319" r:id="rId7"/>
    <p:sldId id="320" r:id="rId8"/>
    <p:sldId id="321" r:id="rId9"/>
    <p:sldId id="283" r:id="rId10"/>
    <p:sldId id="312" r:id="rId11"/>
    <p:sldId id="313" r:id="rId12"/>
    <p:sldId id="305" r:id="rId13"/>
    <p:sldId id="315" r:id="rId14"/>
    <p:sldId id="314" r:id="rId15"/>
    <p:sldId id="310" r:id="rId16"/>
    <p:sldId id="311" r:id="rId17"/>
    <p:sldId id="308" r:id="rId18"/>
    <p:sldId id="309" r:id="rId19"/>
    <p:sldId id="284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Office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20"/>
    <p:restoredTop sz="80623"/>
  </p:normalViewPr>
  <p:slideViewPr>
    <p:cSldViewPr snapToGrid="0" snapToObjects="1">
      <p:cViewPr>
        <p:scale>
          <a:sx n="101" d="100"/>
          <a:sy n="101" d="100"/>
        </p:scale>
        <p:origin x="144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commentAuthors" Target="commentAuthors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633E99-8513-0447-9CF2-2FF022CA0335}" type="datetimeFigureOut">
              <a:rPr lang="en-US" smtClean="0"/>
              <a:t>4/13/17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07BD43-5406-D544-9C4A-D831F34E40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4987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07BD43-5406-D544-9C4A-D831F34E403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0343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07BD43-5406-D544-9C4A-D831F34E403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9499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Born in 1985, not most use, over 90% personal</a:t>
            </a:r>
            <a:r>
              <a:rPr lang="en-US" baseline="0" dirty="0" smtClean="0"/>
              <a:t> computer installed Windows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Windows 9x kernel</a:t>
            </a:r>
            <a:r>
              <a:rPr lang="en-US" baseline="0" dirty="0" smtClean="0"/>
              <a:t> before Windows 2000, </a:t>
            </a:r>
          </a:p>
          <a:p>
            <a:r>
              <a:rPr lang="en-US" baseline="0" dirty="0" smtClean="0"/>
              <a:t>Since 2000, MS use Windows NT as its kernel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Working on some specific platforms,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Since it is</a:t>
            </a:r>
            <a:r>
              <a:rPr lang="en-US" baseline="0" dirty="0" smtClean="0"/>
              <a:t> not open source, you cannot modify it by yourself.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But if you really want Windows works for some specific architecture,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You can pay for MS and let them do it for you.</a:t>
            </a:r>
            <a:endParaRPr lang="en-US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Windows Architecture -&gt; introduce some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Another specific thing I want to mention is:</a:t>
            </a:r>
          </a:p>
          <a:p>
            <a:r>
              <a:rPr lang="en-US" baseline="0" dirty="0" smtClean="0"/>
              <a:t>Graphic process are in the kernel space. </a:t>
            </a:r>
          </a:p>
          <a:p>
            <a:r>
              <a:rPr lang="en-US" baseline="0" dirty="0" smtClean="0"/>
              <a:t>One factor that why it is more suitable for gaming.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07BD43-5406-D544-9C4A-D831F34E403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4332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Linux in fact means kernel,</a:t>
            </a:r>
            <a:r>
              <a:rPr lang="en-US" baseline="0" dirty="0" smtClean="0"/>
              <a:t> but I am using Linux refer OS build over Linux kernel, like Ubuntu. </a:t>
            </a:r>
          </a:p>
          <a:p>
            <a:r>
              <a:rPr lang="en-US" baseline="0" dirty="0" smtClean="0"/>
              <a:t>It is Unix like OS, most popular in server. </a:t>
            </a:r>
          </a:p>
          <a:p>
            <a:r>
              <a:rPr lang="en-US" baseline="0" dirty="0" smtClean="0"/>
              <a:t>Nowadays, diverse devices like tablets, smartphones use Linux kernel. Android.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Issued by GNU, free license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1991 </a:t>
            </a:r>
            <a:r>
              <a:rPr lang="en-US" dirty="0" smtClean="0"/>
              <a:t>hobby</a:t>
            </a:r>
            <a:r>
              <a:rPr lang="en-US" baseline="0" dirty="0" smtClean="0"/>
              <a:t> by Linus Torvalds.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Now, developed by whole community.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He still over watch the last process --- merge.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Decide put the code in or not in the release version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Since open source, w</a:t>
            </a:r>
            <a:r>
              <a:rPr lang="en-US" dirty="0" smtClean="0"/>
              <a:t>orking on almost every platforms (x86, ARM </a:t>
            </a:r>
            <a:r>
              <a:rPr lang="mr-IN" dirty="0" smtClean="0"/>
              <a:t>…</a:t>
            </a:r>
            <a:r>
              <a:rPr lang="en-US" dirty="0" smtClean="0"/>
              <a:t> )</a:t>
            </a:r>
          </a:p>
          <a:p>
            <a:r>
              <a:rPr lang="en-US" b="0" baseline="0" dirty="0" smtClean="0"/>
              <a:t>Open source </a:t>
            </a:r>
            <a:r>
              <a:rPr lang="en-US" baseline="0" dirty="0" smtClean="0"/>
              <a:t>means high customized, </a:t>
            </a:r>
          </a:p>
          <a:p>
            <a:r>
              <a:rPr lang="en-US" baseline="0" dirty="0" smtClean="0"/>
              <a:t>you can cut any code away when you don</a:t>
            </a:r>
            <a:r>
              <a:rPr lang="mr-IN" baseline="0" dirty="0" smtClean="0"/>
              <a:t>’</a:t>
            </a:r>
            <a:r>
              <a:rPr lang="en-US" baseline="0" dirty="0" smtClean="0"/>
              <a:t>t need it to improve efficiency. </a:t>
            </a:r>
          </a:p>
          <a:p>
            <a:r>
              <a:rPr lang="en-US" baseline="0" dirty="0" err="1" smtClean="0"/>
              <a:t>E.x</a:t>
            </a:r>
            <a:r>
              <a:rPr lang="en-US" baseline="0" dirty="0" smtClean="0"/>
              <a:t>. for server, you don</a:t>
            </a:r>
            <a:r>
              <a:rPr lang="mr-IN" baseline="0" dirty="0" smtClean="0"/>
              <a:t>’</a:t>
            </a:r>
            <a:r>
              <a:rPr lang="en-US" baseline="0" dirty="0" smtClean="0"/>
              <a:t>t need graphic user interface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en-US" baseline="0" dirty="0" smtClean="0"/>
          </a:p>
          <a:p>
            <a:r>
              <a:rPr lang="en-US" baseline="0" dirty="0" smtClean="0"/>
              <a:t>Similar as structure in Windows. 3 layer. </a:t>
            </a:r>
            <a:endParaRPr lang="en-US" dirty="0" smtClean="0"/>
          </a:p>
          <a:p>
            <a:r>
              <a:rPr lang="en-US" dirty="0" smtClean="0"/>
              <a:t>Four</a:t>
            </a:r>
            <a:r>
              <a:rPr lang="en-US" baseline="0" dirty="0" smtClean="0"/>
              <a:t> main parts in Linux kernel middle layer: </a:t>
            </a:r>
          </a:p>
          <a:p>
            <a:r>
              <a:rPr lang="en-US" baseline="0" dirty="0" smtClean="0"/>
              <a:t>    1. character devices, terminal. </a:t>
            </a:r>
          </a:p>
          <a:p>
            <a:r>
              <a:rPr lang="en-US" baseline="0" dirty="0" smtClean="0"/>
              <a:t>    2. network devices, sockets and protocols. </a:t>
            </a:r>
          </a:p>
          <a:p>
            <a:r>
              <a:rPr lang="en-US" baseline="0" dirty="0" smtClean="0"/>
              <a:t>    3. Manage storage system. Not file system. </a:t>
            </a:r>
          </a:p>
          <a:p>
            <a:r>
              <a:rPr lang="en-US" baseline="0" dirty="0" smtClean="0"/>
              <a:t>        -&gt; disk device drivers, page and buffer caches, file systems, virtual memory.</a:t>
            </a:r>
          </a:p>
          <a:p>
            <a:r>
              <a:rPr lang="en-US" baseline="0" dirty="0" smtClean="0"/>
              <a:t>    4. Scheduling. dispatching, process scheduling.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07BD43-5406-D544-9C4A-D831F34E403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984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 smtClean="0"/>
              <a:t>Was</a:t>
            </a:r>
            <a:r>
              <a:rPr lang="en-US" sz="1400" baseline="0" dirty="0" smtClean="0"/>
              <a:t> </a:t>
            </a:r>
            <a:r>
              <a:rPr lang="en-US" sz="1400" dirty="0" smtClean="0"/>
              <a:t>Born in 1984, using</a:t>
            </a:r>
            <a:r>
              <a:rPr lang="en-US" sz="1400" baseline="0" dirty="0" smtClean="0"/>
              <a:t> </a:t>
            </a:r>
            <a:r>
              <a:rPr lang="en-US" sz="1400" dirty="0" smtClean="0"/>
              <a:t>XNU</a:t>
            </a:r>
            <a:r>
              <a:rPr lang="en-US" sz="1400" baseline="0" dirty="0" smtClean="0"/>
              <a:t> li</a:t>
            </a:r>
            <a:r>
              <a:rPr lang="en-US" altLang="zh-CN" sz="1400" baseline="0" dirty="0" smtClean="0"/>
              <a:t>cense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400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400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400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 smtClean="0"/>
              <a:t>Working on PowerPC and x86</a:t>
            </a:r>
            <a:r>
              <a:rPr lang="en-US" sz="1400" baseline="0" dirty="0" smtClean="0"/>
              <a:t> architecture,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aseline="0" dirty="0" smtClean="0"/>
              <a:t>OS 10.4.4 first x86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aseline="0" dirty="0" smtClean="0"/>
              <a:t>since 10.6, it is not support </a:t>
            </a:r>
            <a:r>
              <a:rPr lang="en-US" sz="1400" baseline="0" dirty="0" err="1" smtClean="0"/>
              <a:t>powerPC</a:t>
            </a:r>
            <a:r>
              <a:rPr lang="en-US" sz="1400" baseline="0" dirty="0" smtClean="0"/>
              <a:t> anymore.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aseline="0" dirty="0" smtClean="0"/>
              <a:t>OS 10.5 become Unix based OS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400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400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 smtClean="0"/>
              <a:t>Diagram</a:t>
            </a:r>
            <a:r>
              <a:rPr lang="en-US" sz="1400" baseline="0" dirty="0" smtClean="0"/>
              <a:t> shown here is kernel structure, called </a:t>
            </a:r>
            <a:r>
              <a:rPr lang="en-US" sz="1400" dirty="0" smtClean="0"/>
              <a:t>“Dar</a:t>
            </a:r>
            <a:r>
              <a:rPr lang="en-US" altLang="zh-CN" sz="1400" dirty="0" smtClean="0"/>
              <a:t>win”, from </a:t>
            </a:r>
            <a:r>
              <a:rPr lang="en-US" altLang="zh-CN" sz="1400" dirty="0" err="1" smtClean="0"/>
              <a:t>NeXTUP</a:t>
            </a:r>
            <a:r>
              <a:rPr lang="en-US" altLang="zh-CN" sz="1400" dirty="0" smtClean="0"/>
              <a:t> OS</a:t>
            </a:r>
            <a:endParaRPr lang="en-US" altLang="zh-CN" sz="1400" baseline="0" dirty="0" smtClean="0"/>
          </a:p>
          <a:p>
            <a:r>
              <a:rPr lang="en-US" altLang="zh-CN" sz="1400" baseline="0" dirty="0" smtClean="0"/>
              <a:t>Mach 3.0 from CMU, BSD, </a:t>
            </a:r>
            <a:r>
              <a:rPr lang="en-US" altLang="zh-CN" sz="1400" baseline="0" dirty="0" err="1" smtClean="0"/>
              <a:t>IOKit</a:t>
            </a:r>
            <a:endParaRPr lang="en-US" altLang="zh-CN" sz="1400" baseline="0" dirty="0" smtClean="0"/>
          </a:p>
          <a:p>
            <a:endParaRPr lang="en-US" altLang="zh-CN" sz="1400" baseline="0" dirty="0" smtClean="0"/>
          </a:p>
          <a:p>
            <a:endParaRPr lang="en-US" altLang="zh-CN" sz="1400" baseline="0" dirty="0" smtClean="0"/>
          </a:p>
          <a:p>
            <a:endParaRPr lang="en-US" altLang="zh-CN" sz="1400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 smtClean="0"/>
              <a:t>Free or not free ??? 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 smtClean="0"/>
              <a:t>Open source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400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400" baseline="0" dirty="0" smtClean="0"/>
          </a:p>
          <a:p>
            <a:endParaRPr lang="en-US" sz="1400" baseline="0" dirty="0" smtClean="0"/>
          </a:p>
          <a:p>
            <a:endParaRPr lang="en-US" sz="1400" baseline="0" dirty="0" smtClean="0"/>
          </a:p>
          <a:p>
            <a:endParaRPr lang="en-US" sz="1400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 smtClean="0"/>
              <a:t>Fewer viruses,</a:t>
            </a:r>
            <a:r>
              <a:rPr lang="en-US" sz="1400" baseline="0" dirty="0" smtClean="0"/>
              <a:t> in mu opinion, because of fewer user, hacker don</a:t>
            </a:r>
            <a:r>
              <a:rPr lang="mr-IN" sz="1400" baseline="0" dirty="0" smtClean="0"/>
              <a:t>’</a:t>
            </a:r>
            <a:r>
              <a:rPr lang="en-US" sz="1400" baseline="0" dirty="0" smtClean="0"/>
              <a:t>t want to waste time in these fewer users.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400" baseline="0" dirty="0" smtClean="0"/>
          </a:p>
          <a:p>
            <a:r>
              <a:rPr lang="en-US" sz="1400" dirty="0" smtClean="0"/>
              <a:t>Another things</a:t>
            </a:r>
            <a:r>
              <a:rPr lang="en-US" sz="1400" baseline="0" dirty="0" smtClean="0"/>
              <a:t>, </a:t>
            </a:r>
            <a:r>
              <a:rPr lang="en-US" sz="1400" dirty="0" smtClean="0"/>
              <a:t>Graphical</a:t>
            </a:r>
            <a:r>
              <a:rPr lang="en-US" sz="1400" baseline="0" dirty="0" smtClean="0"/>
              <a:t> OS at the beginning, so early date, it is more human friendly.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07BD43-5406-D544-9C4A-D831F34E403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5644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4 main requirements:</a:t>
            </a:r>
            <a:r>
              <a:rPr lang="en-US" baseline="0" dirty="0" smtClean="0"/>
              <a:t> </a:t>
            </a:r>
          </a:p>
          <a:p>
            <a:r>
              <a:rPr lang="en-US" baseline="0" dirty="0" smtClean="0"/>
              <a:t>p</a:t>
            </a:r>
            <a:r>
              <a:rPr lang="en-US" dirty="0" smtClean="0"/>
              <a:t>rotection, </a:t>
            </a:r>
          </a:p>
          <a:p>
            <a:r>
              <a:rPr lang="en-US" dirty="0" smtClean="0"/>
              <a:t>sharing, </a:t>
            </a:r>
          </a:p>
          <a:p>
            <a:r>
              <a:rPr lang="en-US" dirty="0" smtClean="0"/>
              <a:t>Relocation: paging </a:t>
            </a:r>
          </a:p>
          <a:p>
            <a:r>
              <a:rPr lang="en-US" dirty="0" smtClean="0"/>
              <a:t>Organization</a:t>
            </a:r>
            <a:r>
              <a:rPr lang="en-US" baseline="0" dirty="0" smtClean="0"/>
              <a:t>: when and what to store in RAM &amp; when and what to back up it to paging files. 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r>
              <a:rPr lang="en-US" b="1" baseline="0" dirty="0" smtClean="0"/>
              <a:t>Virtual memory</a:t>
            </a:r>
          </a:p>
          <a:p>
            <a:r>
              <a:rPr lang="en-US" baseline="0" dirty="0" smtClean="0"/>
              <a:t>For each platform, 4 GB for each process. 2G for kernel space in Win, 1G for kernel space in Linux. 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r>
              <a:rPr lang="en-US" b="1" baseline="0" dirty="0" smtClean="0"/>
              <a:t>Share Memory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Share memory is not allowed at early Mac OS,</a:t>
            </a:r>
            <a:r>
              <a:rPr lang="en-US" baseline="0" dirty="0" smtClean="0"/>
              <a:t> but later with extension </a:t>
            </a:r>
            <a:r>
              <a:rPr lang="en-US" baseline="0" dirty="0" err="1" smtClean="0"/>
              <a:t>framworks</a:t>
            </a:r>
            <a:r>
              <a:rPr lang="en-US" baseline="0" dirty="0" smtClean="0"/>
              <a:t>, we can do it now.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Share memory -&gt; segments.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“</a:t>
            </a:r>
            <a:r>
              <a:rPr lang="en-US" baseline="0" dirty="0" err="1" smtClean="0"/>
              <a:t>ipcs</a:t>
            </a:r>
            <a:r>
              <a:rPr lang="en-US" baseline="0" dirty="0" smtClean="0"/>
              <a:t> -m”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r>
              <a:rPr lang="en-US" b="1" baseline="0" dirty="0" smtClean="0"/>
              <a:t>Four kind of Memory in Mac OS</a:t>
            </a:r>
          </a:p>
          <a:p>
            <a:r>
              <a:rPr lang="en-US" baseline="0" dirty="0" smtClean="0"/>
              <a:t>Free</a:t>
            </a:r>
          </a:p>
          <a:p>
            <a:r>
              <a:rPr lang="en-US" baseline="0" dirty="0" smtClean="0"/>
              <a:t>Wired -&gt; kernel memory</a:t>
            </a:r>
          </a:p>
          <a:p>
            <a:r>
              <a:rPr lang="en-US" baseline="0" dirty="0" smtClean="0"/>
              <a:t>Active -&gt; currently be used memory</a:t>
            </a:r>
          </a:p>
          <a:p>
            <a:r>
              <a:rPr lang="en-US" baseline="0" dirty="0" smtClean="0"/>
              <a:t>Inactive -&gt; recently accessed, named cached. -&gt; that is why RAM is critical in Mac OS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/>
              <a:t>Organization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Mac OS’s virtual memory address is always</a:t>
            </a:r>
            <a:r>
              <a:rPr lang="en-US" baseline="0" dirty="0" smtClean="0"/>
              <a:t> on.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In Linux and Windows, the virtual address is created based on the size needed by the user.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07BD43-5406-D544-9C4A-D831F34E403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1436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</a:t>
            </a:r>
          </a:p>
          <a:p>
            <a:r>
              <a:rPr lang="en-US" dirty="0" smtClean="0"/>
              <a:t>Process started when a task request.</a:t>
            </a:r>
            <a:r>
              <a:rPr lang="en-US" baseline="0" dirty="0" smtClean="0"/>
              <a:t> </a:t>
            </a:r>
          </a:p>
          <a:p>
            <a:r>
              <a:rPr lang="en-US" baseline="0" dirty="0" smtClean="0"/>
              <a:t>Task is the unit of resource ownership. </a:t>
            </a:r>
          </a:p>
          <a:p>
            <a:r>
              <a:rPr lang="en-US" baseline="0" dirty="0" smtClean="0"/>
              <a:t>To be simple, code can create a process in Windows, by </a:t>
            </a:r>
            <a:r>
              <a:rPr lang="en-US" baseline="0" dirty="0" err="1" smtClean="0"/>
              <a:t>syscall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Process assign a security access token. </a:t>
            </a:r>
          </a:p>
          <a:p>
            <a:r>
              <a:rPr lang="en-US" baseline="0" dirty="0" smtClean="0"/>
              <a:t>This token contains information about this process. </a:t>
            </a:r>
          </a:p>
          <a:p>
            <a:r>
              <a:rPr lang="en-US" baseline="0" dirty="0" smtClean="0"/>
              <a:t>For token, process object are attributes, actions or the services. 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L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Hierarchy mech</a:t>
            </a:r>
            <a:r>
              <a:rPr lang="en-US" altLang="zh-CN" dirty="0" smtClean="0"/>
              <a:t>a</a:t>
            </a:r>
            <a:r>
              <a:rPr lang="en-US" dirty="0" smtClean="0"/>
              <a:t>nism to create process,</a:t>
            </a:r>
            <a:r>
              <a:rPr lang="en-US" baseline="0" dirty="0" smtClean="0"/>
              <a:t> a</a:t>
            </a:r>
            <a:r>
              <a:rPr lang="en-US" dirty="0" smtClean="0"/>
              <a:t>ll process come from parent process.</a:t>
            </a:r>
            <a:r>
              <a:rPr lang="en-US" baseline="0" dirty="0" smtClean="0"/>
              <a:t> 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And first process is </a:t>
            </a:r>
            <a:r>
              <a:rPr lang="en-US" baseline="0" dirty="0" err="1" smtClean="0"/>
              <a:t>init</a:t>
            </a:r>
            <a:r>
              <a:rPr lang="en-US" baseline="0" dirty="0" smtClean="0"/>
              <a:t> 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Tasks are handled in a data structure,</a:t>
            </a:r>
            <a:r>
              <a:rPr lang="en-US" baseline="0" dirty="0" smtClean="0"/>
              <a:t> similarly, contains information about each process, states, running, waiting </a:t>
            </a:r>
            <a:r>
              <a:rPr lang="mr-IN" baseline="0" dirty="0" smtClean="0"/>
              <a:t>…</a:t>
            </a:r>
            <a:r>
              <a:rPr lang="en-US" baseline="0" dirty="0" smtClean="0"/>
              <a:t> 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Another specification is that Linux takes user level threads for the task, 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and can mapping them to kernel level with the same group id, that allows shared memory in Linux 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M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Use Grand Central Dispatch to control process,</a:t>
            </a:r>
            <a:r>
              <a:rPr lang="en-US" baseline="0" dirty="0" smtClean="0"/>
              <a:t> which contains a pool of available threads. 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Program create blocks,</a:t>
            </a:r>
            <a:r>
              <a:rPr lang="en-US" baseline="0" dirty="0" smtClean="0"/>
              <a:t> which contains code and data. 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Mac</a:t>
            </a:r>
            <a:r>
              <a:rPr lang="en-US" baseline="0" dirty="0" smtClean="0"/>
              <a:t> OS use a data structure called run-queue to store the blocks, using first in first out processing</a:t>
            </a:r>
            <a:endParaRPr lang="en-US" dirty="0" smtClean="0"/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07BD43-5406-D544-9C4A-D831F34E403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1639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07BD43-5406-D544-9C4A-D831F34E403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7359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07BD43-5406-D544-9C4A-D831F34E403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8181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4/13/17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4/13/17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4/13/17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4/13/17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4/13/17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4/13/17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4/13/17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4/13/17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4/13/17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4/13/17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4/13/17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4/13/17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4/13/17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4/13/17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4/13/17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4/13/17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4/13/17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4/13/17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88502" y="2663219"/>
            <a:ext cx="9144000" cy="1641490"/>
          </a:xfrm>
        </p:spPr>
        <p:txBody>
          <a:bodyPr>
            <a:normAutofit/>
          </a:bodyPr>
          <a:lstStyle/>
          <a:p>
            <a:r>
              <a:rPr lang="en-US" sz="6600" dirty="0" smtClean="0"/>
              <a:t>Cross-platform Libraries</a:t>
            </a:r>
            <a:br>
              <a:rPr lang="en-US" sz="6600" dirty="0" smtClean="0"/>
            </a:br>
            <a:r>
              <a:rPr lang="en-US" sz="4000" dirty="0" smtClean="0"/>
              <a:t>Probing Examples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88501" y="1893566"/>
            <a:ext cx="9144000" cy="754025"/>
          </a:xfrm>
        </p:spPr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Distributed Objects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36450" y="5060890"/>
            <a:ext cx="1927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Cunyang Shui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47410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2400" y="1800225"/>
            <a:ext cx="10399338" cy="4351338"/>
          </a:xfrm>
        </p:spPr>
        <p:txBody>
          <a:bodyPr/>
          <a:lstStyle/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charset="2"/>
              <a:buAutoNum type="arabicPeriod"/>
              <a:tabLst/>
              <a:defRPr/>
            </a:pPr>
            <a:r>
              <a:rPr lang="en-US" dirty="0" smtClean="0"/>
              <a:t>Inter-process Communication</a:t>
            </a:r>
            <a:endParaRPr lang="en-US" dirty="0" smtClean="0"/>
          </a:p>
          <a:p>
            <a:pPr marL="514350" lvl="0" indent="-514350">
              <a:lnSpc>
                <a:spcPct val="100000"/>
              </a:lnSpc>
              <a:spcBef>
                <a:spcPts val="1200"/>
              </a:spcBef>
              <a:buFont typeface="Wingdings" charset="2"/>
              <a:buAutoNum type="arabicPeriod"/>
              <a:defRPr/>
            </a:pPr>
            <a:r>
              <a:rPr lang="en-US" dirty="0"/>
              <a:t>S</a:t>
            </a:r>
            <a:r>
              <a:rPr lang="en-US" dirty="0" smtClean="0"/>
              <a:t>hared Memory</a:t>
            </a:r>
            <a:endParaRPr lang="en-US" dirty="0"/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charset="2"/>
              <a:buAutoNum type="arabicPeriod"/>
              <a:tabLst/>
              <a:defRPr/>
            </a:pPr>
            <a:r>
              <a:rPr lang="en-US" dirty="0" smtClean="0"/>
              <a:t>Implementation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charset="2"/>
              <a:buAutoNum type="arabicPeriod"/>
              <a:tabLst/>
              <a:defRPr/>
            </a:pPr>
            <a:r>
              <a:rPr lang="en-US" dirty="0" smtClean="0"/>
              <a:t>Demo</a:t>
            </a:r>
            <a:endParaRPr lang="en-US" dirty="0" smtClean="0"/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AutoNum type="arabicPeriod"/>
              <a:tabLst/>
              <a:defRPr/>
            </a:pP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Topics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719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Inter-process </a:t>
            </a:r>
            <a:r>
              <a:rPr lang="en-US" dirty="0" smtClean="0"/>
              <a:t>Communication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1944" y="1783584"/>
            <a:ext cx="8410256" cy="435133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altLang="zh-CN" sz="3600" dirty="0" smtClean="0"/>
              <a:t>File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US" altLang="zh-CN" sz="1800" dirty="0" smtClean="0"/>
              <a:t>Using file as intermedia, two processes access a same file.</a:t>
            </a:r>
            <a:endParaRPr lang="en-US" altLang="zh-CN" sz="1800" dirty="0" smtClean="0"/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3600" dirty="0" smtClean="0"/>
              <a:t>Sockets</a:t>
            </a:r>
          </a:p>
          <a:p>
            <a:pPr marL="685800" lvl="2">
              <a:lnSpc>
                <a:spcPct val="100000"/>
              </a:lnSpc>
              <a:spcBef>
                <a:spcPts val="1200"/>
              </a:spcBef>
            </a:pPr>
            <a:r>
              <a:rPr lang="en-US" altLang="zh-CN" sz="1800" dirty="0"/>
              <a:t>Using </a:t>
            </a:r>
            <a:r>
              <a:rPr lang="en-US" altLang="zh-CN" sz="1800" dirty="0" smtClean="0"/>
              <a:t>local network intermedia, sending and receiving data packets</a:t>
            </a:r>
            <a:endParaRPr lang="en-US" sz="1800" dirty="0" smtClean="0"/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3600" dirty="0" smtClean="0"/>
              <a:t>Pipe</a:t>
            </a:r>
          </a:p>
          <a:p>
            <a:pPr marL="685800" lvl="3">
              <a:lnSpc>
                <a:spcPct val="100000"/>
              </a:lnSpc>
              <a:spcBef>
                <a:spcPts val="1200"/>
              </a:spcBef>
            </a:pPr>
            <a:r>
              <a:rPr lang="en-US" altLang="zh-CN" dirty="0" smtClean="0"/>
              <a:t>Inter-process tunnel. </a:t>
            </a:r>
          </a:p>
          <a:p>
            <a:pPr marL="685800" lvl="3">
              <a:lnSpc>
                <a:spcPct val="100000"/>
              </a:lnSpc>
              <a:spcBef>
                <a:spcPts val="1200"/>
              </a:spcBef>
            </a:pPr>
            <a:r>
              <a:rPr lang="en-US" dirty="0" smtClean="0"/>
              <a:t>Only fit in 2 processes.</a:t>
            </a:r>
            <a:endParaRPr lang="en-US" dirty="0"/>
          </a:p>
          <a:p>
            <a:pPr>
              <a:lnSpc>
                <a:spcPct val="100000"/>
              </a:lnSpc>
              <a:spcBef>
                <a:spcPts val="1200"/>
              </a:spcBef>
            </a:pPr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1214058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Shared Memory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200" y="1690688"/>
            <a:ext cx="3149600" cy="2755900"/>
          </a:xfrm>
        </p:spPr>
      </p:pic>
      <p:sp>
        <p:nvSpPr>
          <p:cNvPr id="5" name="Rectangle 4"/>
          <p:cNvSpPr/>
          <p:nvPr/>
        </p:nvSpPr>
        <p:spPr>
          <a:xfrm>
            <a:off x="4521200" y="4627731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http://</a:t>
            </a:r>
            <a:r>
              <a:rPr lang="en-US" dirty="0" err="1"/>
              <a:t>www.csl.mtu.edu</a:t>
            </a:r>
            <a:r>
              <a:rPr lang="en-US" dirty="0"/>
              <a:t>/cs4411.ck/www/NOTES/process/</a:t>
            </a:r>
            <a:r>
              <a:rPr lang="en-US" dirty="0" err="1"/>
              <a:t>shm</a:t>
            </a:r>
            <a:r>
              <a:rPr lang="en-US" dirty="0"/>
              <a:t>/what-is-</a:t>
            </a:r>
            <a:r>
              <a:rPr lang="en-US" dirty="0" err="1"/>
              <a:t>shm.html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848601" y="2398495"/>
            <a:ext cx="3390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One block of physical memory that map to multiple processes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822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Shared Memory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233800" cy="4351338"/>
          </a:xfrm>
        </p:spPr>
        <p:txBody>
          <a:bodyPr/>
          <a:lstStyle/>
          <a:p>
            <a:r>
              <a:rPr lang="en-US" dirty="0" smtClean="0"/>
              <a:t>Allocate/get memory block from OS</a:t>
            </a:r>
          </a:p>
          <a:p>
            <a:pPr lvl="1"/>
            <a:r>
              <a:rPr lang="en-US" dirty="0" smtClean="0"/>
              <a:t>Windows: file mapping </a:t>
            </a:r>
          </a:p>
          <a:p>
            <a:pPr lvl="1"/>
            <a:r>
              <a:rPr lang="en-US" dirty="0" smtClean="0"/>
              <a:t>Linux: </a:t>
            </a:r>
            <a:r>
              <a:rPr lang="en-US" dirty="0" err="1" smtClean="0"/>
              <a:t>ipc</a:t>
            </a:r>
            <a:r>
              <a:rPr lang="en-US" dirty="0" smtClean="0"/>
              <a:t> allocation (“</a:t>
            </a:r>
            <a:r>
              <a:rPr lang="en-US" dirty="0" err="1" smtClean="0"/>
              <a:t>shmget</a:t>
            </a:r>
            <a:r>
              <a:rPr lang="en-US" dirty="0" smtClean="0"/>
              <a:t>” </a:t>
            </a:r>
            <a:r>
              <a:rPr lang="en-US" dirty="0" err="1" smtClean="0"/>
              <a:t>syscall</a:t>
            </a:r>
            <a:r>
              <a:rPr lang="en-US" dirty="0" smtClean="0"/>
              <a:t>)</a:t>
            </a:r>
          </a:p>
          <a:p>
            <a:r>
              <a:rPr lang="en-US" dirty="0" smtClean="0"/>
              <a:t>Get access of this block in current process</a:t>
            </a:r>
          </a:p>
          <a:p>
            <a:pPr lvl="1"/>
            <a:r>
              <a:rPr lang="en-US" dirty="0" smtClean="0"/>
              <a:t>Windows: get map of file</a:t>
            </a:r>
          </a:p>
          <a:p>
            <a:pPr lvl="1"/>
            <a:r>
              <a:rPr lang="en-US" dirty="0" smtClean="0"/>
              <a:t>Linux: “</a:t>
            </a:r>
            <a:r>
              <a:rPr lang="en-US" dirty="0" err="1" smtClean="0"/>
              <a:t>shmat</a:t>
            </a:r>
            <a:r>
              <a:rPr lang="en-US" dirty="0" smtClean="0"/>
              <a:t>” </a:t>
            </a:r>
            <a:r>
              <a:rPr lang="en-US" dirty="0" err="1" smtClean="0"/>
              <a:t>syscall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853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Shared Memory-Windows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233800" cy="4964112"/>
          </a:xfrm>
        </p:spPr>
        <p:txBody>
          <a:bodyPr/>
          <a:lstStyle/>
          <a:p>
            <a:r>
              <a:rPr lang="en-US" dirty="0" smtClean="0"/>
              <a:t>Allocate/get memory block from OS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Get access of this block in current process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800" y="2291557"/>
            <a:ext cx="5473700" cy="17907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100" y="2621916"/>
            <a:ext cx="3074600" cy="112998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800" y="4797426"/>
            <a:ext cx="3594100" cy="157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900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Shared Memory-Linux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233800" cy="4964112"/>
          </a:xfrm>
        </p:spPr>
        <p:txBody>
          <a:bodyPr>
            <a:normAutofit/>
          </a:bodyPr>
          <a:lstStyle/>
          <a:p>
            <a:r>
              <a:rPr lang="en-US" dirty="0" smtClean="0"/>
              <a:t>Allocate/get memory block from OS</a:t>
            </a:r>
          </a:p>
          <a:p>
            <a:pPr marL="685800" lvl="2">
              <a:spcBef>
                <a:spcPts val="1000"/>
              </a:spcBef>
            </a:pPr>
            <a:r>
              <a:rPr lang="en-US" sz="1800" b="1" dirty="0" err="1"/>
              <a:t>int</a:t>
            </a:r>
            <a:r>
              <a:rPr lang="en-US" sz="1800" b="1" dirty="0"/>
              <a:t> </a:t>
            </a:r>
            <a:r>
              <a:rPr lang="en-US" sz="1800" b="1" dirty="0" err="1"/>
              <a:t>shmget</a:t>
            </a:r>
            <a:r>
              <a:rPr lang="en-US" sz="1800" b="1" dirty="0"/>
              <a:t>(</a:t>
            </a:r>
            <a:r>
              <a:rPr lang="en-US" sz="1800" b="1" dirty="0" err="1"/>
              <a:t>key_t</a:t>
            </a:r>
            <a:r>
              <a:rPr lang="en-US" sz="1800" b="1" dirty="0"/>
              <a:t> </a:t>
            </a:r>
            <a:r>
              <a:rPr lang="en-US" sz="1800" i="1" dirty="0"/>
              <a:t>key</a:t>
            </a:r>
            <a:r>
              <a:rPr lang="en-US" sz="1800" b="1" dirty="0"/>
              <a:t>, </a:t>
            </a:r>
            <a:r>
              <a:rPr lang="en-US" sz="1800" b="1" dirty="0" err="1"/>
              <a:t>size_t</a:t>
            </a:r>
            <a:r>
              <a:rPr lang="en-US" sz="1800" b="1" dirty="0"/>
              <a:t> </a:t>
            </a:r>
            <a:r>
              <a:rPr lang="en-US" sz="1800" i="1" dirty="0"/>
              <a:t>size</a:t>
            </a:r>
            <a:r>
              <a:rPr lang="en-US" sz="1800" b="1" dirty="0"/>
              <a:t>, </a:t>
            </a:r>
            <a:r>
              <a:rPr lang="en-US" sz="1800" b="1" dirty="0" err="1"/>
              <a:t>int</a:t>
            </a:r>
            <a:r>
              <a:rPr lang="en-US" sz="1800" b="1" dirty="0"/>
              <a:t> </a:t>
            </a:r>
            <a:r>
              <a:rPr lang="en-US" sz="1800" i="1" dirty="0" err="1"/>
              <a:t>shmflg</a:t>
            </a:r>
            <a:r>
              <a:rPr lang="en-US" sz="1800" b="1" dirty="0" smtClean="0"/>
              <a:t>);</a:t>
            </a:r>
            <a:endParaRPr lang="en-US" dirty="0" smtClean="0"/>
          </a:p>
          <a:p>
            <a:r>
              <a:rPr lang="en-US" dirty="0" smtClean="0"/>
              <a:t>Get access of this block in current process</a:t>
            </a:r>
          </a:p>
          <a:p>
            <a:pPr lvl="1"/>
            <a:r>
              <a:rPr lang="en-US" sz="1800" b="1" dirty="0"/>
              <a:t>void *</a:t>
            </a:r>
            <a:r>
              <a:rPr lang="en-US" sz="1800" b="1" dirty="0" err="1"/>
              <a:t>shmat</a:t>
            </a:r>
            <a:r>
              <a:rPr lang="en-US" sz="1800" b="1" dirty="0"/>
              <a:t>(</a:t>
            </a:r>
            <a:r>
              <a:rPr lang="en-US" sz="1800" b="1" dirty="0" err="1"/>
              <a:t>int</a:t>
            </a:r>
            <a:r>
              <a:rPr lang="en-US" sz="1800" b="1" dirty="0"/>
              <a:t> </a:t>
            </a:r>
            <a:r>
              <a:rPr lang="en-US" sz="1800" i="1" dirty="0" err="1"/>
              <a:t>shmid</a:t>
            </a:r>
            <a:r>
              <a:rPr lang="en-US" sz="1800" b="1" dirty="0"/>
              <a:t>, </a:t>
            </a:r>
            <a:r>
              <a:rPr lang="en-US" sz="1800" b="1" dirty="0" err="1"/>
              <a:t>const</a:t>
            </a:r>
            <a:r>
              <a:rPr lang="en-US" sz="1800" b="1" dirty="0"/>
              <a:t> void *</a:t>
            </a:r>
            <a:r>
              <a:rPr lang="en-US" sz="1800" i="1" dirty="0" err="1"/>
              <a:t>shmaddr</a:t>
            </a:r>
            <a:r>
              <a:rPr lang="en-US" sz="1800" b="1" dirty="0"/>
              <a:t>, </a:t>
            </a:r>
            <a:r>
              <a:rPr lang="en-US" sz="1800" b="1" dirty="0" err="1"/>
              <a:t>int</a:t>
            </a:r>
            <a:r>
              <a:rPr lang="en-US" sz="1800" b="1" dirty="0"/>
              <a:t> </a:t>
            </a:r>
            <a:r>
              <a:rPr lang="en-US" sz="1800" i="1" dirty="0" err="1"/>
              <a:t>shmflg</a:t>
            </a:r>
            <a:r>
              <a:rPr lang="en-US" sz="1800" b="1" dirty="0" smtClean="0"/>
              <a:t>);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432119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Shared Memory - C Implementation</a:t>
            </a:r>
            <a:endParaRPr lang="en-US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3350" y="1690688"/>
            <a:ext cx="6845300" cy="3073400"/>
          </a:xfrm>
        </p:spPr>
      </p:pic>
    </p:spTree>
    <p:extLst>
      <p:ext uri="{BB962C8B-B14F-4D97-AF65-F5344CB8AC3E}">
        <p14:creationId xmlns:p14="http://schemas.microsoft.com/office/powerpoint/2010/main" val="1305150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zh-CN" dirty="0" smtClean="0"/>
              <a:t>Windows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539552"/>
            <a:ext cx="5039569" cy="419307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000619" y="5732631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msdn.microsoft.com</a:t>
            </a:r>
            <a:r>
              <a:rPr lang="en-US" dirty="0"/>
              <a:t>/</a:t>
            </a:r>
            <a:r>
              <a:rPr lang="en-US" dirty="0" err="1"/>
              <a:t>en</a:t>
            </a:r>
            <a:r>
              <a:rPr lang="en-US" dirty="0"/>
              <a:t>-us/windows/hardware/drivers/</a:t>
            </a:r>
            <a:r>
              <a:rPr lang="en-US" dirty="0" err="1"/>
              <a:t>gettingstarted</a:t>
            </a:r>
            <a:r>
              <a:rPr lang="en-US" dirty="0"/>
              <a:t>/user-mode-and-kernel-mode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1772562"/>
            <a:ext cx="52451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 smtClean="0"/>
              <a:t>Born in 1985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Windows NT kernel after Windows 2000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Working on some specific platforms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Not free &amp; not open source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6230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zh-CN" dirty="0" smtClean="0"/>
              <a:t>Linux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2585" y="1690688"/>
            <a:ext cx="4699000" cy="3175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992585" y="5132228"/>
            <a:ext cx="58963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www.ibm.com</a:t>
            </a:r>
            <a:r>
              <a:rPr lang="en-US" dirty="0"/>
              <a:t>/</a:t>
            </a:r>
            <a:r>
              <a:rPr lang="en-US" dirty="0" err="1"/>
              <a:t>developerworks</a:t>
            </a:r>
            <a:r>
              <a:rPr lang="en-US" dirty="0"/>
              <a:t>/library/l-</a:t>
            </a:r>
            <a:r>
              <a:rPr lang="en-US" dirty="0" err="1"/>
              <a:t>linux</a:t>
            </a:r>
            <a:r>
              <a:rPr lang="en-US" dirty="0"/>
              <a:t>-kernel/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772562"/>
            <a:ext cx="52451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 smtClean="0"/>
              <a:t>“Linux” means Kernel, but more refers OS build on Linux kernel today.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Born in 1991, hobby by Linus Torvalds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W</a:t>
            </a:r>
            <a:r>
              <a:rPr lang="en-US" dirty="0" smtClean="0"/>
              <a:t>orking on almost every platforms (x86, ARM </a:t>
            </a:r>
            <a:r>
              <a:rPr lang="mr-IN" dirty="0" smtClean="0"/>
              <a:t>…</a:t>
            </a:r>
            <a:r>
              <a:rPr lang="en-US" dirty="0" smtClean="0"/>
              <a:t> )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Free to use &amp; open source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324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zh-CN" dirty="0" smtClean="0"/>
              <a:t>Mac OS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635875" y="5278407"/>
            <a:ext cx="43238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/>
              <a:t>Reference: OS X and iOS kernel programming</a:t>
            </a:r>
            <a:endParaRPr lang="en-US" i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8767" y="1690688"/>
            <a:ext cx="6872620" cy="343181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9600" y="1772562"/>
            <a:ext cx="437916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 smtClean="0"/>
              <a:t>Born in 1984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Working on PowerPC and x86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“Dar</a:t>
            </a:r>
            <a:r>
              <a:rPr lang="en-US" altLang="zh-CN" dirty="0"/>
              <a:t>win”</a:t>
            </a:r>
            <a:r>
              <a:rPr lang="zh-CN" altLang="en-US" dirty="0"/>
              <a:t> </a:t>
            </a:r>
            <a:r>
              <a:rPr lang="en-US" altLang="zh-CN" dirty="0"/>
              <a:t>Kernel, from </a:t>
            </a:r>
            <a:r>
              <a:rPr lang="en-US" altLang="zh-CN" dirty="0" err="1"/>
              <a:t>NeXTUP</a:t>
            </a:r>
            <a:r>
              <a:rPr lang="en-US" altLang="zh-CN" dirty="0"/>
              <a:t> </a:t>
            </a:r>
            <a:r>
              <a:rPr lang="en-US" altLang="zh-CN" dirty="0" smtClean="0"/>
              <a:t>OS</a:t>
            </a:r>
            <a:endParaRPr lang="en-US" dirty="0" smtClean="0"/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Free or not free ???  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Open source 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Fewer viruses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2214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Memory Management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235200" y="1690688"/>
            <a:ext cx="62357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2000" dirty="0" smtClean="0"/>
              <a:t>Requirements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000" dirty="0" smtClean="0"/>
              <a:t>Protection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000" dirty="0" smtClean="0"/>
              <a:t>Sharing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000" dirty="0" smtClean="0"/>
              <a:t>Relocation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000" dirty="0" smtClean="0"/>
              <a:t>Organization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52295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Process Management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374900" y="1690688"/>
            <a:ext cx="93218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 smtClean="0"/>
              <a:t>Windows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dirty="0"/>
              <a:t>A</a:t>
            </a:r>
            <a:r>
              <a:rPr lang="en-US" dirty="0" smtClean="0"/>
              <a:t> task request a process.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dirty="0" smtClean="0"/>
              <a:t>Process assign a security token. 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Linux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dirty="0" smtClean="0"/>
              <a:t>Hierarchy mech</a:t>
            </a:r>
            <a:r>
              <a:rPr lang="en-US" altLang="zh-CN" dirty="0" smtClean="0"/>
              <a:t>a</a:t>
            </a:r>
            <a:r>
              <a:rPr lang="en-US" dirty="0" smtClean="0"/>
              <a:t>nism to create process.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dirty="0" smtClean="0"/>
              <a:t>First process is </a:t>
            </a:r>
            <a:r>
              <a:rPr lang="en-US" dirty="0" err="1" smtClean="0"/>
              <a:t>init</a:t>
            </a:r>
            <a:r>
              <a:rPr lang="en-US" dirty="0" smtClean="0"/>
              <a:t> process.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dirty="0" smtClean="0"/>
              <a:t>Tasks are handled in a data structure. 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Mac OS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dirty="0" smtClean="0"/>
              <a:t>Use Grand Central Dispatch to control process.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dirty="0" smtClean="0"/>
              <a:t>Program create blocks.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dirty="0" smtClean="0"/>
              <a:t>Run-queue to schedule them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337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</a:t>
            </a:r>
            <a:r>
              <a:rPr lang="en-US" dirty="0" smtClean="0"/>
              <a:t>ile Management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9420660"/>
              </p:ext>
            </p:extLst>
          </p:nvPr>
        </p:nvGraphicFramePr>
        <p:xfrm>
          <a:off x="1120775" y="1825625"/>
          <a:ext cx="10233026" cy="24041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5062"/>
                <a:gridCol w="2811106"/>
                <a:gridCol w="2848429"/>
                <a:gridCol w="2848429"/>
              </a:tblGrid>
              <a:tr h="460375"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Windows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Linux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Mac OS</a:t>
                      </a:r>
                      <a:endParaRPr lang="en-US" dirty="0"/>
                    </a:p>
                  </a:txBody>
                  <a:tcPr anchor="ctr"/>
                </a:tc>
              </a:tr>
              <a:tr h="460375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Manager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Windows</a:t>
                      </a:r>
                      <a:r>
                        <a:rPr lang="en-US" baseline="0" dirty="0" smtClean="0"/>
                        <a:t> Explorer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Folder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Finder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altLang="zh-CN" dirty="0" smtClean="0"/>
                        <a:t>F</a:t>
                      </a:r>
                      <a:r>
                        <a:rPr lang="en-US" dirty="0" smtClean="0"/>
                        <a:t>ormat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FAT or NTFS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Ext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HFS+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altLang="zh-CN" dirty="0" smtClean="0"/>
                        <a:t>Structure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Partition based and \</a:t>
                      </a:r>
                      <a:endParaRPr lang="en-US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All file</a:t>
                      </a:r>
                      <a:r>
                        <a:rPr lang="en-US" baseline="0" dirty="0" smtClean="0"/>
                        <a:t>s under /</a:t>
                      </a:r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Case sensitivity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Exclusive access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0948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Inter-process Communication (IPC)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1944" y="1783584"/>
            <a:ext cx="6405407" cy="435133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altLang="zh-CN" sz="3600" dirty="0" smtClean="0"/>
              <a:t>File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3600" dirty="0" smtClean="0"/>
              <a:t>Sockets</a:t>
            </a:r>
            <a:endParaRPr lang="en-US" sz="3600" dirty="0"/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3600" dirty="0" smtClean="0"/>
              <a:t>Shared memory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3600" dirty="0" smtClean="0"/>
              <a:t>Pipe</a:t>
            </a:r>
          </a:p>
        </p:txBody>
      </p:sp>
    </p:spTree>
    <p:extLst>
      <p:ext uri="{BB962C8B-B14F-4D97-AF65-F5344CB8AC3E}">
        <p14:creationId xmlns:p14="http://schemas.microsoft.com/office/powerpoint/2010/main" val="129103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</a:t>
            </a:r>
            <a:r>
              <a:rPr lang="en-US" dirty="0" smtClean="0"/>
              <a:t>roject 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1241" y="1678700"/>
            <a:ext cx="6405407" cy="300913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3600" dirty="0" smtClean="0"/>
              <a:t>File system library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3600" dirty="0"/>
              <a:t>T</a:t>
            </a:r>
            <a:r>
              <a:rPr lang="en-US" sz="3600" dirty="0" smtClean="0"/>
              <a:t>hread pool library</a:t>
            </a:r>
            <a:endParaRPr lang="en-US" sz="3600" dirty="0"/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3600" dirty="0" smtClean="0"/>
              <a:t>Sockets library</a:t>
            </a:r>
            <a:endParaRPr lang="en-US" sz="3600" dirty="0"/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3600" dirty="0" smtClean="0"/>
              <a:t>Shared memory </a:t>
            </a:r>
            <a:r>
              <a:rPr lang="en-US" sz="3600" dirty="0"/>
              <a:t>library</a:t>
            </a:r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1478676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3186" y="2388530"/>
            <a:ext cx="9220200" cy="1325563"/>
          </a:xfrm>
        </p:spPr>
        <p:txBody>
          <a:bodyPr>
            <a:normAutofit/>
          </a:bodyPr>
          <a:lstStyle/>
          <a:p>
            <a:pPr algn="ctr"/>
            <a:r>
              <a:rPr lang="en-US" altLang="zh-CN" b="1" dirty="0" smtClean="0"/>
              <a:t>Questions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30837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3186" y="2388530"/>
            <a:ext cx="922020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/>
              <a:t>Thank you !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567520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6331" y="1804604"/>
            <a:ext cx="10399338" cy="4351338"/>
          </a:xfrm>
        </p:spPr>
        <p:txBody>
          <a:bodyPr/>
          <a:lstStyle/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AutoNum type="arabicPeriod"/>
              <a:tabLst/>
              <a:defRPr/>
            </a:pPr>
            <a:r>
              <a:rPr lang="en-US" dirty="0" smtClean="0"/>
              <a:t>Why do we need cross-platform library?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AutoNum type="arabicPeriod"/>
              <a:tabLst/>
              <a:defRPr/>
            </a:pPr>
            <a:r>
              <a:rPr lang="en-US" dirty="0" smtClean="0"/>
              <a:t>Difference in Windows, Linux and Mac OS(kernel and file system)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AutoNum type="arabicPeriod"/>
              <a:tabLst/>
              <a:defRPr/>
            </a:pPr>
            <a:r>
              <a:rPr lang="en-US" dirty="0" smtClean="0"/>
              <a:t>Inter-process Communication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AutoNum type="arabicPeriod"/>
              <a:tabLst/>
              <a:defRPr/>
            </a:pPr>
            <a:r>
              <a:rPr lang="en-US" dirty="0" smtClean="0"/>
              <a:t>My project plan (file system, thread pool, sockets, shared memory, pipe)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AutoNum type="arabicPeriod"/>
              <a:tabLst/>
              <a:defRPr/>
            </a:pP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Topics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392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Depth</Template>
  <TotalTime>3336</TotalTime>
  <Words>1202</Words>
  <Application>Microsoft Macintosh PowerPoint</Application>
  <PresentationFormat>Widescreen</PresentationFormat>
  <Paragraphs>260</Paragraphs>
  <Slides>19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Calibri</vt:lpstr>
      <vt:lpstr>Corbel</vt:lpstr>
      <vt:lpstr>DengXian</vt:lpstr>
      <vt:lpstr>Mangal</vt:lpstr>
      <vt:lpstr>Wingdings</vt:lpstr>
      <vt:lpstr>华文楷体</vt:lpstr>
      <vt:lpstr>Arial</vt:lpstr>
      <vt:lpstr>Depth</vt:lpstr>
      <vt:lpstr>Cross-platform Libraries Probing Examples</vt:lpstr>
      <vt:lpstr>Topics</vt:lpstr>
      <vt:lpstr>Inter-process Communication</vt:lpstr>
      <vt:lpstr>Shared Memory</vt:lpstr>
      <vt:lpstr>Shared Memory</vt:lpstr>
      <vt:lpstr>Shared Memory-Windows</vt:lpstr>
      <vt:lpstr>Shared Memory-Linux</vt:lpstr>
      <vt:lpstr>Shared Memory - C Implementation</vt:lpstr>
      <vt:lpstr>Windows</vt:lpstr>
      <vt:lpstr>Linux</vt:lpstr>
      <vt:lpstr>Mac OS</vt:lpstr>
      <vt:lpstr>Memory Management</vt:lpstr>
      <vt:lpstr>Process Management</vt:lpstr>
      <vt:lpstr>File Management</vt:lpstr>
      <vt:lpstr>Inter-process Communication (IPC)</vt:lpstr>
      <vt:lpstr>Project plan</vt:lpstr>
      <vt:lpstr>Questions</vt:lpstr>
      <vt:lpstr>Thank you !</vt:lpstr>
      <vt:lpstr>Topics</vt:lpstr>
    </vt:vector>
  </TitlesOfParts>
  <Company/>
  <LinksUpToDate>false</LinksUpToDate>
  <SharedDoc>false</SharedDoc>
  <HyperlinksChanged>false</HyperlinksChanged>
  <AppVersion>15.0026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Singleton</dc:title>
  <dc:creator>Yunding Li</dc:creator>
  <cp:lastModifiedBy>Microsoft Office User</cp:lastModifiedBy>
  <cp:revision>69</cp:revision>
  <dcterms:created xsi:type="dcterms:W3CDTF">2016-09-13T18:13:25Z</dcterms:created>
  <dcterms:modified xsi:type="dcterms:W3CDTF">2017-04-13T18:15:06Z</dcterms:modified>
</cp:coreProperties>
</file>