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7" r:id="rId3"/>
    <p:sldId id="296" r:id="rId4"/>
    <p:sldId id="291" r:id="rId5"/>
    <p:sldId id="295" r:id="rId6"/>
    <p:sldId id="293" r:id="rId7"/>
    <p:sldId id="290" r:id="rId8"/>
    <p:sldId id="298" r:id="rId9"/>
    <p:sldId id="257" r:id="rId10"/>
    <p:sldId id="261" r:id="rId11"/>
    <p:sldId id="25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315BFAA-9234-459D-8366-6C856B657A44}" type="datetimeFigureOut">
              <a:rPr lang="ar-SY" smtClean="0"/>
              <a:t>15/07/1438</a:t>
            </a:fld>
            <a:endParaRPr lang="ar-S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9159694-6EF6-46D5-8E8E-CC320CC6591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914650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59694-6EF6-46D5-8E8E-CC320CC6591B}" type="slidenum">
              <a:rPr lang="ar-SY" smtClean="0"/>
              <a:t>9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663012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6600">
                <a:ln w="3175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n w="3175"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82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175">
            <a:noFill/>
          </a:ln>
        </p:spPr>
        <p:txBody>
          <a:bodyPr/>
          <a:lstStyle>
            <a:lvl1pPr>
              <a:defRPr>
                <a:ln w="3175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n w="3175" cap="flat">
                  <a:noFill/>
                </a:ln>
                <a:solidFill>
                  <a:schemeClr val="bg1"/>
                </a:solidFill>
              </a:defRPr>
            </a:lvl1pPr>
            <a:lvl2pPr>
              <a:defRPr>
                <a:ln w="3175" cap="flat"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 w="3175" cap="flat"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 w="3175" cap="flat"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 w="3175" cap="flat"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4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6600">
                <a:ln w="3175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ln w="1270">
                  <a:noFill/>
                </a:ln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69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 w="3175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n w="3175">
                  <a:noFill/>
                </a:ln>
                <a:solidFill>
                  <a:schemeClr val="bg1"/>
                </a:solidFill>
              </a:defRPr>
            </a:lvl1pPr>
            <a:lvl2pPr>
              <a:defRPr>
                <a:ln w="3175"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 w="3175"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 w="3175"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 w="3175"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n w="3175">
                  <a:noFill/>
                </a:ln>
                <a:solidFill>
                  <a:schemeClr val="bg1"/>
                </a:solidFill>
              </a:defRPr>
            </a:lvl1pPr>
            <a:lvl2pPr>
              <a:defRPr>
                <a:ln w="3175"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 w="3175"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 w="3175"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 w="3175"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27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61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50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71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764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638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0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36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C7BC5-F093-4BA6-A466-5675236B306E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1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Opinion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/>
              <a:t>Xamarin Technology			        </a:t>
            </a:r>
            <a:r>
              <a:rPr lang="en-US" dirty="0">
                <a:solidFill>
                  <a:schemeClr val="bg1"/>
                </a:solidFill>
              </a:rPr>
              <a:t>By: Ammar Salman</a:t>
            </a:r>
          </a:p>
          <a:p>
            <a:pPr algn="r"/>
            <a:r>
              <a:rPr lang="en-US" dirty="0"/>
              <a:t>Instructor: Dr. Jim Fawcett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375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The Concept:</a:t>
            </a:r>
          </a:p>
          <a:p>
            <a:r>
              <a:rPr lang="en-US" dirty="0"/>
              <a:t>Opinion Analysis.</a:t>
            </a:r>
          </a:p>
          <a:p>
            <a:r>
              <a:rPr lang="en-US" dirty="0"/>
              <a:t>Free polling service FOR EVERYONE.</a:t>
            </a:r>
          </a:p>
          <a:p>
            <a:pPr marL="457200" lvl="1" indent="0">
              <a:buNone/>
            </a:pPr>
            <a:r>
              <a:rPr lang="en-US" dirty="0"/>
              <a:t>You believe what you directly see, not what you’ve been told to believe.</a:t>
            </a:r>
          </a:p>
          <a:p>
            <a:r>
              <a:rPr lang="en-US" dirty="0"/>
              <a:t>Providing reasonable performance.</a:t>
            </a:r>
          </a:p>
          <a:p>
            <a:r>
              <a:rPr lang="en-US" dirty="0"/>
              <a:t>Starting with UWP and WM10 .</a:t>
            </a:r>
          </a:p>
          <a:p>
            <a:pPr marL="457200" lvl="1" indent="0">
              <a:buNone/>
            </a:pPr>
            <a:r>
              <a:rPr lang="en-US" dirty="0"/>
              <a:t>Possible deployment on Android, iOS and OSX.</a:t>
            </a:r>
          </a:p>
        </p:txBody>
      </p:sp>
    </p:spTree>
    <p:extLst>
      <p:ext uri="{BB962C8B-B14F-4D97-AF65-F5344CB8AC3E}">
        <p14:creationId xmlns:p14="http://schemas.microsoft.com/office/powerpoint/2010/main" val="82113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Twitter is a huge social network.</a:t>
            </a:r>
          </a:p>
          <a:p>
            <a:r>
              <a:rPr lang="en-US" dirty="0"/>
              <a:t>Wide variety of subjects.</a:t>
            </a:r>
          </a:p>
          <a:p>
            <a:pPr marL="457200" lvl="1" indent="0">
              <a:buNone/>
            </a:pPr>
            <a:r>
              <a:rPr lang="en-US" dirty="0"/>
              <a:t>Technology, sports, entertainment, politics, …, etc.</a:t>
            </a:r>
          </a:p>
          <a:p>
            <a:r>
              <a:rPr lang="en-US" dirty="0"/>
              <a:t>Wide variety of users.</a:t>
            </a:r>
          </a:p>
          <a:p>
            <a:pPr lvl="1"/>
            <a:r>
              <a:rPr lang="en-US" dirty="0"/>
              <a:t>American, Middle Eastern, European, Asian, African, Latin, …, etc.</a:t>
            </a:r>
          </a:p>
          <a:p>
            <a:r>
              <a:rPr lang="en-US" dirty="0"/>
              <a:t>Extensive!</a:t>
            </a:r>
          </a:p>
          <a:p>
            <a:pPr lvl="1"/>
            <a:r>
              <a:rPr lang="en-US" dirty="0"/>
              <a:t>500 Million Tweets PER 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61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Plan … Where am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LINQToTwitter</a:t>
            </a:r>
            <a:r>
              <a:rPr lang="en-US" dirty="0"/>
              <a:t> .NET API:</a:t>
            </a:r>
          </a:p>
          <a:p>
            <a:pPr marL="457200" lvl="1" indent="0">
              <a:buNone/>
            </a:pPr>
            <a:r>
              <a:rPr lang="en-US" dirty="0"/>
              <a:t>harvest data from Twitter given user-specified topics.</a:t>
            </a:r>
          </a:p>
          <a:p>
            <a:r>
              <a:rPr lang="en-US" dirty="0"/>
              <a:t>Rocchio’s algorithm:</a:t>
            </a:r>
          </a:p>
          <a:p>
            <a:pPr lvl="1"/>
            <a:r>
              <a:rPr lang="en-US" dirty="0"/>
              <a:t>Sentiment analysis.</a:t>
            </a:r>
          </a:p>
          <a:p>
            <a:pPr lvl="1"/>
            <a:r>
              <a:rPr lang="en-US" dirty="0"/>
              <a:t>Each Tweet is a piece of text.</a:t>
            </a:r>
            <a:endParaRPr lang="en-US" dirty="0"/>
          </a:p>
          <a:p>
            <a:r>
              <a:rPr lang="en-US" dirty="0"/>
              <a:t>Perform the Opinion Analysis!</a:t>
            </a:r>
          </a:p>
          <a:p>
            <a:r>
              <a:rPr lang="en-US" dirty="0" err="1"/>
              <a:t>Xamarin.Forms</a:t>
            </a:r>
            <a:r>
              <a:rPr lang="en-US" dirty="0"/>
              <a:t> to show results.</a:t>
            </a:r>
          </a:p>
          <a:p>
            <a:pPr lvl="1"/>
            <a:r>
              <a:rPr lang="en-US" dirty="0"/>
              <a:t>Model-View</a:t>
            </a:r>
            <a:r>
              <a:rPr lang="en-US" dirty="0"/>
              <a:t> architectural pattern.</a:t>
            </a:r>
          </a:p>
          <a:p>
            <a:pPr lvl="1"/>
            <a:r>
              <a:rPr lang="en-US" dirty="0"/>
              <a:t>As simple as possible.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296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LINQ To Twitter API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Requires registering a Twitter developer account to obtain:</a:t>
            </a:r>
          </a:p>
          <a:p>
            <a:pPr lvl="1"/>
            <a:r>
              <a:rPr lang="en-US" dirty="0"/>
              <a:t>Authorization token.</a:t>
            </a:r>
          </a:p>
          <a:p>
            <a:pPr lvl="1"/>
            <a:r>
              <a:rPr lang="en-US" dirty="0"/>
              <a:t>Authorization key.</a:t>
            </a:r>
          </a:p>
          <a:p>
            <a:pPr lvl="1"/>
            <a:r>
              <a:rPr lang="en-US" dirty="0"/>
              <a:t>Consumer token.</a:t>
            </a:r>
          </a:p>
          <a:p>
            <a:pPr lvl="1"/>
            <a:r>
              <a:rPr lang="en-US" dirty="0"/>
              <a:t>Consumer key.</a:t>
            </a:r>
          </a:p>
          <a:p>
            <a:r>
              <a:rPr lang="en-US" dirty="0"/>
              <a:t>Runs asynchronously, requires Tasks.</a:t>
            </a:r>
          </a:p>
          <a:p>
            <a:r>
              <a:rPr lang="en-US" dirty="0"/>
              <a:t>As the name suggests, it is essentially LINQ.</a:t>
            </a:r>
          </a:p>
          <a:p>
            <a:pPr lvl="1"/>
            <a:r>
              <a:rPr lang="en-US" dirty="0"/>
              <a:t>from {lookup} in context.{whatever}</a:t>
            </a:r>
          </a:p>
          <a:p>
            <a:pPr lvl="1"/>
            <a:r>
              <a:rPr lang="en-US" dirty="0"/>
              <a:t>where {condition} AND/OR {condition} … {condition}</a:t>
            </a:r>
          </a:p>
          <a:p>
            <a:pPr lvl="1"/>
            <a:r>
              <a:rPr lang="en-US" dirty="0"/>
              <a:t>select {desired collection}</a:t>
            </a:r>
          </a:p>
        </p:txBody>
      </p:sp>
    </p:spTree>
    <p:extLst>
      <p:ext uri="{BB962C8B-B14F-4D97-AF65-F5344CB8AC3E}">
        <p14:creationId xmlns:p14="http://schemas.microsoft.com/office/powerpoint/2010/main" val="3228144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LINQ To Twitter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Main components:</a:t>
            </a:r>
          </a:p>
          <a:p>
            <a:r>
              <a:rPr lang="en-US" dirty="0" err="1"/>
              <a:t>ApplicationOnlyAuthorizer</a:t>
            </a:r>
            <a:r>
              <a:rPr lang="en-US" dirty="0"/>
              <a:t> – tokens and keys.</a:t>
            </a:r>
          </a:p>
          <a:p>
            <a:r>
              <a:rPr lang="en-US" dirty="0" err="1"/>
              <a:t>TwitterContext</a:t>
            </a:r>
            <a:r>
              <a:rPr lang="en-US" dirty="0"/>
              <a:t> – Provides the lookup engine.</a:t>
            </a:r>
          </a:p>
          <a:p>
            <a:r>
              <a:rPr lang="en-US" dirty="0"/>
              <a:t>Status – Search results.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Demonstration.</a:t>
            </a:r>
          </a:p>
        </p:txBody>
      </p:sp>
    </p:spTree>
    <p:extLst>
      <p:ext uri="{BB962C8B-B14F-4D97-AF65-F5344CB8AC3E}">
        <p14:creationId xmlns:p14="http://schemas.microsoft.com/office/powerpoint/2010/main" val="3888883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Rocchio’s TF-IDF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Weight measures – for terms (words):</a:t>
            </a:r>
          </a:p>
          <a:p>
            <a:pPr>
              <a:lnSpc>
                <a:spcPct val="110000"/>
              </a:lnSpc>
            </a:pPr>
            <a:r>
              <a:rPr lang="en-US" dirty="0"/>
              <a:t>Term Frequency (TF).</a:t>
            </a:r>
          </a:p>
          <a:p>
            <a:pPr>
              <a:lnSpc>
                <a:spcPct val="110000"/>
              </a:lnSpc>
            </a:pPr>
            <a:r>
              <a:rPr lang="en-US" dirty="0"/>
              <a:t>Inversed Document Frequency (IDF).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Main vector – for each Tweet:</a:t>
            </a:r>
          </a:p>
          <a:p>
            <a:pPr>
              <a:lnSpc>
                <a:spcPct val="100000"/>
              </a:lnSpc>
            </a:pPr>
            <a:r>
              <a:rPr lang="en-US" dirty="0"/>
              <a:t>Normalized Values.</a:t>
            </a:r>
          </a:p>
          <a:p>
            <a:pPr>
              <a:lnSpc>
                <a:spcPct val="100000"/>
              </a:lnSpc>
            </a:pPr>
            <a:r>
              <a:rPr lang="en-US" dirty="0"/>
              <a:t>TF-IDF Vector.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744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Rocchio’s TF-IDF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Comparison basis (references):</a:t>
            </a:r>
          </a:p>
          <a:p>
            <a:r>
              <a:rPr lang="en-US" dirty="0"/>
              <a:t>Positive Center Vector (average of positively </a:t>
            </a:r>
            <a:r>
              <a:rPr lang="en-US" dirty="0"/>
              <a:t>classified</a:t>
            </a:r>
            <a:r>
              <a:rPr lang="en-US" dirty="0"/>
              <a:t> Tweets)</a:t>
            </a:r>
          </a:p>
          <a:p>
            <a:r>
              <a:rPr lang="en-US" dirty="0"/>
              <a:t>Negative Center Vector (average of negatively classified Tweets)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Comparison measure:</a:t>
            </a:r>
          </a:p>
          <a:p>
            <a:r>
              <a:rPr lang="en-US" dirty="0"/>
              <a:t>Cosine Similarity</a:t>
            </a:r>
          </a:p>
          <a:p>
            <a:r>
              <a:rPr lang="en-US" dirty="0"/>
              <a:t>Join the closer class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335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… How?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/>
              <a:t>Training:</a:t>
            </a:r>
          </a:p>
          <a:p>
            <a:pPr marL="0" indent="0">
              <a:buNone/>
            </a:pPr>
            <a:r>
              <a:rPr lang="en-US" dirty="0"/>
              <a:t>Tweet1: Jack is a good guy (positive).</a:t>
            </a:r>
          </a:p>
          <a:p>
            <a:pPr marL="0" indent="0">
              <a:buNone/>
            </a:pPr>
            <a:r>
              <a:rPr lang="en-US" dirty="0"/>
              <a:t>Tweet2: Jack is bad (negative).</a:t>
            </a:r>
          </a:p>
          <a:p>
            <a:pPr marL="0" indent="0">
              <a:buNone/>
            </a:pPr>
            <a:r>
              <a:rPr lang="en-US" dirty="0"/>
              <a:t>Tweet3: Jack seems to be a smart student (positive).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755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Key-Word Extraction:</a:t>
            </a:r>
          </a:p>
          <a:p>
            <a:pPr marL="0" indent="0">
              <a:buNone/>
            </a:pPr>
            <a:r>
              <a:rPr lang="en-US" dirty="0"/>
              <a:t>Tweet1: 3 - {‘jack’, ‘good’, ‘guy’}</a:t>
            </a:r>
          </a:p>
          <a:p>
            <a:pPr marL="0" indent="0">
              <a:buNone/>
            </a:pPr>
            <a:r>
              <a:rPr lang="en-US" dirty="0"/>
              <a:t>Tweet2: 2 - {‘jack’, ‘bad’}</a:t>
            </a:r>
          </a:p>
          <a:p>
            <a:pPr marL="0" indent="0">
              <a:buNone/>
            </a:pPr>
            <a:r>
              <a:rPr lang="en-US" dirty="0"/>
              <a:t>Tweet3: 4 - {‘jack’, ‘seems’, ‘smart’, ‘student’}</a:t>
            </a:r>
          </a:p>
          <a:p>
            <a:pPr marL="0" indent="0">
              <a:buNone/>
            </a:pPr>
            <a:r>
              <a:rPr lang="en-US" dirty="0"/>
              <a:t>All tweets: 7 - {‘jack’, ‘good’, ‘guy’, ‘bad’, ‘seems’, ‘smart’, ‘student’}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05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642" y="939361"/>
            <a:ext cx="1097866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Weight Measure – Term Frequency: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34649"/>
              </p:ext>
            </p:extLst>
          </p:nvPr>
        </p:nvGraphicFramePr>
        <p:xfrm>
          <a:off x="633047" y="1645920"/>
          <a:ext cx="10536701" cy="42203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5243">
                  <a:extLst>
                    <a:ext uri="{9D8B030D-6E8A-4147-A177-3AD203B41FA5}">
                      <a16:colId xmlns:a16="http://schemas.microsoft.com/office/drawing/2014/main" val="1394504258"/>
                    </a:ext>
                  </a:extLst>
                </a:gridCol>
                <a:gridCol w="1505243">
                  <a:extLst>
                    <a:ext uri="{9D8B030D-6E8A-4147-A177-3AD203B41FA5}">
                      <a16:colId xmlns:a16="http://schemas.microsoft.com/office/drawing/2014/main" val="3838991348"/>
                    </a:ext>
                  </a:extLst>
                </a:gridCol>
                <a:gridCol w="1505243">
                  <a:extLst>
                    <a:ext uri="{9D8B030D-6E8A-4147-A177-3AD203B41FA5}">
                      <a16:colId xmlns:a16="http://schemas.microsoft.com/office/drawing/2014/main" val="4092630538"/>
                    </a:ext>
                  </a:extLst>
                </a:gridCol>
                <a:gridCol w="1505243">
                  <a:extLst>
                    <a:ext uri="{9D8B030D-6E8A-4147-A177-3AD203B41FA5}">
                      <a16:colId xmlns:a16="http://schemas.microsoft.com/office/drawing/2014/main" val="2266995778"/>
                    </a:ext>
                  </a:extLst>
                </a:gridCol>
                <a:gridCol w="1505243">
                  <a:extLst>
                    <a:ext uri="{9D8B030D-6E8A-4147-A177-3AD203B41FA5}">
                      <a16:colId xmlns:a16="http://schemas.microsoft.com/office/drawing/2014/main" val="4238577093"/>
                    </a:ext>
                  </a:extLst>
                </a:gridCol>
                <a:gridCol w="1505243">
                  <a:extLst>
                    <a:ext uri="{9D8B030D-6E8A-4147-A177-3AD203B41FA5}">
                      <a16:colId xmlns:a16="http://schemas.microsoft.com/office/drawing/2014/main" val="2854580036"/>
                    </a:ext>
                  </a:extLst>
                </a:gridCol>
                <a:gridCol w="1505243">
                  <a:extLst>
                    <a:ext uri="{9D8B030D-6E8A-4147-A177-3AD203B41FA5}">
                      <a16:colId xmlns:a16="http://schemas.microsoft.com/office/drawing/2014/main" val="1721062513"/>
                    </a:ext>
                  </a:extLst>
                </a:gridCol>
              </a:tblGrid>
              <a:tr h="84405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Word/term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TF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Normalized TF = </a:t>
                      </a:r>
                    </a:p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(0 for TF = 0, Log (TF) + 1 otherwise)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51443"/>
                  </a:ext>
                </a:extLst>
              </a:tr>
              <a:tr h="4220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Tweet1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Tweet2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Tweet3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Tweet1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Tweet2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Tweet3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4905056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jack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2756187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good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90520347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guy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9796320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bad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2705553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seems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6187720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smart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33345950"/>
                  </a:ext>
                </a:extLst>
              </a:tr>
              <a:tr h="422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student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42273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326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930" y="95342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Weight Measure – Inversed Document Frequency: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615562"/>
              </p:ext>
            </p:extLst>
          </p:nvPr>
        </p:nvGraphicFramePr>
        <p:xfrm>
          <a:off x="929679" y="1811150"/>
          <a:ext cx="7510935" cy="36893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0741">
                  <a:extLst>
                    <a:ext uri="{9D8B030D-6E8A-4147-A177-3AD203B41FA5}">
                      <a16:colId xmlns:a16="http://schemas.microsoft.com/office/drawing/2014/main" val="1011019234"/>
                    </a:ext>
                  </a:extLst>
                </a:gridCol>
                <a:gridCol w="1922440">
                  <a:extLst>
                    <a:ext uri="{9D8B030D-6E8A-4147-A177-3AD203B41FA5}">
                      <a16:colId xmlns:a16="http://schemas.microsoft.com/office/drawing/2014/main" val="3317098898"/>
                    </a:ext>
                  </a:extLst>
                </a:gridCol>
                <a:gridCol w="4257754">
                  <a:extLst>
                    <a:ext uri="{9D8B030D-6E8A-4147-A177-3AD203B41FA5}">
                      <a16:colId xmlns:a16="http://schemas.microsoft.com/office/drawing/2014/main" val="2855055561"/>
                    </a:ext>
                  </a:extLst>
                </a:gridCol>
              </a:tblGrid>
              <a:tr h="7521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Word/term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IDF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Normalized IDF = </a:t>
                      </a:r>
                    </a:p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Log (IDF)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0143796"/>
                  </a:ext>
                </a:extLst>
              </a:tr>
              <a:tr h="364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jack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546613"/>
                  </a:ext>
                </a:extLst>
              </a:tr>
              <a:tr h="364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good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6935088"/>
                  </a:ext>
                </a:extLst>
              </a:tr>
              <a:tr h="364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guy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10539839"/>
                  </a:ext>
                </a:extLst>
              </a:tr>
              <a:tr h="364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bad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3991845"/>
                  </a:ext>
                </a:extLst>
              </a:tr>
              <a:tr h="364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seems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72539356"/>
                  </a:ext>
                </a:extLst>
              </a:tr>
              <a:tr h="3641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smart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95757076"/>
                  </a:ext>
                </a:extLst>
              </a:tr>
              <a:tr h="7521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student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0.477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83869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0416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049" y="88750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Calculate TF-IDF for each Tweet: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536767"/>
              </p:ext>
            </p:extLst>
          </p:nvPr>
        </p:nvGraphicFramePr>
        <p:xfrm>
          <a:off x="725657" y="1712675"/>
          <a:ext cx="10388992" cy="44630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7248">
                  <a:extLst>
                    <a:ext uri="{9D8B030D-6E8A-4147-A177-3AD203B41FA5}">
                      <a16:colId xmlns:a16="http://schemas.microsoft.com/office/drawing/2014/main" val="4100055412"/>
                    </a:ext>
                  </a:extLst>
                </a:gridCol>
                <a:gridCol w="2597248">
                  <a:extLst>
                    <a:ext uri="{9D8B030D-6E8A-4147-A177-3AD203B41FA5}">
                      <a16:colId xmlns:a16="http://schemas.microsoft.com/office/drawing/2014/main" val="126687581"/>
                    </a:ext>
                  </a:extLst>
                </a:gridCol>
                <a:gridCol w="2597248">
                  <a:extLst>
                    <a:ext uri="{9D8B030D-6E8A-4147-A177-3AD203B41FA5}">
                      <a16:colId xmlns:a16="http://schemas.microsoft.com/office/drawing/2014/main" val="332296562"/>
                    </a:ext>
                  </a:extLst>
                </a:gridCol>
                <a:gridCol w="2597248">
                  <a:extLst>
                    <a:ext uri="{9D8B030D-6E8A-4147-A177-3AD203B41FA5}">
                      <a16:colId xmlns:a16="http://schemas.microsoft.com/office/drawing/2014/main" val="2730009672"/>
                    </a:ext>
                  </a:extLst>
                </a:gridCol>
              </a:tblGrid>
              <a:tr h="49589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Word/term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TF-IDF (normalized TF* normalized IDF)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007324"/>
                  </a:ext>
                </a:extLst>
              </a:tr>
              <a:tr h="4958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Tweet1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Tweet2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Tweet3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0046668"/>
                  </a:ext>
                </a:extLst>
              </a:tr>
              <a:tr h="4958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jack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019189"/>
                  </a:ext>
                </a:extLst>
              </a:tr>
              <a:tr h="4958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good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5690705"/>
                  </a:ext>
                </a:extLst>
              </a:tr>
              <a:tr h="4958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guy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2860470"/>
                  </a:ext>
                </a:extLst>
              </a:tr>
              <a:tr h="4958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bad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3730731"/>
                  </a:ext>
                </a:extLst>
              </a:tr>
              <a:tr h="4958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seems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40792620"/>
                  </a:ext>
                </a:extLst>
              </a:tr>
              <a:tr h="4958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smart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84467000"/>
                  </a:ext>
                </a:extLst>
              </a:tr>
              <a:tr h="4958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student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0.477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9598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975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401" y="188189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Positive and Negative Centers: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301113"/>
              </p:ext>
            </p:extLst>
          </p:nvPr>
        </p:nvGraphicFramePr>
        <p:xfrm>
          <a:off x="668800" y="2723986"/>
          <a:ext cx="10176803" cy="12290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5117">
                  <a:extLst>
                    <a:ext uri="{9D8B030D-6E8A-4147-A177-3AD203B41FA5}">
                      <a16:colId xmlns:a16="http://schemas.microsoft.com/office/drawing/2014/main" val="761918429"/>
                    </a:ext>
                  </a:extLst>
                </a:gridCol>
                <a:gridCol w="1538386">
                  <a:extLst>
                    <a:ext uri="{9D8B030D-6E8A-4147-A177-3AD203B41FA5}">
                      <a16:colId xmlns:a16="http://schemas.microsoft.com/office/drawing/2014/main" val="2382746244"/>
                    </a:ext>
                  </a:extLst>
                </a:gridCol>
                <a:gridCol w="1271751">
                  <a:extLst>
                    <a:ext uri="{9D8B030D-6E8A-4147-A177-3AD203B41FA5}">
                      <a16:colId xmlns:a16="http://schemas.microsoft.com/office/drawing/2014/main" val="3468077763"/>
                    </a:ext>
                  </a:extLst>
                </a:gridCol>
                <a:gridCol w="1273148">
                  <a:extLst>
                    <a:ext uri="{9D8B030D-6E8A-4147-A177-3AD203B41FA5}">
                      <a16:colId xmlns:a16="http://schemas.microsoft.com/office/drawing/2014/main" val="711460262"/>
                    </a:ext>
                  </a:extLst>
                </a:gridCol>
                <a:gridCol w="1271751">
                  <a:extLst>
                    <a:ext uri="{9D8B030D-6E8A-4147-A177-3AD203B41FA5}">
                      <a16:colId xmlns:a16="http://schemas.microsoft.com/office/drawing/2014/main" val="1867035989"/>
                    </a:ext>
                  </a:extLst>
                </a:gridCol>
                <a:gridCol w="1271751">
                  <a:extLst>
                    <a:ext uri="{9D8B030D-6E8A-4147-A177-3AD203B41FA5}">
                      <a16:colId xmlns:a16="http://schemas.microsoft.com/office/drawing/2014/main" val="1925499175"/>
                    </a:ext>
                  </a:extLst>
                </a:gridCol>
                <a:gridCol w="1162864">
                  <a:extLst>
                    <a:ext uri="{9D8B030D-6E8A-4147-A177-3AD203B41FA5}">
                      <a16:colId xmlns:a16="http://schemas.microsoft.com/office/drawing/2014/main" val="3809715645"/>
                    </a:ext>
                  </a:extLst>
                </a:gridCol>
                <a:gridCol w="1382035">
                  <a:extLst>
                    <a:ext uri="{9D8B030D-6E8A-4147-A177-3AD203B41FA5}">
                      <a16:colId xmlns:a16="http://schemas.microsoft.com/office/drawing/2014/main" val="2572924804"/>
                    </a:ext>
                  </a:extLst>
                </a:gridCol>
              </a:tblGrid>
              <a:tr h="6243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Jack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Good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Guy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Bad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Seems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Smart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Student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0660703"/>
                  </a:ext>
                </a:extLst>
              </a:tr>
              <a:tr h="3023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Cp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0.238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0.238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0.238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0.238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0.238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68134252"/>
                  </a:ext>
                </a:extLst>
              </a:tr>
              <a:tr h="3023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0.477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6843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2631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065" y="100969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Testing Data:</a:t>
            </a:r>
          </a:p>
          <a:p>
            <a:pPr lvl="1"/>
            <a:r>
              <a:rPr lang="en-US" dirty="0"/>
              <a:t>Tweet4: jack is a good student</a:t>
            </a:r>
          </a:p>
          <a:p>
            <a:pPr marL="0" indent="0">
              <a:buNone/>
            </a:pPr>
            <a:r>
              <a:rPr lang="en-US" dirty="0"/>
              <a:t>Key-Word Extraction:</a:t>
            </a:r>
          </a:p>
          <a:p>
            <a:pPr lvl="1"/>
            <a:r>
              <a:rPr lang="en-US" dirty="0"/>
              <a:t>Tweet4: 3 {‘jack’, ‘good’, ‘student’}</a:t>
            </a:r>
          </a:p>
          <a:p>
            <a:pPr lvl="1"/>
            <a:r>
              <a:rPr lang="en-US" dirty="0"/>
              <a:t>All tweets: 7 - {‘jack’, ‘good’, ‘guy’, ‘bad’, ‘seems’, ‘smart’, ‘student’}</a:t>
            </a:r>
          </a:p>
          <a:p>
            <a:pPr marL="0" indent="0">
              <a:buNone/>
            </a:pPr>
            <a:r>
              <a:rPr lang="en-US" dirty="0"/>
              <a:t>TF: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141956"/>
              </p:ext>
            </p:extLst>
          </p:nvPr>
        </p:nvGraphicFramePr>
        <p:xfrm>
          <a:off x="936674" y="3888078"/>
          <a:ext cx="8755965" cy="16545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8655">
                  <a:extLst>
                    <a:ext uri="{9D8B030D-6E8A-4147-A177-3AD203B41FA5}">
                      <a16:colId xmlns:a16="http://schemas.microsoft.com/office/drawing/2014/main" val="3006025353"/>
                    </a:ext>
                  </a:extLst>
                </a:gridCol>
                <a:gridCol w="2918655">
                  <a:extLst>
                    <a:ext uri="{9D8B030D-6E8A-4147-A177-3AD203B41FA5}">
                      <a16:colId xmlns:a16="http://schemas.microsoft.com/office/drawing/2014/main" val="2908972276"/>
                    </a:ext>
                  </a:extLst>
                </a:gridCol>
                <a:gridCol w="2918655">
                  <a:extLst>
                    <a:ext uri="{9D8B030D-6E8A-4147-A177-3AD203B41FA5}">
                      <a16:colId xmlns:a16="http://schemas.microsoft.com/office/drawing/2014/main" val="2956022275"/>
                    </a:ext>
                  </a:extLst>
                </a:gridCol>
              </a:tblGrid>
              <a:tr h="33091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TF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Normalized TF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439885"/>
                  </a:ext>
                </a:extLst>
              </a:tr>
              <a:tr h="3309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Tweet4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Tweet4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44834924"/>
                  </a:ext>
                </a:extLst>
              </a:tr>
              <a:tr h="3309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jack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3937211"/>
                  </a:ext>
                </a:extLst>
              </a:tr>
              <a:tr h="3309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good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77144560"/>
                  </a:ext>
                </a:extLst>
              </a:tr>
              <a:tr h="3309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student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25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159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42535"/>
            <a:ext cx="10515600" cy="52344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IDF:                                                            TF-IDF: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Compute similarity with positive and negative centers:</a:t>
            </a:r>
          </a:p>
          <a:p>
            <a:r>
              <a:rPr lang="en-US" b="1" dirty="0" err="1"/>
              <a:t>CSp</a:t>
            </a:r>
            <a:r>
              <a:rPr lang="en-US" b="1" dirty="0"/>
              <a:t> = 0.632</a:t>
            </a:r>
            <a:endParaRPr lang="en-US" dirty="0"/>
          </a:p>
          <a:p>
            <a:r>
              <a:rPr lang="en-US" b="1" dirty="0" err="1"/>
              <a:t>CSn</a:t>
            </a:r>
            <a:r>
              <a:rPr lang="en-US" b="1" dirty="0"/>
              <a:t> = 0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Similarity to the positive is larger, Tweet is classified as positive</a:t>
            </a:r>
          </a:p>
          <a:p>
            <a:pPr marL="0" indent="0">
              <a:buNone/>
            </a:pPr>
            <a:r>
              <a:rPr lang="en-US" b="1" i="1" u="sng" dirty="0"/>
              <a:t>Everything is then recalculated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160818"/>
              </p:ext>
            </p:extLst>
          </p:nvPr>
        </p:nvGraphicFramePr>
        <p:xfrm>
          <a:off x="838200" y="1417928"/>
          <a:ext cx="5070231" cy="1719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0077">
                  <a:extLst>
                    <a:ext uri="{9D8B030D-6E8A-4147-A177-3AD203B41FA5}">
                      <a16:colId xmlns:a16="http://schemas.microsoft.com/office/drawing/2014/main" val="304269862"/>
                    </a:ext>
                  </a:extLst>
                </a:gridCol>
                <a:gridCol w="1690077">
                  <a:extLst>
                    <a:ext uri="{9D8B030D-6E8A-4147-A177-3AD203B41FA5}">
                      <a16:colId xmlns:a16="http://schemas.microsoft.com/office/drawing/2014/main" val="2030383885"/>
                    </a:ext>
                  </a:extLst>
                </a:gridCol>
                <a:gridCol w="1690077">
                  <a:extLst>
                    <a:ext uri="{9D8B030D-6E8A-4147-A177-3AD203B41FA5}">
                      <a16:colId xmlns:a16="http://schemas.microsoft.com/office/drawing/2014/main" val="93614707"/>
                    </a:ext>
                  </a:extLst>
                </a:gridCol>
              </a:tblGrid>
              <a:tr h="4297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IDF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Normalized IDF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82904951"/>
                  </a:ext>
                </a:extLst>
              </a:tr>
              <a:tr h="4297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jack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4/4 = 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27003949"/>
                  </a:ext>
                </a:extLst>
              </a:tr>
              <a:tr h="4297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good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4/2 = 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0.301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60927972"/>
                  </a:ext>
                </a:extLst>
              </a:tr>
              <a:tr h="4297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student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4/2 = 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0.301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64206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059395"/>
              </p:ext>
            </p:extLst>
          </p:nvPr>
        </p:nvGraphicFramePr>
        <p:xfrm>
          <a:off x="6283568" y="1417928"/>
          <a:ext cx="5070232" cy="1719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5116">
                  <a:extLst>
                    <a:ext uri="{9D8B030D-6E8A-4147-A177-3AD203B41FA5}">
                      <a16:colId xmlns:a16="http://schemas.microsoft.com/office/drawing/2014/main" val="735700743"/>
                    </a:ext>
                  </a:extLst>
                </a:gridCol>
                <a:gridCol w="2535116">
                  <a:extLst>
                    <a:ext uri="{9D8B030D-6E8A-4147-A177-3AD203B41FA5}">
                      <a16:colId xmlns:a16="http://schemas.microsoft.com/office/drawing/2014/main" val="3916261870"/>
                    </a:ext>
                  </a:extLst>
                </a:gridCol>
              </a:tblGrid>
              <a:tr h="4297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TF-IDF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0326867"/>
                  </a:ext>
                </a:extLst>
              </a:tr>
              <a:tr h="4297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jack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7120062"/>
                  </a:ext>
                </a:extLst>
              </a:tr>
              <a:tr h="4297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good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0.301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28310290"/>
                  </a:ext>
                </a:extLst>
              </a:tr>
              <a:tr h="4297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student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0.301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78631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085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View – </a:t>
            </a:r>
            <a:r>
              <a:rPr lang="en-US" dirty="0" err="1"/>
              <a:t>Xamarin.Forms</a:t>
            </a:r>
            <a:r>
              <a:rPr lang="en-US" dirty="0"/>
              <a:t> for UWP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3200" dirty="0"/>
              <a:t>Uses XAML, just like Windows Presentation Foundation.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Supports Data-Binding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Supports MVVM architectural pattern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I will use Model-View architectural pattern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814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Threading is … Not as flexible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sz="3200" dirty="0" err="1"/>
              <a:t>System.Threading.Thread</a:t>
            </a:r>
            <a:r>
              <a:rPr lang="en-US" sz="3200" dirty="0"/>
              <a:t> does not exist</a:t>
            </a:r>
          </a:p>
          <a:p>
            <a:pPr>
              <a:lnSpc>
                <a:spcPct val="200000"/>
              </a:lnSpc>
            </a:pPr>
            <a:r>
              <a:rPr lang="en-US" sz="3200" dirty="0"/>
              <a:t>Concurrency must use Tasks</a:t>
            </a:r>
          </a:p>
          <a:p>
            <a:pPr>
              <a:lnSpc>
                <a:spcPct val="200000"/>
              </a:lnSpc>
            </a:pPr>
            <a:r>
              <a:rPr lang="en-US" sz="3200" dirty="0"/>
              <a:t>Task has </a:t>
            </a:r>
            <a:r>
              <a:rPr lang="en-US" sz="3200" dirty="0" err="1"/>
              <a:t>ThreadPool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538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Covered three main areas:</a:t>
            </a:r>
          </a:p>
          <a:p>
            <a:r>
              <a:rPr lang="en-US" dirty="0" err="1"/>
              <a:t>LINQToTwitter</a:t>
            </a:r>
            <a:r>
              <a:rPr lang="en-US" dirty="0"/>
              <a:t> API</a:t>
            </a:r>
          </a:p>
          <a:p>
            <a:r>
              <a:rPr lang="en-US" dirty="0"/>
              <a:t>Implementation and improvement on classification algorithms</a:t>
            </a:r>
          </a:p>
          <a:p>
            <a:r>
              <a:rPr lang="en-US" dirty="0" err="1"/>
              <a:t>Xamarin.Forms</a:t>
            </a:r>
            <a:endParaRPr lang="en-US" dirty="0"/>
          </a:p>
          <a:p>
            <a:r>
              <a:rPr lang="en-US" dirty="0"/>
              <a:t>Universal Windows Platform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995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291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dirty="0" err="1"/>
              <a:t>DataCollector</a:t>
            </a:r>
            <a:r>
              <a:rPr lang="en-US" dirty="0"/>
              <a:t> and Classifier libraries are almost done: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2" t="21956"/>
          <a:stretch/>
        </p:blipFill>
        <p:spPr>
          <a:xfrm>
            <a:off x="2067951" y="2320614"/>
            <a:ext cx="7484013" cy="383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474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worth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641037" cy="4351338"/>
          </a:xfrm>
        </p:spPr>
        <p:txBody>
          <a:bodyPr/>
          <a:lstStyle/>
          <a:p>
            <a:r>
              <a:rPr lang="en-US" dirty="0"/>
              <a:t>Definitely.</a:t>
            </a:r>
          </a:p>
          <a:p>
            <a:r>
              <a:rPr lang="en-US" dirty="0"/>
              <a:t>The classifier can be developed for other purposes (research?).</a:t>
            </a:r>
          </a:p>
          <a:p>
            <a:r>
              <a:rPr lang="en-US" dirty="0"/>
              <a:t>The data collector can be used for various applications.</a:t>
            </a:r>
          </a:p>
          <a:p>
            <a:r>
              <a:rPr lang="en-US" dirty="0"/>
              <a:t>The application itself can be published for the public.</a:t>
            </a:r>
          </a:p>
          <a:p>
            <a:r>
              <a:rPr lang="en-US" dirty="0"/>
              <a:t>Updates can easily be deployed.</a:t>
            </a:r>
          </a:p>
          <a:p>
            <a:r>
              <a:rPr lang="en-US" dirty="0"/>
              <a:t>Conversion to Android, iOS and OSX is not very hard.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731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800" dirty="0"/>
              <a:t>Thank You!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045939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7195</TotalTime>
  <Words>897</Words>
  <Application>Microsoft Office PowerPoint</Application>
  <PresentationFormat>Widescreen</PresentationFormat>
  <Paragraphs>297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Office Theme</vt:lpstr>
      <vt:lpstr>Opinion Analysis</vt:lpstr>
      <vt:lpstr>Overview</vt:lpstr>
      <vt:lpstr>Overview</vt:lpstr>
      <vt:lpstr>The Plan … Where am I?</vt:lpstr>
      <vt:lpstr>LINQ To Twitter API</vt:lpstr>
      <vt:lpstr>LINQ To Twitter API</vt:lpstr>
      <vt:lpstr>Rocchio’s TF-IDF Algorithm</vt:lpstr>
      <vt:lpstr>Rocchio’s TF-IDF Algorithm</vt:lpstr>
      <vt:lpstr>But … How?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View – Xamarin.Forms for UWP</vt:lpstr>
      <vt:lpstr>Threading is … Not as flexible</vt:lpstr>
      <vt:lpstr>Summary</vt:lpstr>
      <vt:lpstr>Summary</vt:lpstr>
      <vt:lpstr>Is it worth it?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Ammar Salman</dc:creator>
  <cp:lastModifiedBy>Ammar Salman</cp:lastModifiedBy>
  <cp:revision>100</cp:revision>
  <dcterms:created xsi:type="dcterms:W3CDTF">2017-02-24T19:09:18Z</dcterms:created>
  <dcterms:modified xsi:type="dcterms:W3CDTF">2017-04-11T20:46:52Z</dcterms:modified>
</cp:coreProperties>
</file>