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6" r:id="rId1"/>
  </p:sldMasterIdLst>
  <p:sldIdLst>
    <p:sldId id="256" r:id="rId2"/>
    <p:sldId id="257" r:id="rId3"/>
    <p:sldId id="262" r:id="rId4"/>
    <p:sldId id="270" r:id="rId5"/>
    <p:sldId id="271" r:id="rId6"/>
    <p:sldId id="261" r:id="rId7"/>
    <p:sldId id="298" r:id="rId8"/>
    <p:sldId id="258" r:id="rId9"/>
    <p:sldId id="267" r:id="rId10"/>
    <p:sldId id="268" r:id="rId11"/>
    <p:sldId id="275" r:id="rId12"/>
    <p:sldId id="297" r:id="rId13"/>
    <p:sldId id="259" r:id="rId14"/>
    <p:sldId id="264" r:id="rId15"/>
    <p:sldId id="263" r:id="rId16"/>
    <p:sldId id="296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69" r:id="rId37"/>
    <p:sldId id="29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13" autoAdjust="0"/>
    <p:restoredTop sz="94660"/>
  </p:normalViewPr>
  <p:slideViewPr>
    <p:cSldViewPr snapToGrid="0">
      <p:cViewPr varScale="1">
        <p:scale>
          <a:sx n="85" d="100"/>
          <a:sy n="85" d="100"/>
        </p:scale>
        <p:origin x="9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631F-7ED9-4D3F-85E4-F1A50ABAB1F7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B516-4EC7-453A-B9EB-DDD479B8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6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631F-7ED9-4D3F-85E4-F1A50ABAB1F7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B516-4EC7-453A-B9EB-DDD479B8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71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631F-7ED9-4D3F-85E4-F1A50ABAB1F7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B516-4EC7-453A-B9EB-DDD479B8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75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631F-7ED9-4D3F-85E4-F1A50ABAB1F7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B516-4EC7-453A-B9EB-DDD479B8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1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631F-7ED9-4D3F-85E4-F1A50ABAB1F7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B516-4EC7-453A-B9EB-DDD479B8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367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631F-7ED9-4D3F-85E4-F1A50ABAB1F7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B516-4EC7-453A-B9EB-DDD479B8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88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631F-7ED9-4D3F-85E4-F1A50ABAB1F7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B516-4EC7-453A-B9EB-DDD479B8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5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631F-7ED9-4D3F-85E4-F1A50ABAB1F7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B516-4EC7-453A-B9EB-DDD479B8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16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631F-7ED9-4D3F-85E4-F1A50ABAB1F7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B516-4EC7-453A-B9EB-DDD479B8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24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631F-7ED9-4D3F-85E4-F1A50ABAB1F7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B516-4EC7-453A-B9EB-DDD479B8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12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1631F-7ED9-4D3F-85E4-F1A50ABAB1F7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AB516-4EC7-453A-B9EB-DDD479B8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64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1631F-7ED9-4D3F-85E4-F1A50ABAB1F7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AB516-4EC7-453A-B9EB-DDD479B89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3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sql.com/products/standard/" TargetMode="External"/><Relationship Id="rId2" Type="http://schemas.openxmlformats.org/officeDocument/2006/relationships/hyperlink" Target="http://www.mysql.com/downloads/mysql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mysql.com/products/cluster/" TargetMode="External"/><Relationship Id="rId4" Type="http://schemas.openxmlformats.org/officeDocument/2006/relationships/hyperlink" Target="http://www.mysql.com/products/enterprise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docs.opencv.org/trunk/doc/py_tutorials/py_objdetect/py_face_detection/py_face_detection.html" TargetMode="External"/><Relationship Id="rId13" Type="http://schemas.openxmlformats.org/officeDocument/2006/relationships/hyperlink" Target="https://developers.google.com/accounts/docs/GettingStarted" TargetMode="External"/><Relationship Id="rId3" Type="http://schemas.openxmlformats.org/officeDocument/2006/relationships/hyperlink" Target="http://opencv.org/" TargetMode="External"/><Relationship Id="rId7" Type="http://schemas.openxmlformats.org/officeDocument/2006/relationships/hyperlink" Target="http://docs.opencv.org/doc/tutorials/introduction/desktop_java/java_dev_intro.html" TargetMode="External"/><Relationship Id="rId12" Type="http://schemas.openxmlformats.org/officeDocument/2006/relationships/hyperlink" Target="https://developers.google.com/+/web/signin/server-side-flow%20%5b11" TargetMode="External"/><Relationship Id="rId2" Type="http://schemas.openxmlformats.org/officeDocument/2006/relationships/hyperlink" Target="http://docs.oracle.com/javaee/6/tutorial/doc/gijq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pencv.org/modules/core/doc/basic_structures.html" TargetMode="External"/><Relationship Id="rId11" Type="http://schemas.openxmlformats.org/officeDocument/2006/relationships/hyperlink" Target="http://tools.ietf.org/html/rfc6749" TargetMode="External"/><Relationship Id="rId5" Type="http://schemas.openxmlformats.org/officeDocument/2006/relationships/hyperlink" Target="http://www.vogella.com/tutorials/REST/article.html" TargetMode="External"/><Relationship Id="rId10" Type="http://schemas.openxmlformats.org/officeDocument/2006/relationships/hyperlink" Target="http://en.wikipedia.org/wiki/OAuth%20%5b9" TargetMode="External"/><Relationship Id="rId4" Type="http://schemas.openxmlformats.org/officeDocument/2006/relationships/hyperlink" Target="http://docs.opencv.org/modules/core/doc/intro.html" TargetMode="External"/><Relationship Id="rId9" Type="http://schemas.openxmlformats.org/officeDocument/2006/relationships/hyperlink" Target="http://docs.opencv.org/trunk/doc/tutorials/introduction/java_eclipse/java_eclipse.html" TargetMode="External"/><Relationship Id="rId14" Type="http://schemas.openxmlformats.org/officeDocument/2006/relationships/hyperlink" Target="https://blog.openshift.com/day-12-opencv-face-detection-for-java-developers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tutorial/uiswing/" TargetMode="External"/><Relationship Id="rId2" Type="http://schemas.openxmlformats.org/officeDocument/2006/relationships/hyperlink" Target="http://www.cs.kent.edu/~mabuata/DB10_lab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Fancy Image Repository</a:t>
            </a:r>
            <a:br>
              <a:rPr lang="en-US" dirty="0" smtClean="0"/>
            </a:br>
            <a:r>
              <a:rPr lang="en-US" sz="2000" dirty="0" smtClean="0"/>
              <a:t>(Cross Platform Distributed App)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48051"/>
            <a:ext cx="9144000" cy="165576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1900" dirty="0" err="1" smtClean="0"/>
              <a:t>Pallavi</a:t>
            </a:r>
            <a:r>
              <a:rPr lang="en-US" sz="1900" dirty="0" smtClean="0"/>
              <a:t> </a:t>
            </a:r>
            <a:r>
              <a:rPr lang="en-US" sz="1900" dirty="0" err="1" smtClean="0"/>
              <a:t>Iyengar</a:t>
            </a:r>
            <a:r>
              <a:rPr lang="en-US" sz="1900" dirty="0" smtClean="0"/>
              <a:t>   Tarun Rajput</a:t>
            </a:r>
          </a:p>
          <a:p>
            <a:r>
              <a:rPr lang="en-US" sz="1600" dirty="0" smtClean="0"/>
              <a:t>      Course: Distributed Objects	Instructor: Dr. James Fawcett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7299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– Fancy Image Repository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sz="1800" dirty="0">
              <a:solidFill>
                <a:schemeClr val="lt1"/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Rectangular Callout 3"/>
          <p:cNvSpPr/>
          <p:nvPr/>
        </p:nvSpPr>
        <p:spPr>
          <a:xfrm>
            <a:off x="838200" y="2158283"/>
            <a:ext cx="3328556" cy="963143"/>
          </a:xfrm>
          <a:prstGeom prst="wedgeRectCallout">
            <a:avLst>
              <a:gd name="adj1" fmla="val 66799"/>
              <a:gd name="adj2" fmla="val 7004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Allows users to use their Google credentials for authentication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7419109" y="2158283"/>
            <a:ext cx="3013365" cy="934548"/>
          </a:xfrm>
          <a:prstGeom prst="wedgeRectCallout">
            <a:avLst>
              <a:gd name="adj1" fmla="val -69717"/>
              <a:gd name="adj2" fmla="val 7375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Provides rich Graphical User Interface for functionalities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901787" y="3269235"/>
            <a:ext cx="3086099" cy="65508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1"/>
            <a:r>
              <a:rPr lang="en-US" dirty="0" smtClean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Fancy </a:t>
            </a:r>
            <a:r>
              <a:rPr lang="en-US" dirty="0">
                <a:ln w="0"/>
                <a:solidFill>
                  <a:schemeClr val="dk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Image Repository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850324" y="4468889"/>
            <a:ext cx="2940628" cy="883640"/>
          </a:xfrm>
          <a:prstGeom prst="wedgeRectCallout">
            <a:avLst>
              <a:gd name="adj1" fmla="val 86233"/>
              <a:gd name="adj2" fmla="val -10936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User can store and retrieve various photographs securely from server</a:t>
            </a:r>
            <a:endParaRPr lang="en-US" dirty="0"/>
          </a:p>
        </p:txBody>
      </p:sp>
      <p:sp>
        <p:nvSpPr>
          <p:cNvPr id="9" name="Rectangular Callout 8"/>
          <p:cNvSpPr/>
          <p:nvPr/>
        </p:nvSpPr>
        <p:spPr>
          <a:xfrm>
            <a:off x="5123583" y="5003631"/>
            <a:ext cx="3400428" cy="661731"/>
          </a:xfrm>
          <a:prstGeom prst="wedgeRectCallout">
            <a:avLst>
              <a:gd name="adj1" fmla="val -54660"/>
              <a:gd name="adj2" fmla="val -21473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Automatic Face detection mechanism in the photographs</a:t>
            </a:r>
            <a:endParaRPr lang="en-US" dirty="0"/>
          </a:p>
        </p:txBody>
      </p:sp>
      <p:sp>
        <p:nvSpPr>
          <p:cNvPr id="10" name="Rectangular Callout 9"/>
          <p:cNvSpPr/>
          <p:nvPr/>
        </p:nvSpPr>
        <p:spPr>
          <a:xfrm>
            <a:off x="8524011" y="4110158"/>
            <a:ext cx="3155374" cy="758536"/>
          </a:xfrm>
          <a:prstGeom prst="wedgeRectCallout">
            <a:avLst>
              <a:gd name="adj1" fmla="val -97786"/>
              <a:gd name="adj2" fmla="val -13415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Facility </a:t>
            </a:r>
            <a:r>
              <a:rPr lang="en-US" dirty="0"/>
              <a:t>to tag people and store the tags in the Database </a:t>
            </a:r>
            <a:r>
              <a:rPr lang="en-US" dirty="0" smtClean="0"/>
              <a:t>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878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110346" y="3917374"/>
            <a:ext cx="6047519" cy="61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386780" y="4207798"/>
            <a:ext cx="1398" cy="98188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388178" y="2526003"/>
            <a:ext cx="2911193" cy="95907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871364" y="4012543"/>
            <a:ext cx="8669" cy="112395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980967" y="2506239"/>
            <a:ext cx="2464369" cy="6336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387937" y="3564082"/>
            <a:ext cx="841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3068318" y="2494571"/>
            <a:ext cx="11408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/>
              <a:t>Authentication</a:t>
            </a:r>
          </a:p>
          <a:p>
            <a:r>
              <a:rPr lang="en-US" sz="1050" b="1" dirty="0" smtClean="0"/>
              <a:t>Using Google </a:t>
            </a:r>
          </a:p>
          <a:p>
            <a:r>
              <a:rPr lang="en-US" sz="1050" b="1" dirty="0" smtClean="0"/>
              <a:t>Credentials</a:t>
            </a:r>
            <a:endParaRPr lang="en-US" sz="105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8016993" y="2305003"/>
            <a:ext cx="11408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/>
              <a:t>Authentication</a:t>
            </a:r>
          </a:p>
          <a:p>
            <a:r>
              <a:rPr lang="en-US" sz="1050" b="1" dirty="0" smtClean="0"/>
              <a:t>Using Google Credentials</a:t>
            </a:r>
            <a:endParaRPr lang="en-US" sz="105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748323" y="3361462"/>
            <a:ext cx="14471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/>
              <a:t>Image upload/download requests</a:t>
            </a:r>
          </a:p>
          <a:p>
            <a:endParaRPr lang="en-US" sz="1050" dirty="0"/>
          </a:p>
        </p:txBody>
      </p:sp>
      <p:sp>
        <p:nvSpPr>
          <p:cNvPr id="38" name="TextBox 37"/>
          <p:cNvSpPr txBox="1"/>
          <p:nvPr/>
        </p:nvSpPr>
        <p:spPr>
          <a:xfrm>
            <a:off x="2386780" y="4477671"/>
            <a:ext cx="14471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/>
              <a:t>Face Identification</a:t>
            </a:r>
          </a:p>
          <a:p>
            <a:r>
              <a:rPr lang="en-US" sz="1050" b="1" dirty="0" smtClean="0"/>
              <a:t>Metadata files creation</a:t>
            </a:r>
            <a:endParaRPr lang="en-US" sz="105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8876442" y="4434040"/>
            <a:ext cx="14471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/>
              <a:t>Storing image metadata into Database</a:t>
            </a:r>
            <a:endParaRPr lang="en-US" sz="105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7516755" y="3551171"/>
            <a:ext cx="144713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/>
              <a:t>Serving client </a:t>
            </a:r>
          </a:p>
          <a:p>
            <a:r>
              <a:rPr lang="en-US" sz="1050" b="1" dirty="0" smtClean="0"/>
              <a:t>Requests for upload/download images, metadata and</a:t>
            </a:r>
          </a:p>
          <a:p>
            <a:r>
              <a:rPr lang="en-US" sz="1050" b="1" dirty="0" smtClean="0"/>
              <a:t>So on</a:t>
            </a:r>
            <a:endParaRPr lang="en-US" sz="1050" b="1" dirty="0"/>
          </a:p>
        </p:txBody>
      </p:sp>
      <p:sp>
        <p:nvSpPr>
          <p:cNvPr id="41" name="Flowchart: Alternate Process 40"/>
          <p:cNvSpPr/>
          <p:nvPr/>
        </p:nvSpPr>
        <p:spPr>
          <a:xfrm>
            <a:off x="5297639" y="2009951"/>
            <a:ext cx="1683328" cy="97883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Google</a:t>
            </a:r>
          </a:p>
          <a:p>
            <a:pPr algn="ctr"/>
            <a:r>
              <a:rPr lang="en-US" dirty="0" smtClean="0"/>
              <a:t>Authentication API</a:t>
            </a:r>
            <a:endParaRPr lang="en-US" dirty="0"/>
          </a:p>
        </p:txBody>
      </p:sp>
      <p:sp>
        <p:nvSpPr>
          <p:cNvPr id="42" name="Flowchart: Alternate Process 41"/>
          <p:cNvSpPr/>
          <p:nvPr/>
        </p:nvSpPr>
        <p:spPr>
          <a:xfrm>
            <a:off x="9147797" y="3168644"/>
            <a:ext cx="1683328" cy="84389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Java REST</a:t>
            </a:r>
          </a:p>
          <a:p>
            <a:pPr algn="ctr"/>
            <a:r>
              <a:rPr lang="en-US" dirty="0"/>
              <a:t>Service</a:t>
            </a:r>
          </a:p>
        </p:txBody>
      </p:sp>
      <p:sp>
        <p:nvSpPr>
          <p:cNvPr id="48" name="Flowchart: Alternate Process 47"/>
          <p:cNvSpPr/>
          <p:nvPr/>
        </p:nvSpPr>
        <p:spPr>
          <a:xfrm>
            <a:off x="1437086" y="3485076"/>
            <a:ext cx="1683328" cy="72272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Client</a:t>
            </a:r>
          </a:p>
        </p:txBody>
      </p:sp>
      <p:sp>
        <p:nvSpPr>
          <p:cNvPr id="51" name="Flowchart: Alternate Process 50"/>
          <p:cNvSpPr/>
          <p:nvPr/>
        </p:nvSpPr>
        <p:spPr>
          <a:xfrm>
            <a:off x="1545116" y="5173705"/>
            <a:ext cx="1683328" cy="72272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Face </a:t>
            </a:r>
            <a:r>
              <a:rPr lang="en-US" dirty="0"/>
              <a:t>Detection </a:t>
            </a:r>
          </a:p>
          <a:p>
            <a:pPr algn="ctr"/>
            <a:r>
              <a:rPr lang="en-US" dirty="0"/>
              <a:t>Library</a:t>
            </a:r>
          </a:p>
          <a:p>
            <a:pPr algn="ctr"/>
            <a:endParaRPr lang="en-US" dirty="0"/>
          </a:p>
        </p:txBody>
      </p:sp>
      <p:sp>
        <p:nvSpPr>
          <p:cNvPr id="52" name="Flowchart: Alternate Process 51"/>
          <p:cNvSpPr/>
          <p:nvPr/>
        </p:nvSpPr>
        <p:spPr>
          <a:xfrm>
            <a:off x="9038369" y="5136494"/>
            <a:ext cx="1683328" cy="72272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Database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8439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 - </a:t>
            </a:r>
            <a:r>
              <a:rPr lang="en-US" dirty="0"/>
              <a:t>A</a:t>
            </a:r>
            <a:r>
              <a:rPr lang="en-US" dirty="0" smtClean="0"/>
              <a:t>uthentication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4162" y="2372519"/>
            <a:ext cx="6543675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7545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User Interface – Face Identification in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451" y="1690688"/>
            <a:ext cx="8004031" cy="471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06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RDBMS MySQL for Data storage</a:t>
            </a:r>
          </a:p>
          <a:p>
            <a:r>
              <a:rPr lang="en-US" dirty="0" smtClean="0"/>
              <a:t>Java Swing API for Client Application</a:t>
            </a:r>
          </a:p>
          <a:p>
            <a:r>
              <a:rPr lang="en-US" dirty="0" smtClean="0"/>
              <a:t>Java REST services</a:t>
            </a:r>
          </a:p>
          <a:p>
            <a:r>
              <a:rPr lang="en-US" dirty="0" smtClean="0"/>
              <a:t>Google Authentication API</a:t>
            </a:r>
          </a:p>
          <a:p>
            <a:r>
              <a:rPr lang="en-US" dirty="0" err="1" smtClean="0"/>
              <a:t>OpenCV</a:t>
            </a:r>
            <a:r>
              <a:rPr lang="en-US" dirty="0" smtClean="0"/>
              <a:t> Face Detection library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254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My SQL</a:t>
            </a:r>
            <a:endParaRPr lang="en-IN" sz="5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70287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SQL -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MySQL is a relational database management system and ships with no GUI tools to administer MySQL databases or manage data contained within the databases.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</a:p>
          <a:p>
            <a:r>
              <a:rPr lang="en-US" sz="2400" dirty="0" smtClean="0"/>
              <a:t>Users may use the included command line tools use MySQL "front-ends", desktop software and web applications that create and manage MySQL databases, build database structures, back up data, inspect status, and work with data records. </a:t>
            </a:r>
          </a:p>
          <a:p>
            <a:endParaRPr lang="en-US" sz="2400" dirty="0" smtClean="0"/>
          </a:p>
          <a:p>
            <a:r>
              <a:rPr lang="en-US" sz="2400" dirty="0" smtClean="0"/>
              <a:t>The official set of MySQL front-end tools, MySQL Workbench is actively developed by Oracle, and is freely available for use.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352401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 SQL Editions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MySQL Community Edition</a:t>
            </a:r>
            <a:endParaRPr lang="en-US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MySQL </a:t>
            </a:r>
            <a:r>
              <a:rPr lang="en-US" dirty="0">
                <a:hlinkClick r:id="rId3"/>
              </a:rPr>
              <a:t>Standard Edition</a:t>
            </a:r>
            <a:endParaRPr lang="en-US" dirty="0"/>
          </a:p>
          <a:p>
            <a:r>
              <a:rPr lang="en-US" dirty="0">
                <a:hlinkClick r:id="rId4"/>
              </a:rPr>
              <a:t>MySQL Enterprise Edition</a:t>
            </a:r>
            <a:endParaRPr lang="en-US" dirty="0"/>
          </a:p>
          <a:p>
            <a:r>
              <a:rPr lang="en-US" dirty="0">
                <a:hlinkClick r:id="rId5"/>
              </a:rPr>
              <a:t>MySQL Cluster Carrier Grade Edition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7814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Command for accessing MySQL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80000"/>
              </a:lnSpc>
            </a:pPr>
            <a:r>
              <a:rPr lang="en-US" sz="4000" dirty="0" smtClean="0"/>
              <a:t>My SQL example:</a:t>
            </a:r>
            <a:endParaRPr lang="en-US" sz="4000" dirty="0"/>
          </a:p>
          <a:p>
            <a:pPr>
              <a:lnSpc>
                <a:spcPct val="80000"/>
              </a:lnSpc>
            </a:pPr>
            <a:endParaRPr lang="en-US" sz="40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2400" dirty="0">
                <a:latin typeface="Courier New" panose="02070309020205020404" pitchFamily="49" charset="0"/>
              </a:rPr>
              <a:t>Enter password:  *****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2400" dirty="0">
                <a:latin typeface="Courier New" panose="02070309020205020404" pitchFamily="49" charset="0"/>
              </a:rPr>
              <a:t>Welcome to the MySQL monitor.  Commands end with ; or \g.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2400" dirty="0">
                <a:latin typeface="Courier New" panose="02070309020205020404" pitchFamily="49" charset="0"/>
              </a:rPr>
              <a:t>Your MySQL connection id is 241 to server version: 3.23.49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400" dirty="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2400" dirty="0">
                <a:latin typeface="Courier New" panose="02070309020205020404" pitchFamily="49" charset="0"/>
              </a:rPr>
              <a:t>Type 'help;' or '\h' for help. Type '\c' to clear the buffer.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400" dirty="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2400" dirty="0" err="1">
                <a:latin typeface="Courier New" panose="02070309020205020404" pitchFamily="49" charset="0"/>
              </a:rPr>
              <a:t>mysql</a:t>
            </a:r>
            <a:r>
              <a:rPr lang="en-US" sz="2400" dirty="0">
                <a:latin typeface="Courier New" panose="02070309020205020404" pitchFamily="49" charset="0"/>
              </a:rPr>
              <a:t>&gt;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400" dirty="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</a:pPr>
            <a:r>
              <a:rPr lang="en-US" sz="4000" dirty="0"/>
              <a:t>To exit the MySQL Shell, just type QUIT or EXIT: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sz="2400" dirty="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3200" dirty="0" err="1">
                <a:latin typeface="Courier New" panose="02070309020205020404" pitchFamily="49" charset="0"/>
              </a:rPr>
              <a:t>mysql</a:t>
            </a:r>
            <a:r>
              <a:rPr lang="en-US" sz="3200" dirty="0">
                <a:latin typeface="Courier New" panose="02070309020205020404" pitchFamily="49" charset="0"/>
              </a:rPr>
              <a:t>&gt; QUIT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sz="3200" dirty="0" err="1">
                <a:latin typeface="Courier New" panose="02070309020205020404" pitchFamily="49" charset="0"/>
              </a:rPr>
              <a:t>mysql</a:t>
            </a:r>
            <a:r>
              <a:rPr lang="en-US" sz="3200" dirty="0">
                <a:latin typeface="Courier New" panose="02070309020205020404" pitchFamily="49" charset="0"/>
              </a:rPr>
              <a:t>&gt;</a:t>
            </a:r>
            <a:r>
              <a:rPr lang="en-US" sz="2400" dirty="0">
                <a:latin typeface="Courier New" panose="02070309020205020404" pitchFamily="49" charset="0"/>
              </a:rPr>
              <a:t> </a:t>
            </a:r>
            <a:r>
              <a:rPr lang="en-US" sz="3200" dirty="0">
                <a:latin typeface="Courier New" panose="02070309020205020404" pitchFamily="49" charset="0"/>
              </a:rPr>
              <a:t>exit</a:t>
            </a:r>
            <a:endParaRPr lang="en-US" sz="2400" dirty="0">
              <a:latin typeface="Courier New" panose="02070309020205020404" pitchFamily="49" charset="0"/>
            </a:endParaRPr>
          </a:p>
          <a:p>
            <a:pPr lvl="1">
              <a:buNone/>
            </a:pPr>
            <a:endParaRPr lang="en-US" altLang="zh-CN" sz="2000" dirty="0"/>
          </a:p>
          <a:p>
            <a:pPr>
              <a:buNone/>
            </a:pPr>
            <a:r>
              <a:rPr lang="en-US" altLang="zh-CN" sz="2400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8148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My SQL- Basic Queries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sz="32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b="1" dirty="0" err="1">
                <a:latin typeface="Courier New" panose="02070309020205020404" pitchFamily="49" charset="0"/>
              </a:rPr>
              <a:t>mysql</a:t>
            </a:r>
            <a:r>
              <a:rPr lang="en-US" b="1" dirty="0">
                <a:latin typeface="Courier New" panose="02070309020205020404" pitchFamily="49" charset="0"/>
              </a:rPr>
              <a:t>&gt; SELECT VERSION(), CURRENT_DATE;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+-----------+--------------+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| VERSION() | CURRENT_DATE |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+-----------+--------------+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| 3.23.49   | 2002-05-26   |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+-----------+--------------+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b="1" dirty="0">
                <a:latin typeface="Courier New" panose="02070309020205020404" pitchFamily="49" charset="0"/>
              </a:rPr>
              <a:t>1 row in set (0.00 sec)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b="1" dirty="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</a:pPr>
            <a:r>
              <a:rPr lang="en-US" sz="2600" dirty="0"/>
              <a:t>Most MySQL commands end with a semicolon (;)</a:t>
            </a:r>
          </a:p>
          <a:p>
            <a:pPr>
              <a:lnSpc>
                <a:spcPct val="80000"/>
              </a:lnSpc>
            </a:pPr>
            <a:r>
              <a:rPr lang="en-US" sz="2600" dirty="0"/>
              <a:t>MySQL returns the total number of rows found, and the total time to execute the query</a:t>
            </a:r>
          </a:p>
        </p:txBody>
      </p:sp>
    </p:spTree>
    <p:extLst>
      <p:ext uri="{BB962C8B-B14F-4D97-AF65-F5344CB8AC3E}">
        <p14:creationId xmlns:p14="http://schemas.microsoft.com/office/powerpoint/2010/main" val="30669765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Java Swing API</a:t>
            </a:r>
            <a:endParaRPr lang="en-IN" sz="5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66402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Java Swing API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Swing</a:t>
            </a:r>
            <a:r>
              <a:rPr lang="en-US" sz="2400" dirty="0"/>
              <a:t> is a GUI widget toolkit for </a:t>
            </a:r>
            <a:r>
              <a:rPr lang="en-US" sz="2400" b="1" dirty="0"/>
              <a:t>Java</a:t>
            </a:r>
            <a:r>
              <a:rPr lang="en-US" sz="2400" dirty="0"/>
              <a:t>. It is part of Oracle's </a:t>
            </a:r>
            <a:r>
              <a:rPr lang="en-US" sz="2400" b="1" dirty="0"/>
              <a:t>Java</a:t>
            </a:r>
            <a:r>
              <a:rPr lang="en-US" sz="2400" dirty="0"/>
              <a:t> Foundation Classes (JFC) — an API for providing a graphical user interface (GUI) for </a:t>
            </a:r>
            <a:r>
              <a:rPr lang="en-US" sz="2400" b="1" dirty="0"/>
              <a:t>Java</a:t>
            </a:r>
            <a:r>
              <a:rPr lang="en-US" sz="2400" dirty="0"/>
              <a:t> programs. </a:t>
            </a:r>
            <a:r>
              <a:rPr lang="en-US" sz="2400" b="1" dirty="0" smtClean="0"/>
              <a:t>Swing </a:t>
            </a:r>
            <a:r>
              <a:rPr lang="en-US" sz="2400" dirty="0" smtClean="0"/>
              <a:t>was </a:t>
            </a:r>
            <a:r>
              <a:rPr lang="en-US" sz="2400" dirty="0"/>
              <a:t>developed to provide a more sophisticated set of GUI components than the earlier Abstract Window Toolkit (AWT</a:t>
            </a:r>
            <a:r>
              <a:rPr lang="en-US" sz="2400" dirty="0" smtClean="0"/>
              <a:t>).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err="1" smtClean="0"/>
              <a:t>JApplet</a:t>
            </a:r>
            <a:r>
              <a:rPr lang="en-US" sz="2400" dirty="0" smtClean="0"/>
              <a:t>, </a:t>
            </a:r>
            <a:r>
              <a:rPr lang="en-US" sz="2400" dirty="0" err="1" smtClean="0"/>
              <a:t>Jframe</a:t>
            </a:r>
            <a:r>
              <a:rPr lang="en-US" sz="2400" dirty="0"/>
              <a:t>,</a:t>
            </a:r>
            <a:r>
              <a:rPr lang="en-US" sz="2400" dirty="0" smtClean="0"/>
              <a:t> </a:t>
            </a:r>
            <a:r>
              <a:rPr lang="en-US" sz="2400" dirty="0" err="1" smtClean="0"/>
              <a:t>JLabel</a:t>
            </a:r>
            <a:r>
              <a:rPr lang="en-US" sz="2400" dirty="0" smtClean="0"/>
              <a:t>, </a:t>
            </a:r>
            <a:r>
              <a:rPr lang="en-US" sz="2400" dirty="0" err="1" smtClean="0"/>
              <a:t>JButton</a:t>
            </a:r>
            <a:r>
              <a:rPr lang="en-US" sz="2400" dirty="0" smtClean="0"/>
              <a:t>, </a:t>
            </a:r>
            <a:r>
              <a:rPr lang="en-US" sz="2400" dirty="0" err="1" smtClean="0"/>
              <a:t>JPanel</a:t>
            </a:r>
            <a:r>
              <a:rPr lang="en-US" sz="2400" dirty="0" smtClean="0"/>
              <a:t>, </a:t>
            </a:r>
            <a:r>
              <a:rPr lang="en-US" sz="2400" dirty="0" err="1" smtClean="0"/>
              <a:t>Jslider</a:t>
            </a:r>
            <a:r>
              <a:rPr lang="en-US" sz="2400" dirty="0" smtClean="0"/>
              <a:t>, </a:t>
            </a:r>
            <a:r>
              <a:rPr lang="en-US" sz="2400" dirty="0" err="1" smtClean="0"/>
              <a:t>JColorChooser</a:t>
            </a:r>
            <a:r>
              <a:rPr lang="en-US" sz="2400" dirty="0" smtClean="0"/>
              <a:t>, </a:t>
            </a:r>
            <a:r>
              <a:rPr lang="en-US" sz="2400" dirty="0" err="1" smtClean="0"/>
              <a:t>JInternalFrame</a:t>
            </a:r>
            <a:r>
              <a:rPr lang="en-US" sz="2400" dirty="0" smtClean="0"/>
              <a:t>, </a:t>
            </a:r>
            <a:r>
              <a:rPr lang="en-US" sz="2400" dirty="0" err="1" smtClean="0"/>
              <a:t>JOptionPane</a:t>
            </a:r>
            <a:r>
              <a:rPr lang="en-US" sz="2400" dirty="0" smtClean="0"/>
              <a:t>, </a:t>
            </a:r>
            <a:r>
              <a:rPr lang="en-US" sz="2400" dirty="0" err="1" smtClean="0"/>
              <a:t>JToolBar</a:t>
            </a:r>
            <a:r>
              <a:rPr lang="en-US" sz="2400" dirty="0" smtClean="0"/>
              <a:t>, </a:t>
            </a:r>
            <a:r>
              <a:rPr lang="en-US" sz="2400" dirty="0" err="1" smtClean="0"/>
              <a:t>JEditorPane</a:t>
            </a:r>
            <a:r>
              <a:rPr lang="en-US" sz="2400" dirty="0" smtClean="0"/>
              <a:t>, </a:t>
            </a:r>
            <a:r>
              <a:rPr lang="en-US" sz="2400" dirty="0" err="1" smtClean="0"/>
              <a:t>JCheckBox</a:t>
            </a:r>
            <a:r>
              <a:rPr lang="en-US" sz="2400" dirty="0" smtClean="0"/>
              <a:t>, </a:t>
            </a:r>
            <a:r>
              <a:rPr lang="en-US" sz="2400" dirty="0" err="1" smtClean="0"/>
              <a:t>JRadioButton</a:t>
            </a:r>
            <a:r>
              <a:rPr lang="en-US" sz="2400" dirty="0" smtClean="0"/>
              <a:t>, </a:t>
            </a:r>
            <a:r>
              <a:rPr lang="en-US" sz="2400" dirty="0" err="1" smtClean="0"/>
              <a:t>JTextField</a:t>
            </a:r>
            <a:r>
              <a:rPr lang="en-US" sz="2400" dirty="0" smtClean="0"/>
              <a:t>, </a:t>
            </a:r>
            <a:r>
              <a:rPr lang="en-US" sz="2400" dirty="0" err="1" smtClean="0"/>
              <a:t>JTextArea</a:t>
            </a:r>
            <a:r>
              <a:rPr lang="en-US" sz="2400" dirty="0" smtClean="0"/>
              <a:t>, </a:t>
            </a:r>
            <a:r>
              <a:rPr lang="en-US" sz="2400" dirty="0" err="1" smtClean="0"/>
              <a:t>JFileChoose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6772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Java Swing API -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Many </a:t>
            </a:r>
            <a:r>
              <a:rPr lang="en-US" sz="2600" dirty="0"/>
              <a:t>more built-in </a:t>
            </a:r>
            <a:r>
              <a:rPr lang="en-US" sz="2600" dirty="0" smtClean="0"/>
              <a:t>controls - </a:t>
            </a:r>
            <a:r>
              <a:rPr lang="en-US" sz="2600" dirty="0"/>
              <a:t>Image buttons, tabbed panes, sliders, toolbars, </a:t>
            </a:r>
            <a:r>
              <a:rPr lang="en-US" sz="2600" dirty="0" smtClean="0"/>
              <a:t>color choosers</a:t>
            </a:r>
            <a:r>
              <a:rPr lang="en-US" sz="2600" dirty="0"/>
              <a:t>, HTML text areas, lists, trees, and tables</a:t>
            </a:r>
            <a:r>
              <a:rPr lang="en-US" sz="2600" dirty="0" smtClean="0"/>
              <a:t>.</a:t>
            </a:r>
          </a:p>
          <a:p>
            <a:r>
              <a:rPr lang="en-US" sz="2600" dirty="0"/>
              <a:t>Increased customization of components</a:t>
            </a:r>
          </a:p>
          <a:p>
            <a:pPr lvl="1"/>
            <a:r>
              <a:rPr lang="en-US" sz="2200" dirty="0" smtClean="0"/>
              <a:t>Border </a:t>
            </a:r>
            <a:r>
              <a:rPr lang="en-US" sz="2200" dirty="0"/>
              <a:t>styles, text alignments, and basic </a:t>
            </a:r>
            <a:r>
              <a:rPr lang="en-US" sz="2200" dirty="0" smtClean="0"/>
              <a:t>drawing features. Images can be added to almost any control.</a:t>
            </a:r>
          </a:p>
          <a:p>
            <a:r>
              <a:rPr lang="en-US" sz="2600" dirty="0" smtClean="0"/>
              <a:t>A </a:t>
            </a:r>
            <a:r>
              <a:rPr lang="en-US" sz="2600" dirty="0"/>
              <a:t>pluggable “look and feel”</a:t>
            </a:r>
          </a:p>
          <a:p>
            <a:pPr lvl="1"/>
            <a:r>
              <a:rPr lang="en-US" sz="2200" dirty="0" smtClean="0"/>
              <a:t> </a:t>
            </a:r>
            <a:r>
              <a:rPr lang="en-US" sz="2200" dirty="0"/>
              <a:t>Not limited to “native” look.</a:t>
            </a:r>
          </a:p>
          <a:p>
            <a:r>
              <a:rPr lang="en-US" sz="2600" dirty="0" smtClean="0"/>
              <a:t>Many </a:t>
            </a:r>
            <a:r>
              <a:rPr lang="en-US" sz="2600" dirty="0"/>
              <a:t>miscellaneous small features</a:t>
            </a:r>
          </a:p>
          <a:p>
            <a:pPr lvl="1"/>
            <a:r>
              <a:rPr lang="en-US" sz="2200" dirty="0" smtClean="0"/>
              <a:t>Built-in </a:t>
            </a:r>
            <a:r>
              <a:rPr lang="en-US" sz="2200" dirty="0"/>
              <a:t>double buffering, tool-tips, </a:t>
            </a:r>
            <a:r>
              <a:rPr lang="en-US" sz="2200" dirty="0" err="1"/>
              <a:t>dockable</a:t>
            </a:r>
            <a:r>
              <a:rPr lang="en-US" sz="2200" dirty="0"/>
              <a:t> </a:t>
            </a:r>
            <a:r>
              <a:rPr lang="en-US" sz="2200" dirty="0" smtClean="0"/>
              <a:t>toolbars, keyboard </a:t>
            </a:r>
            <a:r>
              <a:rPr lang="en-US" sz="2200" dirty="0"/>
              <a:t>accelerators, custom cursors, etc.</a:t>
            </a:r>
          </a:p>
          <a:p>
            <a:r>
              <a:rPr lang="en-US" sz="2600" dirty="0" smtClean="0"/>
              <a:t>Model-view-controller architecture </a:t>
            </a:r>
          </a:p>
          <a:p>
            <a:pPr lvl="1"/>
            <a:r>
              <a:rPr lang="en-US" sz="2200" dirty="0" smtClean="0"/>
              <a:t>Can </a:t>
            </a:r>
            <a:r>
              <a:rPr lang="en-US" sz="2200" dirty="0"/>
              <a:t>change internal representation of trees, lists, tables.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0792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Java Swing API -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Lightweight components</a:t>
            </a:r>
          </a:p>
          <a:p>
            <a:pPr lvl="1"/>
            <a:r>
              <a:rPr lang="en-US" dirty="0" smtClean="0"/>
              <a:t>Most </a:t>
            </a:r>
            <a:r>
              <a:rPr lang="en-US" dirty="0"/>
              <a:t>Swing components are </a:t>
            </a:r>
            <a:r>
              <a:rPr lang="en-US" i="1" dirty="0"/>
              <a:t>lightweight</a:t>
            </a:r>
            <a:r>
              <a:rPr lang="en-US" dirty="0"/>
              <a:t>: formed </a:t>
            </a:r>
            <a:r>
              <a:rPr lang="en-US" dirty="0" smtClean="0"/>
              <a:t>by drawing </a:t>
            </a:r>
            <a:r>
              <a:rPr lang="en-US" dirty="0"/>
              <a:t>in the underlying window.</a:t>
            </a:r>
          </a:p>
          <a:p>
            <a:r>
              <a:rPr lang="en-US" sz="2600" dirty="0" smtClean="0"/>
              <a:t>Use </a:t>
            </a:r>
            <a:r>
              <a:rPr lang="en-US" sz="2600" dirty="0"/>
              <a:t>of </a:t>
            </a:r>
            <a:r>
              <a:rPr lang="en-US" sz="2600" dirty="0" err="1"/>
              <a:t>paintComponent</a:t>
            </a:r>
            <a:r>
              <a:rPr lang="en-US" sz="2600" dirty="0"/>
              <a:t> for drawing</a:t>
            </a:r>
          </a:p>
          <a:p>
            <a:pPr lvl="1"/>
            <a:r>
              <a:rPr lang="en-US" dirty="0" smtClean="0"/>
              <a:t>Custom </a:t>
            </a:r>
            <a:r>
              <a:rPr lang="en-US" dirty="0"/>
              <a:t>drawing code is in </a:t>
            </a:r>
            <a:r>
              <a:rPr lang="en-US" dirty="0" err="1"/>
              <a:t>paintComponent</a:t>
            </a:r>
            <a:r>
              <a:rPr lang="en-US" dirty="0"/>
              <a:t>, not paint.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962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REST Services</a:t>
            </a:r>
            <a:endParaRPr lang="en-IN" sz="5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4410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REST 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REST is a set of architectural principles to develop web services.</a:t>
            </a:r>
          </a:p>
          <a:p>
            <a:endParaRPr lang="en-US" dirty="0"/>
          </a:p>
          <a:p>
            <a:r>
              <a:rPr lang="en-US" dirty="0" smtClean="0"/>
              <a:t>REST web services have the following properties:</a:t>
            </a:r>
          </a:p>
          <a:p>
            <a:pPr lvl="1"/>
            <a:r>
              <a:rPr lang="en-US" dirty="0" smtClean="0"/>
              <a:t>Resources are identified as URIs</a:t>
            </a:r>
          </a:p>
          <a:p>
            <a:pPr lvl="1"/>
            <a:r>
              <a:rPr lang="en-US" dirty="0" smtClean="0"/>
              <a:t>Standard set of operations on resources – PUT, GET, POST, DELETE</a:t>
            </a:r>
          </a:p>
          <a:p>
            <a:pPr lvl="1"/>
            <a:r>
              <a:rPr lang="en-US" dirty="0" smtClean="0"/>
              <a:t>Resources exchanged as JSON, XML, text, PDF, JPEG and so on</a:t>
            </a:r>
          </a:p>
          <a:p>
            <a:pPr lvl="1"/>
            <a:r>
              <a:rPr lang="en-US" dirty="0" smtClean="0"/>
              <a:t>Resources typically accessed via stateless protocols such as HTTP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1003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RESTful</a:t>
            </a:r>
            <a:r>
              <a:rPr lang="en-US" dirty="0"/>
              <a:t> Web Service in JAVA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JAXRS is a set of APIS provided by JAVA for development of </a:t>
            </a:r>
            <a:r>
              <a:rPr lang="en-US" dirty="0" err="1" smtClean="0"/>
              <a:t>RESTful</a:t>
            </a:r>
            <a:r>
              <a:rPr lang="en-US" dirty="0" smtClean="0"/>
              <a:t> Web services.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It makes use of Java annotations to describe resources, operations, input/output format, and so on.</a:t>
            </a:r>
          </a:p>
          <a:p>
            <a:endParaRPr lang="en-IN" dirty="0" smtClean="0">
              <a:effectLst/>
            </a:endParaRPr>
          </a:p>
          <a:p>
            <a:endParaRPr lang="en-IN" dirty="0" smtClean="0"/>
          </a:p>
          <a:p>
            <a:endParaRPr lang="en-US" dirty="0" smtClean="0"/>
          </a:p>
          <a:p>
            <a:endParaRPr lang="en-IN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13779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JAXRS ANNOTATIONS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of the main annotations used are:</a:t>
            </a:r>
          </a:p>
          <a:p>
            <a:pPr lvl="1"/>
            <a:r>
              <a:rPr lang="en-IN" dirty="0" smtClean="0"/>
              <a:t>@Path</a:t>
            </a:r>
          </a:p>
          <a:p>
            <a:pPr lvl="1"/>
            <a:r>
              <a:rPr lang="en-IN" dirty="0" smtClean="0"/>
              <a:t>@GET, @PUT, @POST, @DELETE</a:t>
            </a:r>
          </a:p>
          <a:p>
            <a:pPr lvl="1"/>
            <a:r>
              <a:rPr lang="en-IN" dirty="0" smtClean="0">
                <a:effectLst/>
              </a:rPr>
              <a:t>@Consumes </a:t>
            </a:r>
          </a:p>
          <a:p>
            <a:pPr lvl="1"/>
            <a:r>
              <a:rPr lang="en-IN" dirty="0" smtClean="0">
                <a:effectLst/>
              </a:rPr>
              <a:t>@Produces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3238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Sample Server Code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IN" sz="1400" b="1" dirty="0"/>
              <a:t>@Path("/file")</a:t>
            </a:r>
          </a:p>
          <a:p>
            <a:pPr marL="0" indent="0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IN" sz="1400" dirty="0"/>
              <a:t>public class File{</a:t>
            </a:r>
          </a:p>
          <a:p>
            <a:pPr marL="0" indent="0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IN" sz="1400" dirty="0"/>
              <a:t>	</a:t>
            </a:r>
            <a:r>
              <a:rPr lang="en-IN" sz="1400" b="1" dirty="0"/>
              <a:t>@POST</a:t>
            </a:r>
          </a:p>
          <a:p>
            <a:pPr marL="0" indent="0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IN" sz="1400" b="1" dirty="0"/>
              <a:t>	@Path("/upload")</a:t>
            </a:r>
          </a:p>
          <a:p>
            <a:pPr marL="0" indent="0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IN" sz="1400" b="1" dirty="0"/>
              <a:t>	@Consumes(</a:t>
            </a:r>
            <a:r>
              <a:rPr lang="en-IN" sz="1400" b="1" dirty="0" err="1"/>
              <a:t>MediaType.MULTIPART_FORM_DATA</a:t>
            </a:r>
            <a:r>
              <a:rPr lang="en-IN" sz="1400" b="1" dirty="0"/>
              <a:t>)</a:t>
            </a:r>
          </a:p>
          <a:p>
            <a:pPr marL="0" indent="0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IN" sz="1400" dirty="0"/>
              <a:t>	public Response upload(</a:t>
            </a:r>
          </a:p>
          <a:p>
            <a:pPr marL="0" indent="0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IN" sz="1400" dirty="0"/>
              <a:t>		               @</a:t>
            </a:r>
            <a:r>
              <a:rPr lang="en-IN" sz="1400" dirty="0" err="1"/>
              <a:t>FormDataParam</a:t>
            </a:r>
            <a:r>
              <a:rPr lang="en-IN" sz="1400" dirty="0"/>
              <a:t>("filename") String filename,</a:t>
            </a:r>
          </a:p>
          <a:p>
            <a:pPr marL="0" indent="0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IN" sz="1400" dirty="0"/>
              <a:t>		               @</a:t>
            </a:r>
            <a:r>
              <a:rPr lang="en-IN" sz="1400" dirty="0" err="1"/>
              <a:t>FormDataParam</a:t>
            </a:r>
            <a:r>
              <a:rPr lang="en-IN" sz="1400" dirty="0"/>
              <a:t>("file") </a:t>
            </a:r>
            <a:r>
              <a:rPr lang="en-IN" sz="1400" dirty="0" err="1"/>
              <a:t>InputStream</a:t>
            </a:r>
            <a:r>
              <a:rPr lang="en-IN" sz="1400" dirty="0"/>
              <a:t> </a:t>
            </a:r>
            <a:r>
              <a:rPr lang="en-IN" sz="1400" dirty="0" err="1"/>
              <a:t>inputStream</a:t>
            </a:r>
            <a:r>
              <a:rPr lang="en-IN" sz="1400" dirty="0"/>
              <a:t>) {		</a:t>
            </a:r>
          </a:p>
          <a:p>
            <a:pPr marL="0" indent="0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IN" sz="1400" dirty="0"/>
              <a:t>		               String result = </a:t>
            </a:r>
            <a:r>
              <a:rPr lang="en-IN" sz="1400" dirty="0" err="1"/>
              <a:t>saveFile</a:t>
            </a:r>
            <a:r>
              <a:rPr lang="en-IN" sz="1400" dirty="0"/>
              <a:t>(</a:t>
            </a:r>
            <a:r>
              <a:rPr lang="en-IN" sz="1400" dirty="0" err="1"/>
              <a:t>inputStream</a:t>
            </a:r>
            <a:r>
              <a:rPr lang="en-IN" sz="1400" dirty="0"/>
              <a:t>);</a:t>
            </a:r>
          </a:p>
          <a:p>
            <a:pPr marL="0" indent="0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IN" sz="1400" dirty="0"/>
              <a:t>		               return </a:t>
            </a:r>
            <a:r>
              <a:rPr lang="en-IN" sz="1400" dirty="0" err="1"/>
              <a:t>Response.status</a:t>
            </a:r>
            <a:r>
              <a:rPr lang="en-IN" sz="1400" dirty="0"/>
              <a:t>(SUCCESS_CODE).entity(result).build();</a:t>
            </a:r>
          </a:p>
          <a:p>
            <a:pPr marL="0" indent="0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IN" sz="1400" dirty="0"/>
              <a:t>	}</a:t>
            </a:r>
          </a:p>
          <a:p>
            <a:pPr marL="0" indent="0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lang="en-IN" sz="1400" dirty="0" smtClean="0"/>
              <a:t>}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29858553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Sample Client Code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IN" dirty="0" smtClean="0"/>
              <a:t>			</a:t>
            </a:r>
            <a:r>
              <a:rPr lang="en-IN" sz="4800" dirty="0" smtClean="0"/>
              <a:t>String URL = “http://localhost:8080/Album/file/upload";</a:t>
            </a:r>
          </a:p>
          <a:p>
            <a:pPr marL="0" indent="0">
              <a:buNone/>
            </a:pPr>
            <a:endParaRPr lang="en-IN" sz="4800" dirty="0" smtClean="0"/>
          </a:p>
          <a:p>
            <a:pPr marL="0" indent="0">
              <a:buNone/>
            </a:pPr>
            <a:r>
              <a:rPr lang="en-IN" sz="4800" dirty="0" smtClean="0"/>
              <a:t>			</a:t>
            </a:r>
            <a:r>
              <a:rPr lang="en-IN" sz="4800" dirty="0" err="1" smtClean="0"/>
              <a:t>HttpClient</a:t>
            </a:r>
            <a:r>
              <a:rPr lang="en-IN" sz="4800" dirty="0" smtClean="0"/>
              <a:t> </a:t>
            </a:r>
            <a:r>
              <a:rPr lang="en-IN" sz="4800" dirty="0" err="1" smtClean="0"/>
              <a:t>httpclient</a:t>
            </a:r>
            <a:r>
              <a:rPr lang="en-IN" sz="4800" dirty="0" smtClean="0"/>
              <a:t> = new </a:t>
            </a:r>
            <a:r>
              <a:rPr lang="en-IN" sz="4800" dirty="0" err="1" smtClean="0"/>
              <a:t>DefaultHttpClient</a:t>
            </a:r>
            <a:r>
              <a:rPr lang="en-IN" sz="4800" dirty="0" smtClean="0"/>
              <a:t>();</a:t>
            </a:r>
          </a:p>
          <a:p>
            <a:pPr marL="0" indent="0">
              <a:buNone/>
            </a:pPr>
            <a:r>
              <a:rPr lang="en-IN" sz="4800" dirty="0" smtClean="0"/>
              <a:t>			</a:t>
            </a:r>
            <a:r>
              <a:rPr lang="en-IN" sz="4800" dirty="0" err="1" smtClean="0"/>
              <a:t>HttpPost</a:t>
            </a:r>
            <a:r>
              <a:rPr lang="en-IN" sz="4800" dirty="0" smtClean="0"/>
              <a:t> </a:t>
            </a:r>
            <a:r>
              <a:rPr lang="en-IN" sz="4800" dirty="0" err="1" smtClean="0"/>
              <a:t>httppost</a:t>
            </a:r>
            <a:r>
              <a:rPr lang="en-IN" sz="4800" dirty="0" smtClean="0"/>
              <a:t> = new </a:t>
            </a:r>
            <a:r>
              <a:rPr lang="en-IN" sz="4800" dirty="0" err="1" smtClean="0"/>
              <a:t>HttpPost</a:t>
            </a:r>
            <a:r>
              <a:rPr lang="en-IN" sz="4800" dirty="0" smtClean="0"/>
              <a:t>(URL);</a:t>
            </a:r>
          </a:p>
          <a:p>
            <a:pPr marL="0" indent="0">
              <a:buNone/>
            </a:pPr>
            <a:r>
              <a:rPr lang="en-US" sz="4800" dirty="0" smtClean="0"/>
              <a:t>			</a:t>
            </a:r>
          </a:p>
          <a:p>
            <a:pPr marL="0" indent="0">
              <a:buNone/>
            </a:pPr>
            <a:r>
              <a:rPr lang="en-US" sz="4800" dirty="0" smtClean="0"/>
              <a:t>			File </a:t>
            </a:r>
            <a:r>
              <a:rPr lang="en-US" sz="4800" dirty="0" err="1" smtClean="0"/>
              <a:t>img</a:t>
            </a:r>
            <a:r>
              <a:rPr lang="en-US" sz="4800" dirty="0" smtClean="0"/>
              <a:t> = new File(“myimg.jpg”);</a:t>
            </a:r>
            <a:endParaRPr lang="en-IN" sz="4800" dirty="0" smtClean="0"/>
          </a:p>
          <a:p>
            <a:pPr marL="0" indent="0">
              <a:buNone/>
            </a:pPr>
            <a:r>
              <a:rPr lang="en-IN" sz="4800" dirty="0" smtClean="0"/>
              <a:t>			</a:t>
            </a:r>
            <a:r>
              <a:rPr lang="en-IN" sz="4800" dirty="0" err="1" smtClean="0"/>
              <a:t>FileInputStream</a:t>
            </a:r>
            <a:r>
              <a:rPr lang="en-IN" sz="4800" dirty="0" smtClean="0"/>
              <a:t> </a:t>
            </a:r>
            <a:r>
              <a:rPr lang="en-IN" sz="4800" dirty="0" err="1" smtClean="0"/>
              <a:t>fis</a:t>
            </a:r>
            <a:r>
              <a:rPr lang="en-IN" sz="4800" dirty="0" smtClean="0"/>
              <a:t> = new </a:t>
            </a:r>
            <a:r>
              <a:rPr lang="en-IN" sz="4800" dirty="0" err="1" smtClean="0"/>
              <a:t>FileInputStream</a:t>
            </a:r>
            <a:r>
              <a:rPr lang="en-IN" sz="4800" dirty="0" smtClean="0"/>
              <a:t>(</a:t>
            </a:r>
            <a:r>
              <a:rPr lang="en-IN" sz="4800" dirty="0" err="1" smtClean="0"/>
              <a:t>img</a:t>
            </a:r>
            <a:r>
              <a:rPr lang="en-IN" sz="4800" dirty="0" smtClean="0"/>
              <a:t>);</a:t>
            </a:r>
          </a:p>
          <a:p>
            <a:pPr marL="0" indent="0">
              <a:buNone/>
            </a:pPr>
            <a:endParaRPr lang="en-IN" sz="4800" dirty="0" smtClean="0"/>
          </a:p>
          <a:p>
            <a:pPr marL="0" indent="0">
              <a:buNone/>
            </a:pPr>
            <a:r>
              <a:rPr lang="en-IN" sz="4800" dirty="0" smtClean="0"/>
              <a:t>			</a:t>
            </a:r>
            <a:r>
              <a:rPr lang="en-IN" sz="4800" dirty="0" err="1" smtClean="0"/>
              <a:t>MultipartEntity</a:t>
            </a:r>
            <a:r>
              <a:rPr lang="en-IN" sz="4800" dirty="0" smtClean="0"/>
              <a:t> entity = new </a:t>
            </a:r>
            <a:r>
              <a:rPr lang="en-IN" sz="4800" dirty="0" err="1" smtClean="0"/>
              <a:t>MultipartEntity</a:t>
            </a:r>
            <a:r>
              <a:rPr lang="en-IN" sz="4800" dirty="0" smtClean="0"/>
              <a:t>();</a:t>
            </a:r>
          </a:p>
          <a:p>
            <a:pPr marL="0" indent="0">
              <a:buNone/>
            </a:pPr>
            <a:r>
              <a:rPr lang="en-IN" sz="4800" dirty="0" smtClean="0"/>
              <a:t>			</a:t>
            </a:r>
            <a:r>
              <a:rPr lang="en-IN" sz="4800" dirty="0" err="1" smtClean="0"/>
              <a:t>entity.addPart</a:t>
            </a:r>
            <a:r>
              <a:rPr lang="en-IN" sz="4800" dirty="0" smtClean="0"/>
              <a:t>("filename", new </a:t>
            </a:r>
            <a:r>
              <a:rPr lang="en-IN" sz="4800" dirty="0" err="1" smtClean="0"/>
              <a:t>StringBody</a:t>
            </a:r>
            <a:r>
              <a:rPr lang="en-IN" sz="4800" dirty="0" smtClean="0"/>
              <a:t>(</a:t>
            </a:r>
            <a:r>
              <a:rPr lang="en-IN" sz="4800" dirty="0" err="1" smtClean="0"/>
              <a:t>img.getName</a:t>
            </a:r>
            <a:r>
              <a:rPr lang="en-IN" sz="4800" dirty="0" smtClean="0"/>
              <a:t>()));</a:t>
            </a:r>
          </a:p>
          <a:p>
            <a:pPr marL="0" indent="0">
              <a:buNone/>
            </a:pPr>
            <a:r>
              <a:rPr lang="en-IN" sz="4800" dirty="0" smtClean="0"/>
              <a:t>			</a:t>
            </a:r>
            <a:r>
              <a:rPr lang="en-IN" sz="4800" dirty="0" err="1" smtClean="0"/>
              <a:t>entity.addPart</a:t>
            </a:r>
            <a:r>
              <a:rPr lang="en-IN" sz="4800" dirty="0" smtClean="0"/>
              <a:t>("file", new </a:t>
            </a:r>
            <a:r>
              <a:rPr lang="en-IN" sz="4800" dirty="0" err="1" smtClean="0"/>
              <a:t>InputStreamBody</a:t>
            </a:r>
            <a:r>
              <a:rPr lang="en-IN" sz="4800" dirty="0" smtClean="0"/>
              <a:t>(new </a:t>
            </a:r>
            <a:r>
              <a:rPr lang="en-IN" sz="4800" dirty="0" err="1" smtClean="0"/>
              <a:t>FileInputStream</a:t>
            </a:r>
            <a:r>
              <a:rPr lang="en-IN" sz="4800" dirty="0"/>
              <a:t>(</a:t>
            </a:r>
            <a:r>
              <a:rPr lang="en-IN" sz="4800" dirty="0" err="1" smtClean="0"/>
              <a:t>img</a:t>
            </a:r>
            <a:r>
              <a:rPr lang="en-IN" sz="4800" dirty="0" smtClean="0"/>
              <a:t>), </a:t>
            </a:r>
            <a:r>
              <a:rPr lang="en-IN" sz="4800" dirty="0" err="1" smtClean="0"/>
              <a:t>img.getName</a:t>
            </a:r>
            <a:r>
              <a:rPr lang="en-IN" sz="4800" dirty="0" smtClean="0"/>
              <a:t>()));</a:t>
            </a:r>
          </a:p>
          <a:p>
            <a:pPr marL="0" indent="0">
              <a:buNone/>
            </a:pPr>
            <a:endParaRPr lang="en-IN" sz="4800" dirty="0" smtClean="0"/>
          </a:p>
          <a:p>
            <a:pPr marL="0" indent="0">
              <a:buNone/>
            </a:pPr>
            <a:r>
              <a:rPr lang="en-IN" sz="4800" dirty="0" smtClean="0"/>
              <a:t>			</a:t>
            </a:r>
            <a:r>
              <a:rPr lang="en-IN" sz="4800" dirty="0" err="1" smtClean="0"/>
              <a:t>httppost.setEntity</a:t>
            </a:r>
            <a:r>
              <a:rPr lang="en-IN" sz="4800" dirty="0" smtClean="0"/>
              <a:t>(entity);</a:t>
            </a:r>
          </a:p>
          <a:p>
            <a:pPr marL="0" indent="0">
              <a:buNone/>
            </a:pPr>
            <a:endParaRPr lang="en-IN" sz="4800" dirty="0" smtClean="0"/>
          </a:p>
          <a:p>
            <a:pPr marL="0" indent="0">
              <a:buNone/>
            </a:pPr>
            <a:r>
              <a:rPr lang="en-IN" sz="4800" dirty="0" smtClean="0"/>
              <a:t>			</a:t>
            </a:r>
            <a:r>
              <a:rPr lang="en-IN" sz="4800" dirty="0" err="1" smtClean="0"/>
              <a:t>HttpResponse</a:t>
            </a:r>
            <a:r>
              <a:rPr lang="en-IN" sz="4800" dirty="0" smtClean="0"/>
              <a:t> response = </a:t>
            </a:r>
            <a:r>
              <a:rPr lang="en-IN" sz="4800" dirty="0" err="1" smtClean="0"/>
              <a:t>httpclient.execute</a:t>
            </a:r>
            <a:r>
              <a:rPr lang="en-IN" sz="4800" dirty="0" smtClean="0"/>
              <a:t>(</a:t>
            </a:r>
            <a:r>
              <a:rPr lang="en-IN" sz="4800" dirty="0" err="1" smtClean="0"/>
              <a:t>httppost</a:t>
            </a:r>
            <a:r>
              <a:rPr lang="en-IN" sz="4800" dirty="0" smtClean="0"/>
              <a:t>);</a:t>
            </a:r>
          </a:p>
          <a:p>
            <a:pPr marL="0" indent="0">
              <a:buNone/>
            </a:pPr>
            <a:r>
              <a:rPr lang="en-IN" sz="4800" dirty="0" smtClean="0"/>
              <a:t>			</a:t>
            </a:r>
            <a:r>
              <a:rPr lang="en-IN" sz="4800" dirty="0" err="1" smtClean="0"/>
              <a:t>int</a:t>
            </a:r>
            <a:r>
              <a:rPr lang="en-IN" sz="4800" dirty="0" smtClean="0"/>
              <a:t> </a:t>
            </a:r>
            <a:r>
              <a:rPr lang="en-IN" sz="4800" dirty="0" err="1" smtClean="0"/>
              <a:t>serverRespCode</a:t>
            </a:r>
            <a:r>
              <a:rPr lang="en-IN" sz="4800" dirty="0" smtClean="0"/>
              <a:t> = </a:t>
            </a:r>
            <a:r>
              <a:rPr lang="en-IN" sz="4800" dirty="0" err="1" smtClean="0"/>
              <a:t>response.getStatusLine</a:t>
            </a:r>
            <a:r>
              <a:rPr lang="en-IN" sz="4800" dirty="0" smtClean="0"/>
              <a:t>().</a:t>
            </a:r>
            <a:r>
              <a:rPr lang="en-IN" sz="4800" dirty="0" err="1" smtClean="0"/>
              <a:t>getStatusCode</a:t>
            </a:r>
            <a:r>
              <a:rPr lang="en-IN" sz="4800" dirty="0" smtClean="0"/>
              <a:t>();</a:t>
            </a:r>
          </a:p>
          <a:p>
            <a:pPr marL="0" indent="0">
              <a:buNone/>
            </a:pPr>
            <a:r>
              <a:rPr lang="en-IN" sz="4800" dirty="0" smtClean="0"/>
              <a:t>			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20390645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/>
              <a:t>OpenCV</a:t>
            </a:r>
            <a:r>
              <a:rPr lang="en-US" sz="5400" b="1" dirty="0"/>
              <a:t> for </a:t>
            </a:r>
            <a:r>
              <a:rPr lang="en-US" sz="5400" b="1" dirty="0" err="1"/>
              <a:t>FaceDetection</a:t>
            </a:r>
            <a:endParaRPr lang="en-IN" sz="5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81852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OPENCV?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r>
              <a:rPr lang="en-IN" dirty="0" err="1" smtClean="0"/>
              <a:t>OpenCV</a:t>
            </a:r>
            <a:r>
              <a:rPr lang="en-IN" dirty="0" smtClean="0"/>
              <a:t> is a library of multiple computer vision algorithms. It has modules for image processing, object detection, video analysis, 3D reconstruction, machine learning etc. [7]</a:t>
            </a:r>
          </a:p>
          <a:p>
            <a:pPr marL="0" indent="0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912323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Face Detection Basics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Face Detection in </a:t>
            </a:r>
            <a:r>
              <a:rPr lang="en-US" dirty="0" err="1" smtClean="0"/>
              <a:t>OpenCV</a:t>
            </a:r>
            <a:r>
              <a:rPr lang="en-US" dirty="0" smtClean="0"/>
              <a:t> is based on </a:t>
            </a:r>
            <a:r>
              <a:rPr lang="en-IN" dirty="0" err="1" smtClean="0"/>
              <a:t>Haar</a:t>
            </a:r>
            <a:r>
              <a:rPr lang="en-IN" dirty="0" smtClean="0"/>
              <a:t> feature-based cascade classifiers ( proposed by Paul Viola and Michael Jones in their paper, “Rapid Object Detection using a Boosted Cascade of Simple Features” in 2001). [7]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89775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OpenCV</a:t>
            </a:r>
            <a:r>
              <a:rPr lang="en-US" dirty="0"/>
              <a:t> APIs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8190" y="1825625"/>
            <a:ext cx="10515600" cy="435133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Load the native library </a:t>
            </a:r>
          </a:p>
          <a:p>
            <a:pPr marL="457200" lvl="1" indent="0">
              <a:buNone/>
            </a:pPr>
            <a:r>
              <a:rPr lang="en-IN" dirty="0" err="1" smtClean="0">
                <a:solidFill>
                  <a:srgbClr val="0070C0"/>
                </a:solidFill>
              </a:rPr>
              <a:t>System.loadLibrary</a:t>
            </a:r>
            <a:r>
              <a:rPr lang="en-IN" dirty="0" smtClean="0">
                <a:solidFill>
                  <a:srgbClr val="0070C0"/>
                </a:solidFill>
              </a:rPr>
              <a:t>(</a:t>
            </a:r>
            <a:r>
              <a:rPr lang="en-IN" dirty="0" err="1" smtClean="0">
                <a:solidFill>
                  <a:srgbClr val="0070C0"/>
                </a:solidFill>
              </a:rPr>
              <a:t>Core.NATIVE_LIBRARY_NAME</a:t>
            </a:r>
            <a:r>
              <a:rPr lang="en-IN" dirty="0" smtClean="0">
                <a:solidFill>
                  <a:srgbClr val="0070C0"/>
                </a:solidFill>
              </a:rPr>
              <a:t>);</a:t>
            </a:r>
            <a:r>
              <a:rPr lang="en-IN" dirty="0" smtClean="0"/>
              <a:t> [7]</a:t>
            </a:r>
          </a:p>
          <a:p>
            <a:pPr marL="457200" lvl="1" indent="0">
              <a:buNone/>
            </a:pPr>
            <a:endParaRPr kumimoji="0" lang="en-IN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lvl="1" indent="0">
              <a:buNone/>
            </a:pP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IN" dirty="0" smtClean="0"/>
          </a:p>
          <a:p>
            <a:pPr lvl="1"/>
            <a:endParaRPr lang="en-IN" dirty="0" smtClean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90100"/>
            <a:ext cx="184731" cy="276999"/>
          </a:xfrm>
          <a:prstGeom prst="rect">
            <a:avLst/>
          </a:prstGeom>
          <a:solidFill>
            <a:srgbClr val="E0F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0" y="-33010"/>
            <a:ext cx="219932" cy="523220"/>
          </a:xfrm>
          <a:prstGeom prst="rect">
            <a:avLst/>
          </a:prstGeom>
          <a:solidFill>
            <a:srgbClr val="E0F5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Unicode MS" panose="020B0604020202020204" pitchFamily="34" charset="-128"/>
              </a:rPr>
              <a:t>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88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OpenCV</a:t>
            </a:r>
            <a:r>
              <a:rPr lang="en-US" dirty="0"/>
              <a:t> APIs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OpenCV</a:t>
            </a:r>
            <a:r>
              <a:rPr lang="en-US" dirty="0" smtClean="0"/>
              <a:t> contains many pre-trained classifiers for face, eye, smile </a:t>
            </a:r>
            <a:r>
              <a:rPr lang="en-US" dirty="0" err="1" smtClean="0"/>
              <a:t>etc</a:t>
            </a:r>
            <a:r>
              <a:rPr lang="en-US" dirty="0" smtClean="0"/>
              <a:t> found as XML files under </a:t>
            </a:r>
            <a:r>
              <a:rPr lang="en-IN" dirty="0" err="1" smtClean="0"/>
              <a:t>opencv</a:t>
            </a:r>
            <a:r>
              <a:rPr lang="en-IN" dirty="0" smtClean="0"/>
              <a:t>/data/</a:t>
            </a:r>
            <a:r>
              <a:rPr lang="en-IN" dirty="0" err="1" smtClean="0"/>
              <a:t>haarcascades</a:t>
            </a:r>
            <a:r>
              <a:rPr lang="en-IN" dirty="0" smtClean="0"/>
              <a:t>/</a:t>
            </a:r>
            <a:r>
              <a:rPr lang="en-US" dirty="0" smtClean="0"/>
              <a:t>. Load the required classifier. </a:t>
            </a:r>
          </a:p>
          <a:p>
            <a:pPr marL="457200" lvl="1" indent="0">
              <a:buNone/>
            </a:pPr>
            <a:r>
              <a:rPr lang="en-US" altLang="en-US" dirty="0" err="1" smtClean="0">
                <a:solidFill>
                  <a:srgbClr val="0070C0"/>
                </a:solidFill>
              </a:rPr>
              <a:t>CascadeClassifier</a:t>
            </a:r>
            <a:r>
              <a:rPr lang="en-US" altLang="en-US" dirty="0" smtClean="0">
                <a:solidFill>
                  <a:srgbClr val="0070C0"/>
                </a:solidFill>
              </a:rPr>
              <a:t> </a:t>
            </a:r>
            <a:r>
              <a:rPr lang="en-US" altLang="en-US" dirty="0" err="1" smtClean="0">
                <a:solidFill>
                  <a:srgbClr val="0070C0"/>
                </a:solidFill>
              </a:rPr>
              <a:t>faceDetector</a:t>
            </a:r>
            <a:r>
              <a:rPr lang="en-US" altLang="en-US" dirty="0" smtClean="0">
                <a:solidFill>
                  <a:srgbClr val="0070C0"/>
                </a:solidFill>
              </a:rPr>
              <a:t> = </a:t>
            </a:r>
          </a:p>
          <a:p>
            <a:pPr marL="457200" lvl="1" indent="0">
              <a:buNone/>
            </a:pPr>
            <a:r>
              <a:rPr lang="en-US" altLang="en-US" dirty="0" smtClean="0">
                <a:solidFill>
                  <a:srgbClr val="0070C0"/>
                </a:solidFill>
              </a:rPr>
              <a:t>new </a:t>
            </a:r>
            <a:r>
              <a:rPr lang="en-US" altLang="en-US" dirty="0" err="1" smtClean="0">
                <a:solidFill>
                  <a:srgbClr val="0070C0"/>
                </a:solidFill>
              </a:rPr>
              <a:t>CascadeClassifier</a:t>
            </a:r>
            <a:r>
              <a:rPr lang="en-US" altLang="en-US" dirty="0" smtClean="0">
                <a:solidFill>
                  <a:srgbClr val="0070C0"/>
                </a:solidFill>
              </a:rPr>
              <a:t>(</a:t>
            </a:r>
          </a:p>
          <a:p>
            <a:pPr marL="457200" lvl="1" indent="0">
              <a:buNone/>
            </a:pPr>
            <a:r>
              <a:rPr lang="en-US" altLang="en-US" dirty="0" smtClean="0">
                <a:solidFill>
                  <a:srgbClr val="0070C0"/>
                </a:solidFill>
              </a:rPr>
              <a:t>	</a:t>
            </a:r>
            <a:r>
              <a:rPr lang="en-US" altLang="en-US" dirty="0" err="1" smtClean="0">
                <a:solidFill>
                  <a:srgbClr val="0070C0"/>
                </a:solidFill>
              </a:rPr>
              <a:t>getClass</a:t>
            </a:r>
            <a:r>
              <a:rPr lang="en-US" altLang="en-US" dirty="0" smtClean="0">
                <a:solidFill>
                  <a:srgbClr val="0070C0"/>
                </a:solidFill>
              </a:rPr>
              <a:t>().</a:t>
            </a:r>
            <a:r>
              <a:rPr lang="en-US" altLang="en-US" dirty="0" err="1" smtClean="0">
                <a:solidFill>
                  <a:srgbClr val="0070C0"/>
                </a:solidFill>
              </a:rPr>
              <a:t>getResource</a:t>
            </a:r>
            <a:r>
              <a:rPr lang="en-US" altLang="en-US" dirty="0" smtClean="0">
                <a:solidFill>
                  <a:srgbClr val="0070C0"/>
                </a:solidFill>
              </a:rPr>
              <a:t>("/lbpcascade_frontalface.xml").</a:t>
            </a:r>
            <a:r>
              <a:rPr lang="en-US" altLang="en-US" dirty="0" err="1" smtClean="0">
                <a:solidFill>
                  <a:srgbClr val="0070C0"/>
                </a:solidFill>
              </a:rPr>
              <a:t>getPath</a:t>
            </a:r>
            <a:r>
              <a:rPr lang="en-US" altLang="en-US" dirty="0" smtClean="0">
                <a:solidFill>
                  <a:srgbClr val="0070C0"/>
                </a:solidFill>
              </a:rPr>
              <a:t>()</a:t>
            </a:r>
          </a:p>
          <a:p>
            <a:pPr marL="457200" lvl="1" indent="0">
              <a:buNone/>
            </a:pPr>
            <a:r>
              <a:rPr lang="en-US" altLang="en-US" dirty="0" smtClean="0">
                <a:solidFill>
                  <a:srgbClr val="0070C0"/>
                </a:solidFill>
              </a:rPr>
              <a:t>);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[7]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20003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OpenCV</a:t>
            </a:r>
            <a:r>
              <a:rPr lang="en-US" dirty="0"/>
              <a:t> APIs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endParaRPr lang="en-US" altLang="en-US" sz="2900" dirty="0" smtClean="0"/>
          </a:p>
          <a:p>
            <a:pPr marL="228600" lvl="1">
              <a:spcBef>
                <a:spcPts val="1000"/>
              </a:spcBef>
            </a:pPr>
            <a:endParaRPr lang="en-US" altLang="en-US" sz="2900" dirty="0"/>
          </a:p>
          <a:p>
            <a:pPr marL="228600" lvl="1">
              <a:spcBef>
                <a:spcPts val="1000"/>
              </a:spcBef>
            </a:pPr>
            <a:r>
              <a:rPr lang="en-US" altLang="en-US" sz="2900" dirty="0" smtClean="0"/>
              <a:t>Load the image. Mat is </a:t>
            </a:r>
            <a:r>
              <a:rPr lang="en-IN" sz="2800" dirty="0" smtClean="0"/>
              <a:t>C++ n-dimensional dense array class[5].</a:t>
            </a:r>
            <a:endParaRPr lang="en-US" altLang="en-US" sz="2900" dirty="0" smtClean="0"/>
          </a:p>
          <a:p>
            <a:pPr marL="457200" lvl="1" indent="0">
              <a:buNone/>
            </a:pPr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Mat image = </a:t>
            </a:r>
            <a:r>
              <a:rPr lang="en-US" altLang="en-US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Highgui.imread</a:t>
            </a:r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(</a:t>
            </a:r>
          </a:p>
          <a:p>
            <a:pPr marL="457200" lvl="1" indent="0">
              <a:buNone/>
            </a:pPr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	</a:t>
            </a:r>
            <a:r>
              <a:rPr lang="en-US" altLang="en-US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getClass</a:t>
            </a:r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().</a:t>
            </a:r>
            <a:r>
              <a:rPr lang="en-US" altLang="en-US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getResource</a:t>
            </a:r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("/lena.png").</a:t>
            </a:r>
            <a:r>
              <a:rPr lang="en-US" altLang="en-US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getPath</a:t>
            </a:r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()</a:t>
            </a:r>
          </a:p>
          <a:p>
            <a:pPr marL="457200" lvl="1" indent="0">
              <a:buNone/>
            </a:pPr>
            <a:r>
              <a:rPr lang="en-US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);</a:t>
            </a:r>
            <a:r>
              <a:rPr lang="en-US" altLang="en-US" dirty="0" smtClean="0">
                <a:latin typeface="Arial" panose="020B0604020202020204" pitchFamily="34" charset="0"/>
              </a:rPr>
              <a:t> [7]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804826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OpenCV</a:t>
            </a:r>
            <a:r>
              <a:rPr lang="en-US" dirty="0"/>
              <a:t> APIs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endParaRPr lang="en-US" altLang="en-US" sz="2900" dirty="0" smtClean="0"/>
          </a:p>
          <a:p>
            <a:pPr marL="228600" lvl="1">
              <a:spcBef>
                <a:spcPts val="1000"/>
              </a:spcBef>
            </a:pPr>
            <a:endParaRPr lang="en-US" altLang="en-US" sz="2900" dirty="0"/>
          </a:p>
          <a:p>
            <a:pPr marL="457200" lvl="1" indent="-457200">
              <a:spcBef>
                <a:spcPts val="1000"/>
              </a:spcBef>
            </a:pPr>
            <a:r>
              <a:rPr lang="en-US" altLang="en-US" sz="2900" dirty="0" smtClean="0"/>
              <a:t>Call face detection API of the classifier passing it the image and the result to be stored </a:t>
            </a:r>
            <a:r>
              <a:rPr lang="en-US" altLang="en-US" sz="2900" dirty="0" smtClean="0"/>
              <a:t>in.</a:t>
            </a:r>
            <a:endParaRPr lang="en-US" altLang="en-US" sz="2900" dirty="0" smtClean="0"/>
          </a:p>
          <a:p>
            <a:pPr marL="457200" lvl="1" indent="0">
              <a:buNone/>
            </a:pPr>
            <a:r>
              <a:rPr lang="en-IN" altLang="en-US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MatOfRect</a:t>
            </a:r>
            <a:r>
              <a:rPr lang="en-IN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en-IN" altLang="en-US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faceDetections</a:t>
            </a:r>
            <a:r>
              <a:rPr lang="en-IN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 = new </a:t>
            </a:r>
            <a:r>
              <a:rPr lang="en-IN" altLang="en-US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MatOfRect</a:t>
            </a:r>
            <a:r>
              <a:rPr lang="en-IN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(); </a:t>
            </a:r>
            <a:r>
              <a:rPr lang="en-IN" altLang="en-US" dirty="0" smtClean="0">
                <a:latin typeface="Arial" panose="020B0604020202020204" pitchFamily="34" charset="0"/>
              </a:rPr>
              <a:t>[7]</a:t>
            </a:r>
          </a:p>
          <a:p>
            <a:pPr marL="457200" lvl="1" indent="0">
              <a:buNone/>
            </a:pPr>
            <a:r>
              <a:rPr lang="en-IN" altLang="en-US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faceDetector.detectMultiScale</a:t>
            </a:r>
            <a:r>
              <a:rPr lang="en-IN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(image, </a:t>
            </a:r>
            <a:r>
              <a:rPr lang="en-IN" altLang="en-US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faceDetections</a:t>
            </a:r>
            <a:r>
              <a:rPr lang="en-IN" altLang="en-US" dirty="0" smtClean="0">
                <a:solidFill>
                  <a:srgbClr val="0070C0"/>
                </a:solidFill>
                <a:latin typeface="Arial" panose="020B0604020202020204" pitchFamily="34" charset="0"/>
              </a:rPr>
              <a:t>); </a:t>
            </a:r>
            <a:r>
              <a:rPr kumimoji="0" lang="en-IN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[7]</a:t>
            </a:r>
          </a:p>
        </p:txBody>
      </p:sp>
    </p:spTree>
    <p:extLst>
      <p:ext uri="{BB962C8B-B14F-4D97-AF65-F5344CB8AC3E}">
        <p14:creationId xmlns:p14="http://schemas.microsoft.com/office/powerpoint/2010/main" val="770141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OpenCV</a:t>
            </a:r>
            <a:r>
              <a:rPr lang="en-US" dirty="0"/>
              <a:t> APIs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1" indent="0">
              <a:spcBef>
                <a:spcPts val="1000"/>
              </a:spcBef>
              <a:buNone/>
            </a:pPr>
            <a:endParaRPr lang="en-US" altLang="en-US" sz="2900" dirty="0" smtClean="0"/>
          </a:p>
          <a:p>
            <a:pPr marL="0" lvl="1" indent="0">
              <a:spcBef>
                <a:spcPts val="1000"/>
              </a:spcBef>
              <a:buNone/>
            </a:pPr>
            <a:endParaRPr lang="en-US" altLang="en-US" sz="2900" dirty="0"/>
          </a:p>
          <a:p>
            <a:pPr marL="457200" lvl="1" indent="-457200">
              <a:spcBef>
                <a:spcPts val="1000"/>
              </a:spcBef>
            </a:pPr>
            <a:r>
              <a:rPr lang="en-US" altLang="en-US" sz="2900" dirty="0" err="1" smtClean="0"/>
              <a:t>MatOfRect</a:t>
            </a:r>
            <a:r>
              <a:rPr lang="en-US" altLang="en-US" sz="2900" dirty="0" smtClean="0"/>
              <a:t> holds each of the detected face represented as a rectangle of type “</a:t>
            </a:r>
            <a:r>
              <a:rPr lang="en-US" altLang="en-US" sz="2900" dirty="0" err="1" smtClean="0"/>
              <a:t>Rect</a:t>
            </a:r>
            <a:r>
              <a:rPr lang="en-US" altLang="en-US" sz="2900" dirty="0" smtClean="0"/>
              <a:t>” containing top left x, y co-ordinates, width and height as </a:t>
            </a:r>
            <a:r>
              <a:rPr lang="en-US" altLang="en-US" dirty="0" err="1" smtClean="0">
                <a:latin typeface="Arial" panose="020B0604020202020204" pitchFamily="34" charset="0"/>
              </a:rPr>
              <a:t>rect.x</a:t>
            </a:r>
            <a:r>
              <a:rPr lang="en-US" altLang="en-US" dirty="0" smtClean="0">
                <a:latin typeface="Arial" panose="020B0604020202020204" pitchFamily="34" charset="0"/>
              </a:rPr>
              <a:t>, </a:t>
            </a:r>
            <a:r>
              <a:rPr lang="en-US" altLang="en-US" dirty="0" err="1" smtClean="0">
                <a:latin typeface="Arial" panose="020B0604020202020204" pitchFamily="34" charset="0"/>
              </a:rPr>
              <a:t>rect.y</a:t>
            </a:r>
            <a:r>
              <a:rPr lang="en-US" altLang="en-US" dirty="0" smtClean="0">
                <a:latin typeface="Arial" panose="020B0604020202020204" pitchFamily="34" charset="0"/>
              </a:rPr>
              <a:t>, </a:t>
            </a:r>
            <a:r>
              <a:rPr lang="en-US" altLang="en-US" dirty="0" err="1" smtClean="0">
                <a:latin typeface="Arial" panose="020B0604020202020204" pitchFamily="34" charset="0"/>
              </a:rPr>
              <a:t>rect.width</a:t>
            </a:r>
            <a:r>
              <a:rPr lang="en-US" altLang="en-US" dirty="0" smtClean="0">
                <a:latin typeface="Arial" panose="020B0604020202020204" pitchFamily="34" charset="0"/>
              </a:rPr>
              <a:t>, </a:t>
            </a:r>
            <a:r>
              <a:rPr lang="en-US" altLang="en-US" dirty="0" err="1" smtClean="0">
                <a:latin typeface="Arial" panose="020B0604020202020204" pitchFamily="34" charset="0"/>
              </a:rPr>
              <a:t>rect.height</a:t>
            </a:r>
            <a:r>
              <a:rPr lang="en-US" altLang="en-US" dirty="0" smtClean="0">
                <a:latin typeface="Arial" panose="020B0604020202020204" pitchFamily="34" charset="0"/>
              </a:rPr>
              <a:t> respectively.[7]</a:t>
            </a:r>
            <a:endParaRPr lang="en-IN" altLang="en-US" dirty="0" smtClean="0">
              <a:latin typeface="Arial" panose="020B0604020202020204" pitchFamily="34" charset="0"/>
            </a:endParaRPr>
          </a:p>
          <a:p>
            <a:pPr marL="457200" lvl="1" indent="0">
              <a:buNone/>
            </a:pPr>
            <a:endParaRPr kumimoji="0" lang="en-IN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8083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Google Authentication</a:t>
            </a:r>
            <a:endParaRPr lang="en-IN" sz="5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02847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OAUTH – The Authorization Protocol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dirty="0" err="1" smtClean="0"/>
              <a:t>OAuth</a:t>
            </a:r>
            <a:r>
              <a:rPr lang="en-IN" dirty="0"/>
              <a:t> is an open standard for </a:t>
            </a:r>
            <a:r>
              <a:rPr lang="en-IN" dirty="0" smtClean="0"/>
              <a:t>authorization. </a:t>
            </a:r>
            <a:r>
              <a:rPr lang="en-IN" dirty="0" err="1"/>
              <a:t>OAuth</a:t>
            </a:r>
            <a:r>
              <a:rPr lang="en-IN" dirty="0"/>
              <a:t> provides client applications a 'secure delegated </a:t>
            </a:r>
            <a:r>
              <a:rPr lang="en-IN" dirty="0" err="1"/>
              <a:t>access'</a:t>
            </a:r>
            <a:r>
              <a:rPr lang="en-IN" dirty="0"/>
              <a:t> to server resources on behalf of a resource owner</a:t>
            </a:r>
            <a:r>
              <a:rPr lang="en-IN" dirty="0" smtClean="0"/>
              <a:t>. [9]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7120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OAuth2.0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r>
              <a:rPr lang="en-IN" dirty="0" err="1" smtClean="0"/>
              <a:t>OAuth</a:t>
            </a:r>
            <a:r>
              <a:rPr lang="en-IN" dirty="0" smtClean="0"/>
              <a:t> 2.0 is the next evolution of the </a:t>
            </a:r>
            <a:r>
              <a:rPr lang="en-IN" dirty="0" err="1" smtClean="0"/>
              <a:t>Oauth</a:t>
            </a:r>
            <a:r>
              <a:rPr lang="en-IN" dirty="0" smtClean="0"/>
              <a:t> protocol [9]. Google supports </a:t>
            </a:r>
            <a:r>
              <a:rPr lang="en-IN" dirty="0" err="1" smtClean="0"/>
              <a:t>OAuth</a:t>
            </a:r>
            <a:r>
              <a:rPr lang="en-IN" dirty="0" smtClean="0"/>
              <a:t> 2.0 as the recommended authentication mechanism for all of its APIs [12].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415069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OAUTH 2.0 Flow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The sign-in flow for obtaining an access token for your server-side application is illustrated below</a:t>
            </a:r>
            <a:r>
              <a:rPr lang="en-IN" dirty="0" smtClean="0"/>
              <a:t>.[11]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4457700" y="6343650"/>
            <a:ext cx="5753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Figure: Google Authentication Flow[11]</a:t>
            </a:r>
            <a:endParaRPr lang="en-IN" sz="1200" dirty="0"/>
          </a:p>
        </p:txBody>
      </p:sp>
      <p:pic>
        <p:nvPicPr>
          <p:cNvPr id="10" name="Picture 2" descr="https://developers.google.com/+/images/server_side_code_fl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2742051"/>
            <a:ext cx="4038600" cy="343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491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Plan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890953" y="1775229"/>
          <a:ext cx="10462846" cy="4700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5046"/>
                <a:gridCol w="5257800"/>
              </a:tblGrid>
              <a:tr h="30340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TASKS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OWNER</a:t>
                      </a:r>
                      <a:endParaRPr lang="en-IN" dirty="0"/>
                    </a:p>
                  </a:txBody>
                  <a:tcPr/>
                </a:tc>
              </a:tr>
              <a:tr h="420608"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Client Functionalities</a:t>
                      </a:r>
                      <a:endParaRPr lang="en-IN" sz="2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en-IN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20608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Display list of images, faces and tags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Tarun</a:t>
                      </a:r>
                      <a:endParaRPr lang="en-IN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03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Displaying image, faces  and tags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Tarun</a:t>
                      </a:r>
                      <a:endParaRPr lang="en-IN" dirty="0"/>
                    </a:p>
                  </a:txBody>
                  <a:tcPr/>
                </a:tc>
              </a:tr>
              <a:tr h="303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Open CV integration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Pallavi</a:t>
                      </a:r>
                      <a:endParaRPr lang="en-IN" dirty="0"/>
                    </a:p>
                  </a:txBody>
                  <a:tcPr/>
                </a:tc>
              </a:tr>
              <a:tr h="303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Upload/download images, face and tag metadata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Tarun</a:t>
                      </a:r>
                      <a:r>
                        <a:rPr lang="en-US" dirty="0" smtClean="0"/>
                        <a:t>/Pallavi</a:t>
                      </a:r>
                      <a:endParaRPr lang="en-IN" dirty="0"/>
                    </a:p>
                  </a:txBody>
                  <a:tcPr/>
                </a:tc>
              </a:tr>
              <a:tr h="303406">
                <a:tc>
                  <a:txBody>
                    <a:bodyPr/>
                    <a:lstStyle/>
                    <a:p>
                      <a:pPr algn="l" rtl="0" fontAlgn="ctr"/>
                      <a:r>
                        <a:rPr lang="en-I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Image Album Creation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Tarun</a:t>
                      </a:r>
                      <a:r>
                        <a:rPr lang="en-US" dirty="0" smtClean="0"/>
                        <a:t>/Pallavi</a:t>
                      </a:r>
                      <a:endParaRPr lang="en-IN" dirty="0"/>
                    </a:p>
                  </a:txBody>
                  <a:tcPr/>
                </a:tc>
              </a:tr>
              <a:tr h="311307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Server Functionalities</a:t>
                      </a:r>
                      <a:endParaRPr lang="en-IN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3034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Database design and </a:t>
                      </a:r>
                      <a:r>
                        <a:rPr lang="en-IN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Integration</a:t>
                      </a:r>
                      <a:endParaRPr lang="en-IN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Tarun</a:t>
                      </a:r>
                      <a:endParaRPr lang="en-IN" dirty="0"/>
                    </a:p>
                  </a:txBody>
                  <a:tcPr/>
                </a:tc>
              </a:tr>
              <a:tr h="3034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Authentication</a:t>
                      </a:r>
                      <a:endParaRPr lang="en-IN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Pallavi</a:t>
                      </a:r>
                      <a:endParaRPr lang="en-IN" dirty="0"/>
                    </a:p>
                  </a:txBody>
                  <a:tcPr/>
                </a:tc>
              </a:tr>
              <a:tr h="30340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REST service for list images and </a:t>
                      </a:r>
                      <a:r>
                        <a:rPr lang="en-IN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Metadata</a:t>
                      </a:r>
                      <a:endParaRPr lang="en-IN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Pallavi</a:t>
                      </a:r>
                      <a:endParaRPr lang="en-IN" dirty="0"/>
                    </a:p>
                  </a:txBody>
                  <a:tcPr/>
                </a:tc>
              </a:tr>
              <a:tr h="36051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I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REST service for Upload/download images and </a:t>
                      </a:r>
                      <a:r>
                        <a:rPr lang="en-IN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metadata</a:t>
                      </a:r>
                      <a:endParaRPr lang="en-IN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Pallavi/</a:t>
                      </a:r>
                      <a:r>
                        <a:rPr lang="en-US" dirty="0" err="1" smtClean="0"/>
                        <a:t>Tarun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98201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IN" dirty="0" smtClean="0">
                <a:hlinkClick r:id="rId2"/>
              </a:rPr>
              <a:t>http://docs.oracle.com/javaee/6/tutorial/doc/gijqy.html</a:t>
            </a:r>
            <a:r>
              <a:rPr lang="en-IN" dirty="0" smtClean="0"/>
              <a:t> [1]</a:t>
            </a:r>
          </a:p>
          <a:p>
            <a:pPr marL="0" indent="0">
              <a:buNone/>
            </a:pPr>
            <a:r>
              <a:rPr lang="en-IN" dirty="0" smtClean="0">
                <a:hlinkClick r:id="rId3"/>
              </a:rPr>
              <a:t>http://opencv.org/</a:t>
            </a:r>
            <a:r>
              <a:rPr lang="en-IN" dirty="0" smtClean="0"/>
              <a:t> [2]</a:t>
            </a:r>
          </a:p>
          <a:p>
            <a:pPr marL="0" indent="0">
              <a:buNone/>
            </a:pPr>
            <a:r>
              <a:rPr lang="en-IN" dirty="0">
                <a:hlinkClick r:id="rId4"/>
              </a:rPr>
              <a:t>h</a:t>
            </a:r>
            <a:r>
              <a:rPr lang="en-IN" dirty="0" smtClean="0">
                <a:hlinkClick r:id="rId4"/>
              </a:rPr>
              <a:t>ttp://docs.opencv.org/modules/core/doc/intro.html</a:t>
            </a:r>
            <a:r>
              <a:rPr lang="en-IN" dirty="0" smtClean="0"/>
              <a:t> [3]</a:t>
            </a:r>
            <a:endParaRPr lang="en-IN" dirty="0"/>
          </a:p>
          <a:p>
            <a:pPr marL="0" indent="0">
              <a:buNone/>
            </a:pPr>
            <a:r>
              <a:rPr lang="en-IN" dirty="0" smtClean="0">
                <a:hlinkClick r:id="rId5"/>
              </a:rPr>
              <a:t>http://www.vogella.com/tutorials/REST/article.html</a:t>
            </a:r>
            <a:r>
              <a:rPr lang="en-IN" dirty="0" smtClean="0"/>
              <a:t> [4]</a:t>
            </a:r>
          </a:p>
          <a:p>
            <a:pPr marL="0" indent="0">
              <a:buNone/>
            </a:pPr>
            <a:r>
              <a:rPr lang="en-IN" dirty="0" smtClean="0">
                <a:hlinkClick r:id="rId6"/>
              </a:rPr>
              <a:t>http://docs.opencv.org/modules/core/doc/basic_structures.html</a:t>
            </a:r>
            <a:r>
              <a:rPr lang="en-IN" dirty="0" smtClean="0"/>
              <a:t> [5]</a:t>
            </a:r>
          </a:p>
          <a:p>
            <a:pPr marL="0" indent="0">
              <a:buNone/>
            </a:pPr>
            <a:r>
              <a:rPr lang="en-IN" dirty="0" smtClean="0">
                <a:hlinkClick r:id="rId7"/>
              </a:rPr>
              <a:t>http://docs.opencv.org/doc/tutorials/introduction/desktop_java/java_dev_intro.html</a:t>
            </a:r>
            <a:r>
              <a:rPr lang="en-IN" dirty="0" smtClean="0"/>
              <a:t> [6]</a:t>
            </a:r>
          </a:p>
          <a:p>
            <a:pPr marL="0" indent="0">
              <a:buNone/>
            </a:pPr>
            <a:r>
              <a:rPr lang="en-IN" dirty="0" smtClean="0">
                <a:hlinkClick r:id="rId8"/>
              </a:rPr>
              <a:t>http://docs.opencv.org/trunk/doc/py_tutorials/py_objdetect/py_face_detection/py_face_detection.html</a:t>
            </a:r>
            <a:r>
              <a:rPr lang="en-IN" dirty="0" smtClean="0"/>
              <a:t> [7]</a:t>
            </a:r>
          </a:p>
          <a:p>
            <a:pPr marL="0" indent="0">
              <a:buNone/>
            </a:pPr>
            <a:r>
              <a:rPr lang="en-IN" dirty="0" smtClean="0">
                <a:hlinkClick r:id="rId9"/>
              </a:rPr>
              <a:t>http://docs.opencv.org/trunk/doc/tutorials/introduction/java_eclipse/java_eclipse.html</a:t>
            </a:r>
            <a:r>
              <a:rPr lang="en-IN" dirty="0" smtClean="0"/>
              <a:t> [8]</a:t>
            </a:r>
          </a:p>
          <a:p>
            <a:pPr marL="0" indent="0">
              <a:buNone/>
            </a:pPr>
            <a:r>
              <a:rPr lang="en-IN" dirty="0" smtClean="0">
                <a:hlinkClick r:id="rId10"/>
              </a:rPr>
              <a:t>http://en.wikipedia.org/wiki/OAuth </a:t>
            </a:r>
            <a:r>
              <a:rPr lang="en-IN" dirty="0" smtClean="0"/>
              <a:t>  [9]</a:t>
            </a:r>
          </a:p>
          <a:p>
            <a:pPr marL="0" indent="0">
              <a:buNone/>
            </a:pPr>
            <a:r>
              <a:rPr lang="en-IN" dirty="0" smtClean="0">
                <a:hlinkClick r:id="rId11"/>
              </a:rPr>
              <a:t>http</a:t>
            </a:r>
            <a:r>
              <a:rPr lang="en-IN" dirty="0">
                <a:hlinkClick r:id="rId11"/>
              </a:rPr>
              <a:t>://</a:t>
            </a:r>
            <a:r>
              <a:rPr lang="en-IN" dirty="0" smtClean="0">
                <a:hlinkClick r:id="rId11"/>
              </a:rPr>
              <a:t>tools.ietf.org/html/rfc6749</a:t>
            </a:r>
            <a:r>
              <a:rPr lang="en-IN" dirty="0" smtClean="0"/>
              <a:t> [10]</a:t>
            </a:r>
          </a:p>
          <a:p>
            <a:pPr marL="0" indent="0">
              <a:buNone/>
            </a:pPr>
            <a:r>
              <a:rPr lang="en-IN" dirty="0" smtClean="0">
                <a:hlinkClick r:id="rId12"/>
              </a:rPr>
              <a:t>https://developers.google.com/+/web/signin/server-side-flow </a:t>
            </a:r>
            <a:r>
              <a:rPr lang="en-IN" dirty="0" smtClean="0"/>
              <a:t> [11]</a:t>
            </a:r>
          </a:p>
          <a:p>
            <a:pPr marL="0" indent="0">
              <a:buNone/>
            </a:pPr>
            <a:r>
              <a:rPr lang="en-IN" dirty="0">
                <a:hlinkClick r:id="rId13"/>
              </a:rPr>
              <a:t>"Google Accounts Authentication and Authorization"</a:t>
            </a:r>
            <a:r>
              <a:rPr lang="en-IN" dirty="0"/>
              <a:t>. </a:t>
            </a:r>
            <a:r>
              <a:rPr lang="en-IN" i="1" dirty="0" smtClean="0"/>
              <a:t>[12</a:t>
            </a:r>
            <a:r>
              <a:rPr lang="en-IN" i="1" dirty="0" smtClean="0"/>
              <a:t>]</a:t>
            </a:r>
          </a:p>
          <a:p>
            <a:pPr marL="0" indent="0">
              <a:buNone/>
            </a:pPr>
            <a:r>
              <a:rPr lang="en-IN" dirty="0">
                <a:hlinkClick r:id="rId14"/>
              </a:rPr>
              <a:t>https://blog.openshift.com/day-12-opencv-face-detection-for-java-developers</a:t>
            </a:r>
            <a:r>
              <a:rPr lang="en-IN" dirty="0" smtClean="0">
                <a:hlinkClick r:id="rId14"/>
              </a:rPr>
              <a:t>/</a:t>
            </a:r>
            <a:r>
              <a:rPr lang="en-IN" dirty="0" smtClean="0"/>
              <a:t> [13]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8449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http://www.cs.kent.edu/~mabuata/DB10_lab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>
                <a:hlinkClick r:id="rId3"/>
              </a:rPr>
              <a:t>docs.oracle.com/javase/tutorial/uiswing</a:t>
            </a:r>
            <a:r>
              <a:rPr lang="en-US" smtClean="0">
                <a:hlinkClick r:id="rId3"/>
              </a:rPr>
              <a:t>/</a:t>
            </a:r>
            <a:r>
              <a:rPr lang="en-US" smtClean="0"/>
              <a:t/>
            </a:r>
            <a:br>
              <a:rPr lang="en-US" smtClean="0"/>
            </a:b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1545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IN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5279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2296</TotalTime>
  <Words>1119</Words>
  <Application>Microsoft Office PowerPoint</Application>
  <PresentationFormat>Widescreen</PresentationFormat>
  <Paragraphs>261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 Unicode MS</vt:lpstr>
      <vt:lpstr>SimSun</vt:lpstr>
      <vt:lpstr>Arial</vt:lpstr>
      <vt:lpstr>Calibri</vt:lpstr>
      <vt:lpstr>Calibri Light</vt:lpstr>
      <vt:lpstr>Courier New</vt:lpstr>
      <vt:lpstr>Wingdings</vt:lpstr>
      <vt:lpstr>Office Theme</vt:lpstr>
      <vt:lpstr> Fancy Image Repository (Cross Platform Distributed App)</vt:lpstr>
      <vt:lpstr>Introduction – Fancy Image Repository</vt:lpstr>
      <vt:lpstr>Application Flow</vt:lpstr>
      <vt:lpstr>User Interface - Authentication</vt:lpstr>
      <vt:lpstr>User Interface – Face Identification in Images</vt:lpstr>
      <vt:lpstr>Technologies</vt:lpstr>
      <vt:lpstr>My SQL</vt:lpstr>
      <vt:lpstr>My SQL - Introduction</vt:lpstr>
      <vt:lpstr>My SQL Editions</vt:lpstr>
      <vt:lpstr>Command for accessing MySQL</vt:lpstr>
      <vt:lpstr>My SQL- Basic Queries</vt:lpstr>
      <vt:lpstr>Java Swing API</vt:lpstr>
      <vt:lpstr>Java Swing API</vt:lpstr>
      <vt:lpstr>Java Swing API - Features</vt:lpstr>
      <vt:lpstr>Java Swing API - Features</vt:lpstr>
      <vt:lpstr>REST Services</vt:lpstr>
      <vt:lpstr>REST Introduction</vt:lpstr>
      <vt:lpstr>RESTful Web Service in JAVA</vt:lpstr>
      <vt:lpstr>JAXRS ANNOTATIONS</vt:lpstr>
      <vt:lpstr>Sample Server Code</vt:lpstr>
      <vt:lpstr>Sample Client Code</vt:lpstr>
      <vt:lpstr>OpenCV for FaceDetection</vt:lpstr>
      <vt:lpstr>WHAT IS OPENCV?</vt:lpstr>
      <vt:lpstr>Face Detection Basics</vt:lpstr>
      <vt:lpstr>OpenCV APIs</vt:lpstr>
      <vt:lpstr>OpenCV APIs</vt:lpstr>
      <vt:lpstr>OpenCV APIs</vt:lpstr>
      <vt:lpstr>OpenCV APIs</vt:lpstr>
      <vt:lpstr>OpenCV APIs</vt:lpstr>
      <vt:lpstr>Google Authentication</vt:lpstr>
      <vt:lpstr>OAUTH – The Authorization Protocol</vt:lpstr>
      <vt:lpstr>OAuth2.0</vt:lpstr>
      <vt:lpstr>OAUTH 2.0 Flow</vt:lpstr>
      <vt:lpstr>Project Plan</vt:lpstr>
      <vt:lpstr>REFERENCES</vt:lpstr>
      <vt:lpstr>REFERENCES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 Repository</dc:title>
  <dc:creator>Tarun</dc:creator>
  <cp:lastModifiedBy>pallavi iyengar</cp:lastModifiedBy>
  <cp:revision>94</cp:revision>
  <dcterms:created xsi:type="dcterms:W3CDTF">2015-02-21T13:25:24Z</dcterms:created>
  <dcterms:modified xsi:type="dcterms:W3CDTF">2015-02-24T18:22:05Z</dcterms:modified>
</cp:coreProperties>
</file>