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9" r:id="rId9"/>
    <p:sldId id="264" r:id="rId10"/>
    <p:sldId id="265" r:id="rId11"/>
    <p:sldId id="266" r:id="rId12"/>
    <p:sldId id="268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cs.syr.edu/faculty/fawcett/handouts/CSE775/Projects/Pr2S14a.pdf" TargetMode="External"/><Relationship Id="rId2" Type="http://schemas.openxmlformats.org/officeDocument/2006/relationships/hyperlink" Target="http://www.jmarshall.com/easy/http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Tiny http client and server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Spring 2015</a:t>
            </a:r>
          </a:p>
          <a:p>
            <a:r>
              <a:rPr lang="en-US" dirty="0" smtClean="0"/>
              <a:t>Rakesh Palacherla</a:t>
            </a:r>
          </a:p>
          <a:p>
            <a:r>
              <a:rPr lang="en-US" dirty="0" smtClean="0"/>
              <a:t>223396258</a:t>
            </a:r>
          </a:p>
          <a:p>
            <a:r>
              <a:rPr lang="en-US" dirty="0" smtClean="0"/>
              <a:t>Instructor: Dr. James Fawcett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6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10" y="36102"/>
            <a:ext cx="8534400" cy="1507067"/>
          </a:xfrm>
        </p:spPr>
        <p:txBody>
          <a:bodyPr/>
          <a:lstStyle/>
          <a:p>
            <a:r>
              <a:rPr lang="en-US" dirty="0" smtClean="0"/>
              <a:t>Project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10" y="1880559"/>
            <a:ext cx="8534400" cy="2696552"/>
          </a:xfrm>
        </p:spPr>
        <p:txBody>
          <a:bodyPr>
            <a:normAutofit/>
          </a:bodyPr>
          <a:lstStyle/>
          <a:p>
            <a:r>
              <a:rPr lang="en-US" dirty="0" smtClean="0"/>
              <a:t>Build a Http Server and Http Client Components based on sockets using HTTP 1.0 protocol both on Windows and </a:t>
            </a:r>
            <a:r>
              <a:rPr lang="en-US" dirty="0"/>
              <a:t>L</a:t>
            </a:r>
            <a:r>
              <a:rPr lang="en-US" dirty="0" smtClean="0"/>
              <a:t>inux.</a:t>
            </a:r>
          </a:p>
          <a:p>
            <a:r>
              <a:rPr lang="en-US" dirty="0" smtClean="0"/>
              <a:t>Shall support Traditional Two-Way and One-Way communication</a:t>
            </a:r>
          </a:p>
          <a:p>
            <a:r>
              <a:rPr lang="en-US" dirty="0" smtClean="0"/>
              <a:t>Sockets package that support both ipv4 and ipv6</a:t>
            </a:r>
          </a:p>
          <a:p>
            <a:r>
              <a:rPr lang="en-US" dirty="0" smtClean="0"/>
              <a:t>Develop a Chat application that use the Http client and server components between processes and machines.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385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10" y="36102"/>
            <a:ext cx="8534400" cy="1507067"/>
          </a:xfrm>
        </p:spPr>
        <p:txBody>
          <a:bodyPr/>
          <a:lstStyle/>
          <a:p>
            <a:r>
              <a:rPr lang="en-US" dirty="0" smtClean="0"/>
              <a:t>HTTP-</a:t>
            </a:r>
            <a:r>
              <a:rPr lang="en-US" dirty="0"/>
              <a:t> </a:t>
            </a:r>
            <a:r>
              <a:rPr lang="en-US" b="1" dirty="0"/>
              <a:t>Hypertext Transfer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10" y="1880559"/>
            <a:ext cx="8534400" cy="26965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 It's the network protocol used to deliver virtually all files and other data </a:t>
            </a:r>
            <a:r>
              <a:rPr lang="en-US" dirty="0" smtClean="0"/>
              <a:t>on </a:t>
            </a:r>
            <a:r>
              <a:rPr lang="en-US" dirty="0"/>
              <a:t>the World Wide Web, whether they're HTML files, image files, query results, or anything else. Usually, HTTP takes place through TCP/IP </a:t>
            </a:r>
            <a:r>
              <a:rPr lang="en-US" dirty="0" smtClean="0"/>
              <a:t>sockets.</a:t>
            </a:r>
          </a:p>
          <a:p>
            <a:r>
              <a:rPr lang="en-US" dirty="0"/>
              <a:t> HTTP uses the client-server model: An </a:t>
            </a:r>
            <a:r>
              <a:rPr lang="en-US" i="1" dirty="0"/>
              <a:t>HTTP client</a:t>
            </a:r>
            <a:r>
              <a:rPr lang="en-US" dirty="0"/>
              <a:t> opens a connection and sends a </a:t>
            </a:r>
            <a:r>
              <a:rPr lang="en-US" i="1" dirty="0"/>
              <a:t>request message</a:t>
            </a:r>
            <a:r>
              <a:rPr lang="en-US" dirty="0"/>
              <a:t> to an </a:t>
            </a:r>
            <a:r>
              <a:rPr lang="en-US" i="1" dirty="0"/>
              <a:t>HTTP server</a:t>
            </a:r>
            <a:r>
              <a:rPr lang="en-US" dirty="0"/>
              <a:t>; the server then returns a </a:t>
            </a:r>
            <a:r>
              <a:rPr lang="en-US" i="1" dirty="0"/>
              <a:t>response message</a:t>
            </a:r>
            <a:r>
              <a:rPr lang="en-US" dirty="0"/>
              <a:t>, usually containing the resource that was requested. After delivering the response, the server closes the connection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7368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16" y="129396"/>
            <a:ext cx="8534400" cy="62876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Structure of http transactions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8686"/>
            <a:ext cx="11246120" cy="571931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format of request and response messages are similar .Both kind of messages consist of</a:t>
            </a:r>
          </a:p>
          <a:p>
            <a:pPr lvl="1"/>
            <a:r>
              <a:rPr lang="en-US" dirty="0" smtClean="0"/>
              <a:t>Initial line</a:t>
            </a:r>
          </a:p>
          <a:p>
            <a:pPr lvl="1"/>
            <a:r>
              <a:rPr lang="en-US" dirty="0" smtClean="0"/>
              <a:t>Zero or more header lines</a:t>
            </a:r>
          </a:p>
          <a:p>
            <a:pPr lvl="1"/>
            <a:r>
              <a:rPr lang="en-US" dirty="0" smtClean="0"/>
              <a:t>A blank line</a:t>
            </a:r>
          </a:p>
          <a:p>
            <a:pPr lvl="1"/>
            <a:r>
              <a:rPr lang="en-US" dirty="0" smtClean="0"/>
              <a:t>Optional message body </a:t>
            </a:r>
          </a:p>
          <a:p>
            <a:pPr lvl="1"/>
            <a:endParaRPr lang="en-US" b="1" dirty="0" smtClean="0"/>
          </a:p>
          <a:p>
            <a:r>
              <a:rPr lang="en-US" b="1" dirty="0" smtClean="0"/>
              <a:t>Initial Request line looks as below</a:t>
            </a:r>
          </a:p>
          <a:p>
            <a:pPr marL="457200" lvl="1" indent="0">
              <a:buNone/>
            </a:pPr>
            <a:r>
              <a:rPr lang="en-US" b="1" dirty="0" smtClean="0"/>
              <a:t>GET /path HTTP/1.0</a:t>
            </a:r>
          </a:p>
          <a:p>
            <a:pPr lvl="1"/>
            <a:r>
              <a:rPr lang="en-US" dirty="0" smtClean="0"/>
              <a:t>GET is the most common HTTP method .It says give me the resource. Other </a:t>
            </a:r>
            <a:r>
              <a:rPr lang="en-US" dirty="0"/>
              <a:t>methods include POST, PUT, </a:t>
            </a:r>
            <a:r>
              <a:rPr lang="en-US" dirty="0" smtClean="0"/>
              <a:t>	DELETE and HEAD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path is the part of the URL after the host name, also called the </a:t>
            </a:r>
            <a:r>
              <a:rPr lang="en-US" i="1" dirty="0"/>
              <a:t>request </a:t>
            </a:r>
            <a:r>
              <a:rPr lang="en-US" i="1" dirty="0" smtClean="0"/>
              <a:t>UR</a:t>
            </a:r>
          </a:p>
          <a:p>
            <a:pPr lvl="1"/>
            <a:r>
              <a:rPr lang="en-US" i="1" dirty="0" smtClean="0"/>
              <a:t>HTTP/</a:t>
            </a:r>
            <a:r>
              <a:rPr lang="en-US" i="1" dirty="0" err="1" smtClean="0"/>
              <a:t>x.x</a:t>
            </a:r>
            <a:r>
              <a:rPr lang="en-US" i="1" dirty="0" smtClean="0"/>
              <a:t>  shows the version of HTTP.</a:t>
            </a:r>
          </a:p>
          <a:p>
            <a:pPr marL="457200" lvl="1" indent="0">
              <a:buNone/>
            </a:pPr>
            <a:endParaRPr lang="en-US" i="1" dirty="0" smtClean="0"/>
          </a:p>
          <a:p>
            <a:r>
              <a:rPr lang="en-US" b="1" dirty="0"/>
              <a:t>Initial </a:t>
            </a:r>
            <a:r>
              <a:rPr lang="en-US" b="1" dirty="0" smtClean="0"/>
              <a:t>Response line </a:t>
            </a:r>
            <a:r>
              <a:rPr lang="en-US" b="1" dirty="0"/>
              <a:t>looks as below</a:t>
            </a:r>
          </a:p>
          <a:p>
            <a:pPr marL="457200" lvl="1" indent="0">
              <a:buNone/>
            </a:pPr>
            <a:r>
              <a:rPr lang="en-US" b="1" dirty="0" smtClean="0"/>
              <a:t>HTTP/1.0 200 OK</a:t>
            </a:r>
          </a:p>
          <a:p>
            <a:pPr marL="457200" lvl="1" indent="0">
              <a:buNone/>
            </a:pPr>
            <a:r>
              <a:rPr lang="en-US" i="1" dirty="0" smtClean="0"/>
              <a:t>HTTP/</a:t>
            </a:r>
            <a:r>
              <a:rPr lang="en-US" i="1" dirty="0" err="1" smtClean="0"/>
              <a:t>x.x</a:t>
            </a:r>
            <a:r>
              <a:rPr lang="en-US" i="1" dirty="0" smtClean="0"/>
              <a:t>  </a:t>
            </a:r>
            <a:r>
              <a:rPr lang="en-US" i="1" dirty="0"/>
              <a:t>shows the version of HTTP</a:t>
            </a:r>
            <a:r>
              <a:rPr lang="en-US" i="1" dirty="0" smtClean="0"/>
              <a:t>.</a:t>
            </a:r>
          </a:p>
          <a:p>
            <a:pPr marL="457200" lvl="1" indent="0">
              <a:buNone/>
            </a:pPr>
            <a:r>
              <a:rPr lang="en-US" dirty="0"/>
              <a:t>The status code is meant to be computer-readable; the reason phrase is meant to be human-readable</a:t>
            </a:r>
            <a:endParaRPr lang="en-US" i="1" dirty="0" smtClean="0"/>
          </a:p>
          <a:p>
            <a:pPr marL="457200" lvl="1" indent="0">
              <a:buNone/>
            </a:pPr>
            <a:endParaRPr lang="en-US" i="1" dirty="0" smtClean="0"/>
          </a:p>
          <a:p>
            <a:pPr marL="457200" lvl="1" indent="0">
              <a:buNone/>
            </a:pPr>
            <a:r>
              <a:rPr lang="en-US" i="1" dirty="0"/>
              <a:t>	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0991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585" y="1401793"/>
            <a:ext cx="8534400" cy="361526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status code is a three-digit integer, and the first digit identifies the general category of response:</a:t>
            </a:r>
          </a:p>
          <a:p>
            <a:pPr lvl="1"/>
            <a:r>
              <a:rPr lang="en-US" b="1" dirty="0"/>
              <a:t>1xx</a:t>
            </a:r>
            <a:r>
              <a:rPr lang="en-US" dirty="0"/>
              <a:t> indicates an informational message only</a:t>
            </a:r>
          </a:p>
          <a:p>
            <a:pPr lvl="1"/>
            <a:r>
              <a:rPr lang="en-US" b="1" dirty="0"/>
              <a:t>2xx</a:t>
            </a:r>
            <a:r>
              <a:rPr lang="en-US" dirty="0"/>
              <a:t> indicates success of some kind</a:t>
            </a:r>
          </a:p>
          <a:p>
            <a:pPr lvl="1"/>
            <a:r>
              <a:rPr lang="en-US" b="1" dirty="0"/>
              <a:t>3xx</a:t>
            </a:r>
            <a:r>
              <a:rPr lang="en-US" dirty="0"/>
              <a:t> redirects the client to another URL</a:t>
            </a:r>
          </a:p>
          <a:p>
            <a:pPr lvl="1"/>
            <a:r>
              <a:rPr lang="en-US" b="1" dirty="0"/>
              <a:t>4xx</a:t>
            </a:r>
            <a:r>
              <a:rPr lang="en-US" dirty="0"/>
              <a:t> indicates an error on the client's part</a:t>
            </a:r>
          </a:p>
          <a:p>
            <a:pPr lvl="1"/>
            <a:r>
              <a:rPr lang="en-US" b="1" dirty="0"/>
              <a:t>5xx</a:t>
            </a:r>
            <a:r>
              <a:rPr lang="en-US" dirty="0"/>
              <a:t> indicates an error on the server's </a:t>
            </a:r>
            <a:r>
              <a:rPr lang="en-US" dirty="0" smtClean="0"/>
              <a:t>part</a:t>
            </a:r>
          </a:p>
          <a:p>
            <a:pPr marL="457200" lvl="1" indent="0">
              <a:buNone/>
            </a:pPr>
            <a:r>
              <a:rPr lang="en-US" dirty="0" smtClean="0"/>
              <a:t>Some of the status codes  are</a:t>
            </a:r>
          </a:p>
          <a:p>
            <a:pPr marL="457200" lvl="1" indent="0">
              <a:buNone/>
            </a:pPr>
            <a:r>
              <a:rPr lang="en-US" dirty="0" smtClean="0"/>
              <a:t>200- OK</a:t>
            </a:r>
          </a:p>
          <a:p>
            <a:pPr marL="457200" lvl="1" indent="0">
              <a:buNone/>
            </a:pPr>
            <a:r>
              <a:rPr lang="en-US" dirty="0" smtClean="0"/>
              <a:t>404- Not Found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485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42" y="92174"/>
            <a:ext cx="8534400" cy="59362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HTTP 1.1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627" y="1505310"/>
            <a:ext cx="8534400" cy="36152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It is the superset of HTTP 1.0. Improvements include:</a:t>
            </a:r>
          </a:p>
          <a:p>
            <a:r>
              <a:rPr lang="en-US" dirty="0" smtClean="0"/>
              <a:t>Faster </a:t>
            </a:r>
            <a:r>
              <a:rPr lang="en-US" dirty="0"/>
              <a:t>response for dynamically-generated pages, by supporting </a:t>
            </a:r>
            <a:r>
              <a:rPr lang="en-US" i="1" dirty="0"/>
              <a:t>chunked encoding</a:t>
            </a:r>
            <a:r>
              <a:rPr lang="en-US" dirty="0"/>
              <a:t>, which allows a response to be sent before its total length is known.</a:t>
            </a:r>
          </a:p>
          <a:p>
            <a:r>
              <a:rPr lang="en-US" dirty="0"/>
              <a:t>Efficient use of IP addresses, by allowing multiple domains to be served from a single IP address</a:t>
            </a:r>
            <a:r>
              <a:rPr lang="en-US" dirty="0" smtClean="0"/>
              <a:t>.</a:t>
            </a:r>
          </a:p>
          <a:p>
            <a:r>
              <a:rPr lang="en-US" dirty="0"/>
              <a:t>Faster response, by allowing multiple transactions to take place over a single </a:t>
            </a:r>
            <a:r>
              <a:rPr lang="en-US" i="1" dirty="0"/>
              <a:t>persistent connection</a:t>
            </a:r>
          </a:p>
          <a:p>
            <a:r>
              <a:rPr lang="en-US" dirty="0"/>
              <a:t>Faster response and great bandwidth savings, by adding cache support.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427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540" y="605446"/>
            <a:ext cx="8534400" cy="5073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Chunked Transfer-Encoding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121" y="1358661"/>
            <a:ext cx="11660188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If a server wants to start sending a response before knowing its total length ,it might use the simple chunked transfer encoding ,which breaks the complete response into smaller chunks and sends them in series .It contains “Transfer-Encoding: chunked” header.</a:t>
            </a:r>
          </a:p>
          <a:p>
            <a:pPr marL="0" indent="0">
              <a:buNone/>
            </a:pPr>
            <a:r>
              <a:rPr lang="en-US" dirty="0"/>
              <a:t>A chunked message body contains a series of </a:t>
            </a:r>
            <a:r>
              <a:rPr lang="en-US" i="1" dirty="0"/>
              <a:t>chunks</a:t>
            </a:r>
            <a:r>
              <a:rPr lang="en-US" dirty="0"/>
              <a:t>, followed by a line with "0" (zero), followed by optional footers (just like headers), and a blank line. Each chunk consists of two parts</a:t>
            </a:r>
            <a:r>
              <a:rPr lang="en-US" dirty="0" smtClean="0"/>
              <a:t>:</a:t>
            </a:r>
          </a:p>
          <a:p>
            <a:r>
              <a:rPr lang="en-US" dirty="0"/>
              <a:t>a line with the size of the chunk data, in hex, possibly followed by a semicolon and extra parameters </a:t>
            </a:r>
            <a:r>
              <a:rPr lang="en-US" dirty="0" smtClean="0"/>
              <a:t>and </a:t>
            </a:r>
            <a:r>
              <a:rPr lang="en-US" dirty="0"/>
              <a:t>ending with CRLF.</a:t>
            </a:r>
          </a:p>
          <a:p>
            <a:r>
              <a:rPr lang="en-US" dirty="0"/>
              <a:t>the data itself, followed by CRLF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088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2145"/>
            <a:ext cx="8534400" cy="94731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Persistent Connections and the "Connection: close"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638" y="1617453"/>
            <a:ext cx="11599804" cy="4895490"/>
          </a:xfrm>
        </p:spPr>
        <p:txBody>
          <a:bodyPr/>
          <a:lstStyle/>
          <a:p>
            <a:r>
              <a:rPr lang="en-US" dirty="0"/>
              <a:t>In HTTP 1.0 and before, TCP connections are closed after each request and response, so each resource to be retrieved requires its own </a:t>
            </a:r>
            <a:r>
              <a:rPr lang="en-US" dirty="0" smtClean="0"/>
              <a:t>connection</a:t>
            </a:r>
          </a:p>
          <a:p>
            <a:r>
              <a:rPr lang="en-US" dirty="0"/>
              <a:t>Opening and closing TCP connections takes a substantial amount of CPU time, bandwidth, and memory</a:t>
            </a:r>
            <a:r>
              <a:rPr lang="en-US" dirty="0" smtClean="0"/>
              <a:t>.</a:t>
            </a:r>
          </a:p>
          <a:p>
            <a:r>
              <a:rPr lang="en-US" dirty="0"/>
              <a:t>Persistent connections are the default in HTTP 1.1, so nothing special is required to use them. Just open a connection and send several requests in series (called </a:t>
            </a:r>
            <a:r>
              <a:rPr lang="en-US" i="1" dirty="0"/>
              <a:t>pipelining</a:t>
            </a:r>
            <a:r>
              <a:rPr lang="en-US" dirty="0"/>
              <a:t>), and read the responses in the same order as the requests were </a:t>
            </a:r>
            <a:r>
              <a:rPr lang="en-US" dirty="0" smtClean="0"/>
              <a:t>sent</a:t>
            </a:r>
          </a:p>
          <a:p>
            <a:r>
              <a:rPr lang="en-US" dirty="0" smtClean="0"/>
              <a:t>If a client includes the “Connection: close” header in the request then the connection will be closed after corresponding response.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162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11582550" cy="509389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Example of </a:t>
            </a:r>
            <a:r>
              <a:rPr lang="en-US" b="1" dirty="0" smtClean="0"/>
              <a:t>HTTP 1.1 </a:t>
            </a:r>
            <a:r>
              <a:rPr lang="en-US" b="1" dirty="0"/>
              <a:t>response </a:t>
            </a:r>
            <a:r>
              <a:rPr lang="en-US" b="1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HTTP/1.1 200 OK</a:t>
            </a:r>
          </a:p>
          <a:p>
            <a:pPr marL="0" indent="0">
              <a:buNone/>
            </a:pPr>
            <a:r>
              <a:rPr lang="en-US" dirty="0" smtClean="0"/>
              <a:t>Date:Fri,31 Dec 2015 23:59:00 GMT</a:t>
            </a:r>
          </a:p>
          <a:p>
            <a:pPr marL="0" indent="0">
              <a:buNone/>
            </a:pPr>
            <a:r>
              <a:rPr lang="en-US" dirty="0" smtClean="0"/>
              <a:t>Content-Type: text/plain</a:t>
            </a:r>
          </a:p>
          <a:p>
            <a:pPr marL="0" indent="0">
              <a:buNone/>
            </a:pPr>
            <a:r>
              <a:rPr lang="en-US" dirty="0" smtClean="0"/>
              <a:t>Transfer-Encoding: chunked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1a;some data</a:t>
            </a:r>
          </a:p>
          <a:p>
            <a:pPr marL="0" indent="0">
              <a:buNone/>
            </a:pPr>
            <a:r>
              <a:rPr lang="en-US" dirty="0" err="1" smtClean="0"/>
              <a:t>Abcdefghijklmnopqrstuvwxyz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10</a:t>
            </a:r>
          </a:p>
          <a:p>
            <a:pPr marL="0" indent="0">
              <a:buNone/>
            </a:pPr>
            <a:r>
              <a:rPr lang="en-US" dirty="0" smtClean="0"/>
              <a:t>1234566889</a:t>
            </a:r>
          </a:p>
          <a:p>
            <a:pPr marL="0" indent="0">
              <a:buNone/>
            </a:pPr>
            <a:r>
              <a:rPr lang="en-US" dirty="0" smtClean="0"/>
              <a:t>0</a:t>
            </a:r>
          </a:p>
          <a:p>
            <a:pPr marL="0" indent="0">
              <a:buNone/>
            </a:pPr>
            <a:r>
              <a:rPr lang="en-US" dirty="0" smtClean="0"/>
              <a:t>Some-footer: some-value</a:t>
            </a:r>
          </a:p>
          <a:p>
            <a:pPr marL="0" indent="0">
              <a:buNone/>
            </a:pPr>
            <a:r>
              <a:rPr lang="en-US" dirty="0" err="1" smtClean="0"/>
              <a:t>Another-footer:another</a:t>
            </a:r>
            <a:r>
              <a:rPr lang="en-US" dirty="0" smtClean="0"/>
              <a:t> value</a:t>
            </a:r>
          </a:p>
          <a:p>
            <a:pPr marL="0" indent="0">
              <a:buNone/>
            </a:pPr>
            <a:r>
              <a:rPr lang="en-US" dirty="0" smtClean="0"/>
              <a:t>[blank line]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209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880" y="-67734"/>
            <a:ext cx="8534400" cy="1507067"/>
          </a:xfrm>
        </p:spPr>
        <p:txBody>
          <a:bodyPr/>
          <a:lstStyle/>
          <a:p>
            <a:r>
              <a:rPr lang="en-US" dirty="0" smtClean="0"/>
              <a:t>Efficient use of IP address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880" y="1626079"/>
            <a:ext cx="8534400" cy="361526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Starting with HTTP 1.1, one server at one IP address can be </a:t>
            </a:r>
            <a:r>
              <a:rPr lang="en-US" i="1" dirty="0" smtClean="0"/>
              <a:t>multi-homed</a:t>
            </a:r>
            <a:r>
              <a:rPr lang="en-US" dirty="0" smtClean="0"/>
              <a:t>, i.e. two different domains can live on same server. So in order to identify the domain in particular server we must specify the host name the request is intended for.</a:t>
            </a:r>
          </a:p>
          <a:p>
            <a:pPr marL="0" indent="0">
              <a:buNone/>
            </a:pPr>
            <a:r>
              <a:rPr lang="en-US" dirty="0" smtClean="0"/>
              <a:t>This improvement is very useful as we are quickly running out of IP addresses.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760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43" y="139619"/>
            <a:ext cx="8534400" cy="766155"/>
          </a:xfrm>
        </p:spPr>
        <p:txBody>
          <a:bodyPr/>
          <a:lstStyle/>
          <a:p>
            <a:r>
              <a:rPr lang="en-US" dirty="0" smtClean="0"/>
              <a:t>sockets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243" y="1427671"/>
            <a:ext cx="8534400" cy="3615267"/>
          </a:xfrm>
        </p:spPr>
        <p:txBody>
          <a:bodyPr/>
          <a:lstStyle/>
          <a:p>
            <a:r>
              <a:rPr lang="en-US" altLang="en-US" dirty="0"/>
              <a:t>Sockets provide a common interface to the various protocols supported by networks</a:t>
            </a:r>
            <a:r>
              <a:rPr lang="en-US" altLang="en-US" dirty="0" smtClean="0"/>
              <a:t>.</a:t>
            </a:r>
          </a:p>
          <a:p>
            <a:r>
              <a:rPr lang="en-US" altLang="en-US" dirty="0"/>
              <a:t>They allow you to establish  connections between machines to send and receive data</a:t>
            </a:r>
            <a:r>
              <a:rPr lang="en-US" altLang="en-US" dirty="0" smtClean="0"/>
              <a:t>.</a:t>
            </a:r>
          </a:p>
          <a:p>
            <a:r>
              <a:rPr lang="en-US" altLang="en-US" dirty="0"/>
              <a:t>Sockets support the simultaneous connection of multiple clients to a single server machine.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022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880" y="79234"/>
            <a:ext cx="8534400" cy="766155"/>
          </a:xfrm>
        </p:spPr>
        <p:txBody>
          <a:bodyPr/>
          <a:lstStyle/>
          <a:p>
            <a:r>
              <a:rPr lang="en-US" dirty="0" smtClean="0"/>
              <a:t> sockets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880" y="1341408"/>
            <a:ext cx="8534400" cy="3615267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dirty="0" err="1"/>
              <a:t>WSAStartup</a:t>
            </a:r>
            <a:r>
              <a:rPr lang="en-US" altLang="en-US" dirty="0"/>
              <a:t>  	- loads WS2_32.dll</a:t>
            </a:r>
          </a:p>
          <a:p>
            <a:r>
              <a:rPr lang="en-US" altLang="en-US" dirty="0" err="1"/>
              <a:t>WSACleanup</a:t>
            </a:r>
            <a:r>
              <a:rPr lang="en-US" altLang="en-US" dirty="0"/>
              <a:t> 	- unloads </a:t>
            </a:r>
            <a:r>
              <a:rPr lang="en-US" altLang="en-US" dirty="0" err="1"/>
              <a:t>dll</a:t>
            </a:r>
            <a:endParaRPr lang="en-US" altLang="en-US" dirty="0"/>
          </a:p>
          <a:p>
            <a:r>
              <a:rPr lang="en-US" altLang="en-US" dirty="0"/>
              <a:t>socket		- create socket object</a:t>
            </a:r>
          </a:p>
          <a:p>
            <a:r>
              <a:rPr lang="en-US" altLang="en-US" dirty="0"/>
              <a:t>connect		- connect client to server</a:t>
            </a:r>
          </a:p>
          <a:p>
            <a:r>
              <a:rPr lang="en-US" altLang="en-US" dirty="0"/>
              <a:t>bind			- bind server socket to address/port</a:t>
            </a:r>
          </a:p>
          <a:p>
            <a:r>
              <a:rPr lang="en-US" altLang="en-US" dirty="0"/>
              <a:t>listen		- request server to listen for connection requests</a:t>
            </a:r>
          </a:p>
          <a:p>
            <a:r>
              <a:rPr lang="en-US" altLang="en-US" dirty="0"/>
              <a:t>accept		- server accepts a client connection</a:t>
            </a:r>
          </a:p>
          <a:p>
            <a:r>
              <a:rPr lang="en-US" altLang="en-US" dirty="0"/>
              <a:t>send			- send data to remote socket</a:t>
            </a:r>
          </a:p>
          <a:p>
            <a:r>
              <a:rPr lang="en-US" altLang="en-US" dirty="0" err="1"/>
              <a:t>recv</a:t>
            </a:r>
            <a:r>
              <a:rPr lang="en-US" altLang="en-US" dirty="0"/>
              <a:t>			- collect data from remote socket</a:t>
            </a:r>
          </a:p>
          <a:p>
            <a:r>
              <a:rPr lang="en-US" altLang="en-US" dirty="0"/>
              <a:t>Shutdown		- close connection</a:t>
            </a:r>
          </a:p>
          <a:p>
            <a:r>
              <a:rPr lang="en-US" altLang="en-US" dirty="0" err="1"/>
              <a:t>closesocket</a:t>
            </a:r>
            <a:r>
              <a:rPr lang="en-US" altLang="en-US" dirty="0"/>
              <a:t>		- closes socket handle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894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9395"/>
            <a:ext cx="8534400" cy="62110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494" y="1488056"/>
            <a:ext cx="10564633" cy="3615267"/>
          </a:xfrm>
        </p:spPr>
        <p:txBody>
          <a:bodyPr/>
          <a:lstStyle/>
          <a:p>
            <a:r>
              <a:rPr lang="en-US" dirty="0" smtClean="0"/>
              <a:t>Build a client and server using sockets for communication and using HTTP protocol.</a:t>
            </a:r>
          </a:p>
          <a:p>
            <a:r>
              <a:rPr lang="en-US" dirty="0" smtClean="0"/>
              <a:t>Build components for both client and server in Windows and Linux.</a:t>
            </a:r>
          </a:p>
          <a:p>
            <a:r>
              <a:rPr lang="en-US" dirty="0" smtClean="0"/>
              <a:t>Use the Components in an application like chat between client and server. Which uses Http client and server components.</a:t>
            </a:r>
          </a:p>
          <a:p>
            <a:r>
              <a:rPr lang="en-US" dirty="0" smtClean="0"/>
              <a:t>Support both ipv4 and ipv6 for the sockets package.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2782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778"/>
            <a:ext cx="8534400" cy="646022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374" y="1367286"/>
            <a:ext cx="8534400" cy="3615267"/>
          </a:xfrm>
        </p:spPr>
        <p:txBody>
          <a:bodyPr/>
          <a:lstStyle/>
          <a:p>
            <a:r>
              <a:rPr lang="en-US" dirty="0">
                <a:hlinkClick r:id="rId2"/>
              </a:rPr>
              <a:t>http://www.jmarshall.com/easy/http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ecs.syr.edu/faculty/fawcett/handouts/CSE775/Projects/Pr2S14a.pdf</a:t>
            </a:r>
            <a:endParaRPr lang="en-US" dirty="0" smtClean="0"/>
          </a:p>
          <a:p>
            <a:r>
              <a:rPr lang="en-US"/>
              <a:t>http://en.wikipedia.org/wiki/Hypertext_Transfer_Protocol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836244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373</TotalTime>
  <Words>402</Words>
  <Application>Microsoft Office PowerPoint</Application>
  <PresentationFormat>Widescreen</PresentationFormat>
  <Paragraphs>104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Century Gothic</vt:lpstr>
      <vt:lpstr>Wingdings 3</vt:lpstr>
      <vt:lpstr>Slice</vt:lpstr>
      <vt:lpstr>Tiny http client and server</vt:lpstr>
      <vt:lpstr>Project Requirements</vt:lpstr>
      <vt:lpstr>HTTP- Hypertext Transfer Protocol</vt:lpstr>
      <vt:lpstr>Structure of http transactions</vt:lpstr>
      <vt:lpstr>PowerPoint Presentation</vt:lpstr>
      <vt:lpstr>HTTP 1.1</vt:lpstr>
      <vt:lpstr>Chunked Transfer-Encoding </vt:lpstr>
      <vt:lpstr>Persistent Connections and the "Connection: close" Header</vt:lpstr>
      <vt:lpstr>PowerPoint Presentation</vt:lpstr>
      <vt:lpstr>Efficient use of IP address</vt:lpstr>
      <vt:lpstr>sockets</vt:lpstr>
      <vt:lpstr> sockets API</vt:lpstr>
      <vt:lpstr>tasks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Tiny http client and server</dc:title>
  <dc:creator>rakesh palacherla</dc:creator>
  <cp:lastModifiedBy>rakesh palacherla</cp:lastModifiedBy>
  <cp:revision>26</cp:revision>
  <dcterms:created xsi:type="dcterms:W3CDTF">2015-02-22T22:41:57Z</dcterms:created>
  <dcterms:modified xsi:type="dcterms:W3CDTF">2015-02-24T22:24:00Z</dcterms:modified>
</cp:coreProperties>
</file>