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6" r:id="rId1"/>
  </p:sldMasterIdLst>
  <p:notesMasterIdLst>
    <p:notesMasterId r:id="rId22"/>
  </p:notesMasterIdLst>
  <p:sldIdLst>
    <p:sldId id="256" r:id="rId2"/>
    <p:sldId id="257" r:id="rId3"/>
    <p:sldId id="258" r:id="rId4"/>
    <p:sldId id="279" r:id="rId5"/>
    <p:sldId id="259" r:id="rId6"/>
    <p:sldId id="274" r:id="rId7"/>
    <p:sldId id="260" r:id="rId8"/>
    <p:sldId id="275" r:id="rId9"/>
    <p:sldId id="264" r:id="rId10"/>
    <p:sldId id="262" r:id="rId11"/>
    <p:sldId id="277" r:id="rId12"/>
    <p:sldId id="265" r:id="rId13"/>
    <p:sldId id="280" r:id="rId14"/>
    <p:sldId id="278" r:id="rId15"/>
    <p:sldId id="267" r:id="rId16"/>
    <p:sldId id="268" r:id="rId17"/>
    <p:sldId id="269" r:id="rId18"/>
    <p:sldId id="273" r:id="rId19"/>
    <p:sldId id="271" r:id="rId20"/>
    <p:sldId id="27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032A0-7B6F-4AA4-BAA9-1E3E046D5892}" type="datetimeFigureOut">
              <a:rPr lang="en-US" smtClean="0"/>
              <a:t>2/26/2015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A7737E-BF14-45A4-84CD-787188577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516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A7737E-BF14-45A4-84CD-78718857745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418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A7737E-BF14-45A4-84CD-78718857745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085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A7737E-BF14-45A4-84CD-78718857745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445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0BE96-4DA7-48FD-B9FE-AB637C2CB247}" type="datetime1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335D-E5BF-4246-A87D-792FBFD03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81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759B-1CF6-4472-9590-C63164F5DACF}" type="datetime1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335D-E5BF-4246-A87D-792FBFD03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225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F4D5F-CB92-41DC-A6D7-3FD6BF1A91D5}" type="datetime1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335D-E5BF-4246-A87D-792FBFD03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58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2F502-5F2D-4CFF-BD1B-3B62A85E032C}" type="datetime1">
              <a:rPr lang="en-US" smtClean="0"/>
              <a:t>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335D-E5BF-4246-A87D-792FBFD03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367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F790B-E98E-4F64-A7D8-2504919C74BF}" type="datetime1">
              <a:rPr lang="en-US" smtClean="0"/>
              <a:t>2/26/2015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335D-E5BF-4246-A87D-792FBFD03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47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26BAC-A2B2-41E0-B838-A5B9B4116320}" type="datetime1">
              <a:rPr lang="en-US" smtClean="0"/>
              <a:t>2/26/2015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335D-E5BF-4246-A87D-792FBFD03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034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FFFCA-E08B-49A2-A375-ED99DE18144C}" type="datetime1">
              <a:rPr lang="en-US" smtClean="0"/>
              <a:t>2/26/2015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335D-E5BF-4246-A87D-792FBFD03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537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1B98B-F8AE-40CE-AA28-540382C1D1D1}" type="datetime1">
              <a:rPr lang="en-US" smtClean="0"/>
              <a:t>2/26/2015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335D-E5BF-4246-A87D-792FBFD03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29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335D-E5BF-4246-A87D-792FBFD034F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BDDA-71A4-497C-892F-02D6E45879C9}" type="datetime1">
              <a:rPr lang="en-US" smtClean="0"/>
              <a:t>2/26/2015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925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F36F6-D9A0-419A-8E28-1504264C4363}" type="datetime1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335D-E5BF-4246-A87D-792FBFD03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486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61B4B-3FBB-4CF2-A202-8FDA8FC3C5C4}" type="datetime1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335D-E5BF-4246-A87D-792FBFD034F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689277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2B7A2-3319-4729-893B-F78B7D874443}" type="datetime1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335D-E5BF-4246-A87D-792FBFD03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0386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34F97-8505-44A8-B94C-B18A482375EE}" type="datetime1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335D-E5BF-4246-A87D-792FBFD034F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80782706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34F97-8505-44A8-B94C-B18A482375EE}" type="datetime1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335D-E5BF-4246-A87D-792FBFD03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41138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7C7C0-95C7-4315-B12F-EF18CF152AA0}" type="datetime1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335D-E5BF-4246-A87D-792FBFD03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7837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D0F44-7886-491F-9BE0-1383ED6E0375}" type="datetime1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335D-E5BF-4246-A87D-792FBFD03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409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34F97-8505-44A8-B94C-B18A482375EE}" type="datetime1">
              <a:rPr lang="en-US" smtClean="0"/>
              <a:t>2/26/2015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06D335D-E5BF-4246-A87D-792FBFD03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  <p:sldLayoutId id="2147484052" r:id="rId6"/>
    <p:sldLayoutId id="2147484053" r:id="rId7"/>
    <p:sldLayoutId id="2147484054" r:id="rId8"/>
    <p:sldLayoutId id="2147484055" r:id="rId9"/>
    <p:sldLayoutId id="2147484056" r:id="rId10"/>
    <p:sldLayoutId id="2147484057" r:id="rId11"/>
    <p:sldLayoutId id="2147484058" r:id="rId12"/>
    <p:sldLayoutId id="2147484059" r:id="rId13"/>
    <p:sldLayoutId id="2147484060" r:id="rId14"/>
    <p:sldLayoutId id="2147484061" r:id="rId15"/>
    <p:sldLayoutId id="2147484062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cs.syr.edu/faculty/fawcett/handouts/Research/Code/Parser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kevinaboos.wordpress.com/2013/07/23/clang-tutorial-part-i-introduction/" TargetMode="External"/><Relationship Id="rId7" Type="http://schemas.openxmlformats.org/officeDocument/2006/relationships/hyperlink" Target="http://llvm.org/devmtg/2013-04/klimek-slides.pdf" TargetMode="External"/><Relationship Id="rId2" Type="http://schemas.openxmlformats.org/officeDocument/2006/relationships/hyperlink" Target="https://lambda.uta.edu/cse5317/notes/node5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lang.llvm.org/doxygen/index.html" TargetMode="External"/><Relationship Id="rId5" Type="http://schemas.openxmlformats.org/officeDocument/2006/relationships/hyperlink" Target="http://clang.llvm.org/index.html" TargetMode="External"/><Relationship Id="rId4" Type="http://schemas.openxmlformats.org/officeDocument/2006/relationships/hyperlink" Target="http://ecs.syr.edu/faculty/fawcett/handouts/webpages/BlogParser.htm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291" y="1301027"/>
            <a:ext cx="11395880" cy="2410976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dirty="0" smtClean="0"/>
              <a:t>Code Analysis using </a:t>
            </a:r>
            <a:br>
              <a:rPr lang="en-US" dirty="0" smtClean="0"/>
            </a:br>
            <a:r>
              <a:rPr lang="en-US" dirty="0" smtClean="0"/>
              <a:t>Compiler Front-ends </a:t>
            </a:r>
            <a:br>
              <a:rPr lang="en-US" dirty="0" smtClean="0"/>
            </a:br>
            <a:r>
              <a:rPr lang="en-US" dirty="0" smtClean="0"/>
              <a:t>(Clang)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4716" y="3712003"/>
            <a:ext cx="6309030" cy="691594"/>
          </a:xfrm>
        </p:spPr>
        <p:txBody>
          <a:bodyPr>
            <a:normAutofit/>
          </a:bodyPr>
          <a:lstStyle/>
          <a:p>
            <a:pPr algn="ctr" defTabSz="457200"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Technology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presentation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591395" y="515279"/>
            <a:ext cx="6815669" cy="5425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0"/>
              </a:spcBef>
              <a:spcAft>
                <a:spcPts val="0"/>
              </a:spcAft>
              <a:buSzPct val="80000"/>
            </a:pP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CSE 775 – Project # 2</a:t>
            </a:r>
          </a:p>
        </p:txBody>
      </p:sp>
      <p:sp>
        <p:nvSpPr>
          <p:cNvPr id="5" name="Rectangle 4"/>
          <p:cNvSpPr/>
          <p:nvPr/>
        </p:nvSpPr>
        <p:spPr>
          <a:xfrm>
            <a:off x="8880797" y="5598080"/>
            <a:ext cx="26405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000" dirty="0" smtClean="0"/>
              <a:t>PRADNYA KHALATE</a:t>
            </a:r>
          </a:p>
          <a:p>
            <a:pPr algn="r"/>
            <a:r>
              <a:rPr lang="en-US" sz="2000" dirty="0" smtClean="0"/>
              <a:t>Spring 2015</a:t>
            </a:r>
          </a:p>
        </p:txBody>
      </p:sp>
      <p:sp>
        <p:nvSpPr>
          <p:cNvPr id="6" name="Rectangle 5"/>
          <p:cNvSpPr/>
          <p:nvPr/>
        </p:nvSpPr>
        <p:spPr>
          <a:xfrm>
            <a:off x="4415849" y="4246734"/>
            <a:ext cx="31667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Instructor :  Dr.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Jim Fawcett</a:t>
            </a:r>
          </a:p>
        </p:txBody>
      </p:sp>
      <p:sp>
        <p:nvSpPr>
          <p:cNvPr id="8" name="Rectangle 7"/>
          <p:cNvSpPr/>
          <p:nvPr/>
        </p:nvSpPr>
        <p:spPr>
          <a:xfrm>
            <a:off x="4995302" y="4938328"/>
            <a:ext cx="20078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February 26, 2015</a:t>
            </a:r>
          </a:p>
        </p:txBody>
      </p:sp>
    </p:spTree>
    <p:extLst>
      <p:ext uri="{BB962C8B-B14F-4D97-AF65-F5344CB8AC3E}">
        <p14:creationId xmlns:p14="http://schemas.microsoft.com/office/powerpoint/2010/main" val="371367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8720" y="405475"/>
            <a:ext cx="9905998" cy="147857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Agenda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8720" y="1597442"/>
            <a:ext cx="8596668" cy="4581052"/>
          </a:xfrm>
        </p:spPr>
        <p:txBody>
          <a:bodyPr>
            <a:noAutofit/>
          </a:bodyPr>
          <a:lstStyle/>
          <a:p>
            <a:r>
              <a:rPr lang="en-US" sz="2800" dirty="0" smtClean="0"/>
              <a:t>Project idea</a:t>
            </a:r>
          </a:p>
          <a:p>
            <a:r>
              <a:rPr lang="en-US" sz="2800" dirty="0" smtClean="0"/>
              <a:t>Need of code analysis</a:t>
            </a:r>
          </a:p>
          <a:p>
            <a:r>
              <a:rPr lang="en-US" sz="2800" dirty="0"/>
              <a:t>Compilation steps</a:t>
            </a:r>
          </a:p>
          <a:p>
            <a:r>
              <a:rPr lang="en-US" sz="2800" dirty="0" smtClean="0"/>
              <a:t>Compiler front-ends</a:t>
            </a:r>
          </a:p>
          <a:p>
            <a:r>
              <a:rPr lang="en-US" sz="2800" dirty="0" smtClean="0"/>
              <a:t>Introduction to Clang</a:t>
            </a:r>
          </a:p>
          <a:p>
            <a:r>
              <a:rPr lang="en-US" sz="2800" dirty="0" smtClean="0"/>
              <a:t>Clang libraries</a:t>
            </a:r>
          </a:p>
          <a:p>
            <a:r>
              <a:rPr lang="en-US" sz="2800" dirty="0" smtClean="0"/>
              <a:t>Clang AST</a:t>
            </a:r>
          </a:p>
          <a:p>
            <a:r>
              <a:rPr lang="en-US" sz="2800" dirty="0" smtClean="0"/>
              <a:t>Project plan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335D-E5BF-4246-A87D-792FBFD034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09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094" y="255349"/>
            <a:ext cx="9905998" cy="147857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Project Idea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093" y="1296537"/>
            <a:ext cx="9905999" cy="541816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/>
              <a:t>Intent</a:t>
            </a:r>
            <a:r>
              <a:rPr lang="en-US" sz="2800" dirty="0"/>
              <a:t> </a:t>
            </a:r>
            <a:r>
              <a:rPr lang="en-US" sz="2800" dirty="0" smtClean="0"/>
              <a:t>:</a:t>
            </a:r>
          </a:p>
          <a:p>
            <a:pPr lvl="2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800" dirty="0" smtClean="0"/>
              <a:t> Explore </a:t>
            </a:r>
            <a:r>
              <a:rPr lang="en-US" sz="2800" dirty="0"/>
              <a:t>a potentially effective way of building static code analysis tool</a:t>
            </a:r>
          </a:p>
          <a:p>
            <a:pPr lvl="2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800" dirty="0" smtClean="0"/>
              <a:t> Study </a:t>
            </a:r>
            <a:r>
              <a:rPr lang="en-US" sz="2800" dirty="0"/>
              <a:t>APIs provided in </a:t>
            </a:r>
            <a:r>
              <a:rPr lang="en-US" sz="2800" dirty="0" err="1"/>
              <a:t>libClang</a:t>
            </a:r>
            <a:endParaRPr lang="en-US" sz="2800" dirty="0"/>
          </a:p>
          <a:p>
            <a:pPr lvl="2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800" dirty="0" smtClean="0"/>
              <a:t> Replace </a:t>
            </a:r>
            <a:r>
              <a:rPr lang="en-US" sz="2800" dirty="0"/>
              <a:t>the analysis engine based on </a:t>
            </a:r>
            <a:r>
              <a:rPr lang="en-US" sz="2800" dirty="0">
                <a:hlinkClick r:id="rId3"/>
              </a:rPr>
              <a:t>our Parser</a:t>
            </a:r>
            <a:r>
              <a:rPr lang="en-US" sz="2800" dirty="0"/>
              <a:t> with that of </a:t>
            </a:r>
            <a:r>
              <a:rPr lang="en-US" sz="2800" dirty="0" err="1" smtClean="0"/>
              <a:t>libclang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335D-E5BF-4246-A87D-792FBFD034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11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664" y="200168"/>
            <a:ext cx="8596668" cy="1320800"/>
          </a:xfrm>
        </p:spPr>
        <p:txBody>
          <a:bodyPr/>
          <a:lstStyle/>
          <a:p>
            <a:r>
              <a:rPr lang="en-US" dirty="0" smtClean="0"/>
              <a:t>Project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843" y="873457"/>
            <a:ext cx="11619299" cy="5760089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220000"/>
              </a:lnSpc>
            </a:pPr>
            <a:r>
              <a:rPr lang="en-US" sz="4000" dirty="0"/>
              <a:t>Aim : </a:t>
            </a:r>
          </a:p>
          <a:p>
            <a:pPr lvl="1">
              <a:lnSpc>
                <a:spcPct val="220000"/>
              </a:lnSpc>
              <a:buFont typeface="Wingdings" panose="05000000000000000000" pitchFamily="2" charset="2"/>
              <a:buChar char="Ø"/>
            </a:pPr>
            <a:r>
              <a:rPr lang="en-US" sz="4000" dirty="0"/>
              <a:t>Analyze the scope structure of set of C++ source code files</a:t>
            </a:r>
          </a:p>
          <a:p>
            <a:pPr lvl="1">
              <a:lnSpc>
                <a:spcPct val="220000"/>
              </a:lnSpc>
              <a:buFont typeface="Wingdings" panose="05000000000000000000" pitchFamily="2" charset="2"/>
              <a:buChar char="Ø"/>
            </a:pPr>
            <a:r>
              <a:rPr lang="en-US" sz="4000" dirty="0"/>
              <a:t>Identify and display all the scope types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(</a:t>
            </a:r>
            <a:r>
              <a:rPr lang="en-US" sz="4000" dirty="0"/>
              <a:t>namespace, class, </a:t>
            </a:r>
            <a:r>
              <a:rPr lang="en-US" sz="4000" dirty="0" err="1"/>
              <a:t>struct</a:t>
            </a:r>
            <a:r>
              <a:rPr lang="en-US" sz="4000" dirty="0"/>
              <a:t>, </a:t>
            </a:r>
            <a:r>
              <a:rPr lang="en-US" sz="4000" dirty="0" err="1"/>
              <a:t>enum</a:t>
            </a:r>
            <a:r>
              <a:rPr lang="en-US" sz="4000" dirty="0"/>
              <a:t> etc.)</a:t>
            </a:r>
          </a:p>
          <a:p>
            <a:pPr lvl="1">
              <a:lnSpc>
                <a:spcPct val="220000"/>
              </a:lnSpc>
              <a:buFont typeface="Wingdings" panose="05000000000000000000" pitchFamily="2" charset="2"/>
              <a:buChar char="Ø"/>
            </a:pPr>
            <a:r>
              <a:rPr lang="en-US" sz="4000" dirty="0"/>
              <a:t>Display size and complexity of each function definition in each analyzed file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335D-E5BF-4246-A87D-792FBFD034F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29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121630"/>
            <a:ext cx="9905998" cy="1478570"/>
          </a:xfrm>
        </p:spPr>
        <p:txBody>
          <a:bodyPr>
            <a:normAutofit/>
          </a:bodyPr>
          <a:lstStyle/>
          <a:p>
            <a:r>
              <a:rPr lang="en-US" sz="4000" dirty="0"/>
              <a:t>S</a:t>
            </a:r>
            <a:r>
              <a:rPr lang="en-US" sz="4000" dirty="0" smtClean="0"/>
              <a:t>tatic </a:t>
            </a:r>
            <a:r>
              <a:rPr lang="en-US" sz="4000" dirty="0"/>
              <a:t>C</a:t>
            </a:r>
            <a:r>
              <a:rPr lang="en-US" sz="4000" dirty="0" smtClean="0"/>
              <a:t>ode </a:t>
            </a:r>
            <a:r>
              <a:rPr lang="en-US" sz="4000" dirty="0"/>
              <a:t>A</a:t>
            </a:r>
            <a:r>
              <a:rPr lang="en-US" sz="4000" dirty="0" smtClean="0"/>
              <a:t>nalysis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0" y="1091821"/>
            <a:ext cx="9905999" cy="559558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/>
              <a:t>Analyzing </a:t>
            </a:r>
            <a:r>
              <a:rPr lang="en-US" sz="2800" dirty="0"/>
              <a:t>code without executing </a:t>
            </a:r>
            <a:r>
              <a:rPr lang="en-US" sz="2800" dirty="0" smtClean="0"/>
              <a:t>it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Catches lexical, syntactic and some semantic errors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smtClean="0"/>
              <a:t>Lexical – malformed name e.g. </a:t>
            </a:r>
            <a:r>
              <a:rPr lang="en-US" sz="2800" dirty="0" err="1" smtClean="0"/>
              <a:t>int</a:t>
            </a:r>
            <a:r>
              <a:rPr lang="en-US" sz="2800" dirty="0" smtClean="0"/>
              <a:t> 12qz;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 smtClean="0"/>
              <a:t> Syntactic – missing semicolon or unbalanced braces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 smtClean="0"/>
              <a:t>Semantic – valid code but doesn’t do intended action </a:t>
            </a:r>
            <a:r>
              <a:rPr lang="en-US" sz="2800" dirty="0"/>
              <a:t> </a:t>
            </a:r>
            <a:r>
              <a:rPr lang="en-US" sz="2800" dirty="0" smtClean="0"/>
              <a:t>e.g. if (x=1)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Maintain code quality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335D-E5BF-4246-A87D-792FBFD034F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90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433" y="200105"/>
            <a:ext cx="9905998" cy="147857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Compiler Architecture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433" y="1201004"/>
            <a:ext cx="9905999" cy="52744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sz="3000" dirty="0" smtClean="0"/>
              <a:t>n*m problem -&gt; </a:t>
            </a:r>
            <a:r>
              <a:rPr lang="en-US" sz="3000" dirty="0" err="1" smtClean="0"/>
              <a:t>n+m</a:t>
            </a:r>
            <a:r>
              <a:rPr lang="en-US" sz="3000" dirty="0" smtClean="0"/>
              <a:t> solution</a:t>
            </a:r>
          </a:p>
          <a:p>
            <a:pPr>
              <a:lnSpc>
                <a:spcPct val="150000"/>
              </a:lnSpc>
            </a:pPr>
            <a:r>
              <a:rPr lang="en-US" sz="3000" dirty="0"/>
              <a:t>Intermediate Representation (IR)</a:t>
            </a:r>
            <a:endParaRPr lang="en-US" sz="3000" dirty="0" smtClean="0"/>
          </a:p>
          <a:p>
            <a:pPr>
              <a:lnSpc>
                <a:spcPct val="150000"/>
              </a:lnSpc>
            </a:pPr>
            <a:r>
              <a:rPr lang="en-US" sz="3000" dirty="0" smtClean="0"/>
              <a:t>Front-end tasks : </a:t>
            </a:r>
          </a:p>
          <a:p>
            <a:pPr lvl="3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Scanning</a:t>
            </a:r>
            <a:endParaRPr lang="en-US" sz="2000" dirty="0"/>
          </a:p>
          <a:p>
            <a:pPr lvl="3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Parsing</a:t>
            </a:r>
            <a:endParaRPr lang="en-US" sz="2000" dirty="0"/>
          </a:p>
          <a:p>
            <a:pPr lvl="3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Semantic analysis</a:t>
            </a:r>
          </a:p>
          <a:p>
            <a:pPr>
              <a:lnSpc>
                <a:spcPct val="150000"/>
              </a:lnSpc>
            </a:pPr>
            <a:r>
              <a:rPr lang="en-US" sz="3000" dirty="0" smtClean="0"/>
              <a:t>Back-end tasks :</a:t>
            </a:r>
          </a:p>
          <a:p>
            <a:pPr lvl="3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I</a:t>
            </a:r>
            <a:r>
              <a:rPr lang="en-US" sz="2000" dirty="0" smtClean="0"/>
              <a:t>nstruction </a:t>
            </a:r>
            <a:r>
              <a:rPr lang="en-US" sz="2000" dirty="0"/>
              <a:t>selection</a:t>
            </a:r>
          </a:p>
          <a:p>
            <a:pPr lvl="3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C</a:t>
            </a:r>
            <a:r>
              <a:rPr lang="en-US" sz="2000" dirty="0" smtClean="0"/>
              <a:t>ode </a:t>
            </a:r>
            <a:r>
              <a:rPr lang="en-US" sz="2000" dirty="0"/>
              <a:t>optimization</a:t>
            </a:r>
          </a:p>
          <a:p>
            <a:pPr lvl="3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C</a:t>
            </a:r>
            <a:r>
              <a:rPr lang="en-US" sz="2000" dirty="0" smtClean="0"/>
              <a:t>ode </a:t>
            </a:r>
            <a:r>
              <a:rPr lang="en-US" sz="2000" dirty="0"/>
              <a:t>emission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335D-E5BF-4246-A87D-792FBFD034F2}" type="slidenum">
              <a:rPr lang="en-US" smtClean="0"/>
              <a:t>6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5879143" y="3790835"/>
            <a:ext cx="6106377" cy="2869272"/>
            <a:chOff x="5199158" y="3014002"/>
            <a:chExt cx="6106377" cy="2869272"/>
          </a:xfrm>
        </p:grpSpPr>
        <p:pic>
          <p:nvPicPr>
            <p:cNvPr id="6" name="Picture 5" descr="Screen Clippi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9158" y="3014002"/>
              <a:ext cx="6106377" cy="2324424"/>
            </a:xfrm>
            <a:prstGeom prst="rect">
              <a:avLst/>
            </a:prstGeom>
            <a:ln w="127000" cap="sq">
              <a:solidFill>
                <a:srgbClr val="000000"/>
              </a:solidFill>
              <a:miter lim="800000"/>
            </a:ln>
            <a:effectLst>
              <a:outerShdw blurRad="57150" dist="50800" dir="27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9" name="TextBox 8"/>
            <p:cNvSpPr txBox="1"/>
            <p:nvPr/>
          </p:nvSpPr>
          <p:spPr>
            <a:xfrm>
              <a:off x="7047586" y="5513942"/>
              <a:ext cx="24095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Fig: Compiler design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4638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490" y="186456"/>
            <a:ext cx="9905998" cy="147857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Lexical Analysis </a:t>
            </a:r>
            <a:r>
              <a:rPr lang="en-US" sz="4000" dirty="0"/>
              <a:t>/ Tokenization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024" y="1119661"/>
            <a:ext cx="9905999" cy="560868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 scanner groups the characters into tokens</a:t>
            </a:r>
          </a:p>
          <a:p>
            <a:r>
              <a:rPr lang="en-US" sz="2800" dirty="0"/>
              <a:t>Ignores whitespace</a:t>
            </a:r>
          </a:p>
          <a:p>
            <a:r>
              <a:rPr lang="en-US" sz="2800" dirty="0"/>
              <a:t>Contiguous strings are part of one token</a:t>
            </a:r>
          </a:p>
          <a:p>
            <a:r>
              <a:rPr lang="en-US" sz="2800" dirty="0"/>
              <a:t>Tokens are separated by punctuation characters or whitespace or  line break</a:t>
            </a:r>
          </a:p>
          <a:p>
            <a:pPr marL="400050" lvl="1" indent="0">
              <a:buNone/>
            </a:pPr>
            <a:r>
              <a:rPr lang="en-US" dirty="0" smtClean="0"/>
              <a:t> </a:t>
            </a:r>
            <a:r>
              <a:rPr lang="en-US" sz="2400" dirty="0" smtClean="0"/>
              <a:t>e.g</a:t>
            </a:r>
            <a:r>
              <a:rPr lang="en-US" sz="2400" dirty="0" smtClean="0"/>
              <a:t>. For </a:t>
            </a:r>
            <a:r>
              <a:rPr lang="en-US" sz="2400" i="1" dirty="0" smtClean="0"/>
              <a:t>x = x * (y + 1) ;</a:t>
            </a:r>
          </a:p>
          <a:p>
            <a:pPr marL="400050" lvl="1" indent="0">
              <a:buNone/>
            </a:pPr>
            <a:r>
              <a:rPr lang="en-US" sz="2400" dirty="0" smtClean="0"/>
              <a:t>	tokens generated will be</a:t>
            </a:r>
          </a:p>
          <a:p>
            <a:pPr marL="400050" lvl="1" indent="0">
              <a:buNone/>
            </a:pPr>
            <a:r>
              <a:rPr lang="en-US" sz="2400" dirty="0"/>
              <a:t>	</a:t>
            </a:r>
            <a:r>
              <a:rPr lang="en-US" sz="2400" i="1" dirty="0" smtClean="0"/>
              <a:t>id(x), =, id(x), *, (, id(y),+, </a:t>
            </a:r>
            <a:r>
              <a:rPr lang="en-US" sz="2400" i="1" dirty="0" err="1" smtClean="0"/>
              <a:t>num</a:t>
            </a:r>
            <a:r>
              <a:rPr lang="en-US" sz="2400" i="1" dirty="0" smtClean="0"/>
              <a:t>(1),), ;</a:t>
            </a:r>
          </a:p>
          <a:p>
            <a:pPr marL="400050" lvl="1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where,</a:t>
            </a:r>
          </a:p>
          <a:p>
            <a:pPr marL="400050" lvl="1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	‘id’ - identifier</a:t>
            </a:r>
          </a:p>
          <a:p>
            <a:pPr marL="400050" lvl="1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	‘</a:t>
            </a:r>
            <a:r>
              <a:rPr lang="en-US" sz="2400" dirty="0" err="1" smtClean="0"/>
              <a:t>num</a:t>
            </a:r>
            <a:r>
              <a:rPr lang="en-US" sz="2400" dirty="0" smtClean="0"/>
              <a:t>’ - integer literal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335D-E5BF-4246-A87D-792FBFD034F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11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753" y="179633"/>
            <a:ext cx="9905998" cy="147857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Abstract Syntax Tree (AST)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786" y="982639"/>
            <a:ext cx="9799092" cy="5697688"/>
          </a:xfrm>
        </p:spPr>
        <p:txBody>
          <a:bodyPr/>
          <a:lstStyle/>
          <a:p>
            <a:r>
              <a:rPr lang="en-US" sz="2800" dirty="0"/>
              <a:t>R</a:t>
            </a:r>
            <a:r>
              <a:rPr lang="en-US" sz="2800" dirty="0" smtClean="0"/>
              <a:t>epresentation </a:t>
            </a:r>
            <a:r>
              <a:rPr lang="en-US" sz="2800" dirty="0"/>
              <a:t>of </a:t>
            </a:r>
            <a:r>
              <a:rPr lang="en-US" sz="2800" dirty="0" smtClean="0"/>
              <a:t>source code </a:t>
            </a:r>
            <a:r>
              <a:rPr lang="en-US" sz="2800" dirty="0"/>
              <a:t>as a tree of nodes representing constants or variables (leaves) and operators or statements (inner nodes</a:t>
            </a:r>
            <a:r>
              <a:rPr lang="en-US" sz="2800" dirty="0" smtClean="0"/>
              <a:t>)</a:t>
            </a:r>
          </a:p>
          <a:p>
            <a:r>
              <a:rPr lang="en-US" sz="2800" dirty="0" smtClean="0"/>
              <a:t>“Abstract</a:t>
            </a:r>
            <a:r>
              <a:rPr lang="en-US" sz="2800" dirty="0"/>
              <a:t>" </a:t>
            </a:r>
            <a:r>
              <a:rPr lang="en-US" sz="2800" dirty="0" smtClean="0"/>
              <a:t>because it doesn’t represent </a:t>
            </a:r>
            <a:r>
              <a:rPr lang="en-US" sz="2800" dirty="0"/>
              <a:t>every detail appearing in the real </a:t>
            </a:r>
            <a:r>
              <a:rPr lang="en-US" sz="2800" dirty="0" smtClean="0"/>
              <a:t>syntax</a:t>
            </a:r>
          </a:p>
          <a:p>
            <a:r>
              <a:rPr lang="en-US" sz="2800" dirty="0" smtClean="0"/>
              <a:t>Example</a:t>
            </a:r>
          </a:p>
          <a:p>
            <a:pPr marL="457200" lvl="1" indent="0">
              <a:buNone/>
            </a:pPr>
            <a:r>
              <a:rPr lang="en-US" sz="2400" dirty="0"/>
              <a:t>while (k &lt; 7) </a:t>
            </a:r>
          </a:p>
          <a:p>
            <a:pPr marL="457200" lvl="1" indent="0">
              <a:buNone/>
            </a:pPr>
            <a:r>
              <a:rPr lang="en-US" sz="2400" dirty="0"/>
              <a:t>{</a:t>
            </a:r>
          </a:p>
          <a:p>
            <a:pPr marL="457200" lvl="1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	foo(k</a:t>
            </a:r>
            <a:r>
              <a:rPr lang="en-US" sz="2400" dirty="0"/>
              <a:t>);</a:t>
            </a:r>
          </a:p>
          <a:p>
            <a:pPr marL="457200" lvl="1" indent="0">
              <a:buNone/>
            </a:pPr>
            <a:r>
              <a:rPr lang="en-US" sz="2400" dirty="0" smtClean="0"/>
              <a:t>	 </a:t>
            </a:r>
            <a:r>
              <a:rPr lang="en-US" sz="2400" dirty="0"/>
              <a:t>k++;</a:t>
            </a:r>
          </a:p>
          <a:p>
            <a:pPr marL="457200" lvl="1" indent="0">
              <a:buNone/>
            </a:pPr>
            <a:r>
              <a:rPr lang="en-US" sz="2400" dirty="0"/>
              <a:t>}</a:t>
            </a:r>
            <a:endParaRPr lang="en-US" sz="24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335D-E5BF-4246-A87D-792FBFD034F2}" type="slidenum">
              <a:rPr lang="en-US" smtClean="0"/>
              <a:t>8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3630304" y="3307370"/>
            <a:ext cx="6346210" cy="3372957"/>
            <a:chOff x="3630304" y="3307370"/>
            <a:chExt cx="6346210" cy="337295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61004" y="3307370"/>
              <a:ext cx="4115510" cy="3372957"/>
            </a:xfrm>
            <a:prstGeom prst="rect">
              <a:avLst/>
            </a:prstGeom>
            <a:ln w="127000" cap="sq">
              <a:solidFill>
                <a:srgbClr val="000000"/>
              </a:solidFill>
              <a:miter lim="800000"/>
            </a:ln>
            <a:effectLst>
              <a:outerShdw blurRad="57150" dist="50800" dir="27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6" name="Right Arrow 5"/>
            <p:cNvSpPr/>
            <p:nvPr/>
          </p:nvSpPr>
          <p:spPr>
            <a:xfrm>
              <a:off x="3630304" y="4993848"/>
              <a:ext cx="1842448" cy="38337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5870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660" y="143223"/>
            <a:ext cx="9905998" cy="147857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The LLVM project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660" y="1065071"/>
            <a:ext cx="11632892" cy="579292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/>
              <a:t>Collection </a:t>
            </a:r>
            <a:r>
              <a:rPr lang="en-US" sz="2800" dirty="0"/>
              <a:t>of modular and reusable compiler and toolchain </a:t>
            </a:r>
            <a:r>
              <a:rPr lang="en-US" sz="2800" dirty="0" smtClean="0"/>
              <a:t>technologies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Began </a:t>
            </a:r>
            <a:r>
              <a:rPr lang="en-US" sz="2800" dirty="0"/>
              <a:t>as a research project at the University of Illinois in </a:t>
            </a:r>
            <a:r>
              <a:rPr lang="en-US" sz="2800" dirty="0" smtClean="0"/>
              <a:t>2000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Languages </a:t>
            </a:r>
            <a:r>
              <a:rPr lang="en-US" sz="2800" dirty="0"/>
              <a:t>with compilers that use LLVM include </a:t>
            </a:r>
            <a:r>
              <a:rPr lang="en-US" sz="2800" dirty="0" smtClean="0"/>
              <a:t>– Common </a:t>
            </a:r>
            <a:r>
              <a:rPr lang="en-US" sz="2800" dirty="0"/>
              <a:t>Lisp</a:t>
            </a:r>
            <a:r>
              <a:rPr lang="en-US" sz="2800" dirty="0" smtClean="0"/>
              <a:t>,, </a:t>
            </a:r>
            <a:r>
              <a:rPr lang="en-US" sz="2800" dirty="0"/>
              <a:t>Ada, D, Fortran, OpenGL Shading Language, Go, Haskell, Java bytecode, Julia, Objective-C, Swift, Python, Ruby, Rust, </a:t>
            </a:r>
            <a:r>
              <a:rPr lang="en-US" sz="2800" dirty="0" smtClean="0"/>
              <a:t>Scala, </a:t>
            </a:r>
            <a:r>
              <a:rPr lang="en-US" sz="2800" dirty="0" err="1" smtClean="0"/>
              <a:t>Lua</a:t>
            </a:r>
            <a:endParaRPr lang="en-US" sz="2800" dirty="0" smtClean="0"/>
          </a:p>
          <a:p>
            <a:pPr>
              <a:lnSpc>
                <a:spcPct val="150000"/>
              </a:lnSpc>
            </a:pPr>
            <a:r>
              <a:rPr lang="en-US" sz="2800" dirty="0" smtClean="0"/>
              <a:t>Later development at Apple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Sub-projects include – LLVM core, Clang, LLDB, </a:t>
            </a:r>
            <a:r>
              <a:rPr lang="en-US" sz="2800" dirty="0" err="1" smtClean="0"/>
              <a:t>libc</a:t>
            </a:r>
            <a:r>
              <a:rPr lang="en-US" sz="2800" dirty="0" smtClean="0"/>
              <a:t>++, </a:t>
            </a:r>
            <a:r>
              <a:rPr lang="en-US" sz="2800" dirty="0" err="1" smtClean="0"/>
              <a:t>libcl</a:t>
            </a:r>
            <a:r>
              <a:rPr lang="en-US" sz="2800" dirty="0" smtClean="0"/>
              <a:t>,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335D-E5BF-4246-A87D-792FBFD034F2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538" y="0"/>
            <a:ext cx="2142462" cy="163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69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728" y="173009"/>
            <a:ext cx="9905998" cy="147857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What’s Clang?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727" y="1068837"/>
            <a:ext cx="11018745" cy="5645861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/>
              <a:t>C </a:t>
            </a:r>
            <a:r>
              <a:rPr lang="en-US" sz="2800" dirty="0"/>
              <a:t>language family frontend for </a:t>
            </a:r>
            <a:r>
              <a:rPr lang="en-US" sz="2800" dirty="0" smtClean="0"/>
              <a:t>LLVM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Designed </a:t>
            </a:r>
            <a:r>
              <a:rPr lang="en-US" sz="2800" dirty="0"/>
              <a:t>to offer a complete replacement to the </a:t>
            </a:r>
            <a:r>
              <a:rPr lang="en-US" sz="2800" dirty="0" smtClean="0"/>
              <a:t>GCC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Developed by Apple, along with involvement of Google, ARM, Sony, Intel</a:t>
            </a:r>
          </a:p>
          <a:p>
            <a:r>
              <a:rPr lang="en-US" sz="2800" dirty="0" smtClean="0"/>
              <a:t>Current status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A production </a:t>
            </a:r>
            <a:r>
              <a:rPr lang="en-US" sz="2000" dirty="0"/>
              <a:t>quality C, Objective-C, C++ and Objective-C++ compiler when targeting X86-32, X86-64, and </a:t>
            </a:r>
            <a:r>
              <a:rPr lang="en-US" sz="2000" dirty="0" smtClean="0"/>
              <a:t>ARM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Great for source analysis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S</a:t>
            </a:r>
            <a:r>
              <a:rPr lang="en-US" sz="2000" dirty="0" smtClean="0"/>
              <a:t>upports </a:t>
            </a:r>
            <a:r>
              <a:rPr lang="en-US" sz="2000" dirty="0"/>
              <a:t>C++11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335D-E5BF-4246-A87D-792FBFD034F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99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112" y="222365"/>
            <a:ext cx="9905998" cy="147857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Clang </a:t>
            </a:r>
            <a:r>
              <a:rPr lang="en-US" sz="4000" dirty="0" smtClean="0"/>
              <a:t>features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335D-E5BF-4246-A87D-792FBFD034F2}" type="slidenum">
              <a:rPr lang="en-US" smtClean="0"/>
              <a:t>11</a:t>
            </a:fld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270112" y="1549002"/>
            <a:ext cx="2811439" cy="3902217"/>
            <a:chOff x="1364777" y="1549002"/>
            <a:chExt cx="2811439" cy="3902217"/>
          </a:xfrm>
        </p:grpSpPr>
        <p:sp>
          <p:nvSpPr>
            <p:cNvPr id="6" name="Rounded Rectangle 5"/>
            <p:cNvSpPr/>
            <p:nvPr/>
          </p:nvSpPr>
          <p:spPr>
            <a:xfrm>
              <a:off x="1364777" y="2197289"/>
              <a:ext cx="2811439" cy="750627"/>
            </a:xfrm>
            <a:prstGeom prst="roundRect">
              <a:avLst/>
            </a:prstGeom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Fast compile and low memory use</a:t>
              </a:r>
              <a:endParaRPr lang="en-US" dirty="0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1364777" y="3444270"/>
              <a:ext cx="2811439" cy="750627"/>
            </a:xfrm>
            <a:prstGeom prst="roundRect">
              <a:avLst/>
            </a:prstGeom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Expressive diagnostics</a:t>
              </a:r>
              <a:endParaRPr lang="en-US" dirty="0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1364777" y="4700592"/>
              <a:ext cx="2811439" cy="750627"/>
            </a:xfrm>
            <a:prstGeom prst="roundRect">
              <a:avLst/>
            </a:prstGeom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GCC compatibility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28550" y="1549002"/>
              <a:ext cx="2483891" cy="40011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End-user features</a:t>
              </a:r>
              <a:endParaRPr lang="en-US" sz="20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706052" y="1549002"/>
            <a:ext cx="2811439" cy="3902217"/>
            <a:chOff x="4962099" y="1549002"/>
            <a:chExt cx="2811439" cy="3902217"/>
          </a:xfrm>
        </p:grpSpPr>
        <p:sp>
          <p:nvSpPr>
            <p:cNvPr id="9" name="Rounded Rectangle 8"/>
            <p:cNvSpPr/>
            <p:nvPr/>
          </p:nvSpPr>
          <p:spPr>
            <a:xfrm>
              <a:off x="4962099" y="2187948"/>
              <a:ext cx="2811439" cy="750627"/>
            </a:xfrm>
            <a:prstGeom prst="roundRect">
              <a:avLst/>
            </a:prstGeom>
            <a:solidFill>
              <a:schemeClr val="accent1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Library based architecture</a:t>
              </a:r>
              <a:endParaRPr lang="en-US" dirty="0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4962099" y="3444270"/>
              <a:ext cx="2811439" cy="750627"/>
            </a:xfrm>
            <a:prstGeom prst="roundRect">
              <a:avLst/>
            </a:prstGeom>
            <a:solidFill>
              <a:schemeClr val="accent1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Support diverse clients</a:t>
              </a:r>
              <a:endParaRPr lang="en-US" dirty="0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4962099" y="4700592"/>
              <a:ext cx="2811439" cy="750627"/>
            </a:xfrm>
            <a:prstGeom prst="roundRect">
              <a:avLst/>
            </a:prstGeom>
            <a:solidFill>
              <a:schemeClr val="accent1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Use of LLVM BSD license</a:t>
              </a:r>
              <a:endParaRPr 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962099" y="1549002"/>
              <a:ext cx="2811439" cy="40011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Utility &amp; Applications</a:t>
              </a:r>
              <a:endParaRPr lang="en-US" sz="2000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305767" y="1549002"/>
            <a:ext cx="2811439" cy="3902217"/>
            <a:chOff x="8559422" y="1549002"/>
            <a:chExt cx="2811439" cy="3902217"/>
          </a:xfrm>
        </p:grpSpPr>
        <p:sp>
          <p:nvSpPr>
            <p:cNvPr id="12" name="Rounded Rectangle 11"/>
            <p:cNvSpPr/>
            <p:nvPr/>
          </p:nvSpPr>
          <p:spPr>
            <a:xfrm>
              <a:off x="8559422" y="2197289"/>
              <a:ext cx="2811439" cy="750627"/>
            </a:xfrm>
            <a:prstGeom prst="roundRect">
              <a:avLst/>
            </a:prstGeom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Real world production quality compiler</a:t>
              </a:r>
              <a:endParaRPr lang="en-US" dirty="0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8559422" y="3444270"/>
              <a:ext cx="2811439" cy="750627"/>
            </a:xfrm>
            <a:prstGeom prst="roundRect">
              <a:avLst/>
            </a:prstGeom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Simple and hackable code base</a:t>
              </a:r>
              <a:endParaRPr lang="en-US" dirty="0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8559422" y="4700592"/>
              <a:ext cx="2811439" cy="750627"/>
            </a:xfrm>
            <a:prstGeom prst="roundRect">
              <a:avLst/>
            </a:prstGeom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Single unified parser for C, C++, Objective-C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723196" y="1549002"/>
              <a:ext cx="2483891" cy="40011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Internals</a:t>
              </a:r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2359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717" y="191069"/>
            <a:ext cx="9905998" cy="147857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Clang </a:t>
            </a:r>
            <a:r>
              <a:rPr lang="en-US" sz="4000" dirty="0" smtClean="0"/>
              <a:t>libraries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786" y="1050886"/>
            <a:ext cx="10418242" cy="560923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V</a:t>
            </a:r>
            <a:r>
              <a:rPr lang="en-US" sz="2800" dirty="0" smtClean="0"/>
              <a:t>arious </a:t>
            </a:r>
            <a:r>
              <a:rPr lang="en-US" sz="2800" dirty="0"/>
              <a:t>parts of </a:t>
            </a:r>
            <a:r>
              <a:rPr lang="en-US" sz="2800" dirty="0" smtClean="0"/>
              <a:t>can </a:t>
            </a:r>
            <a:r>
              <a:rPr lang="en-US" sz="2800" dirty="0"/>
              <a:t>be cleanly divided into separate libraries </a:t>
            </a:r>
            <a:endParaRPr lang="en-US" sz="2800" dirty="0" smtClean="0"/>
          </a:p>
          <a:p>
            <a:pPr>
              <a:lnSpc>
                <a:spcPct val="150000"/>
              </a:lnSpc>
            </a:pPr>
            <a:r>
              <a:rPr lang="en-US" sz="2800" dirty="0" smtClean="0"/>
              <a:t>Clang </a:t>
            </a:r>
            <a:r>
              <a:rPr lang="en-US" sz="2800" dirty="0"/>
              <a:t>is divided into the following libraries and tool</a:t>
            </a:r>
            <a:r>
              <a:rPr lang="en-US" sz="2800" dirty="0" smtClean="0"/>
              <a:t>:</a:t>
            </a:r>
            <a:endParaRPr lang="en-US" sz="28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 err="1"/>
              <a:t>libsupport</a:t>
            </a:r>
            <a:r>
              <a:rPr lang="en-US" sz="2000" dirty="0"/>
              <a:t> - Basic support library, from LLVM.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 err="1"/>
              <a:t>libsystem</a:t>
            </a:r>
            <a:r>
              <a:rPr lang="en-US" sz="2000" dirty="0"/>
              <a:t> - System abstraction library, from LLVM.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 err="1"/>
              <a:t>libbasic</a:t>
            </a:r>
            <a:r>
              <a:rPr lang="en-US" sz="2000" dirty="0"/>
              <a:t> - Diagnostics, </a:t>
            </a:r>
            <a:r>
              <a:rPr lang="en-US" sz="2000" dirty="0" err="1"/>
              <a:t>SourceLocations</a:t>
            </a:r>
            <a:r>
              <a:rPr lang="en-US" sz="2000" dirty="0"/>
              <a:t>, </a:t>
            </a:r>
            <a:r>
              <a:rPr lang="en-US" sz="2000" dirty="0" err="1"/>
              <a:t>SourceBuffer</a:t>
            </a:r>
            <a:r>
              <a:rPr lang="en-US" sz="2000" dirty="0"/>
              <a:t> abstraction, file system caching for input source files.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 err="1"/>
              <a:t>libast</a:t>
            </a:r>
            <a:r>
              <a:rPr lang="en-US" sz="2000" dirty="0"/>
              <a:t> - Provides classes to represent the C AST, the C type system, </a:t>
            </a:r>
            <a:r>
              <a:rPr lang="en-US" sz="2000" dirty="0" err="1"/>
              <a:t>builtin</a:t>
            </a:r>
            <a:r>
              <a:rPr lang="en-US" sz="2000" dirty="0"/>
              <a:t> functions, and various helpers for analyzing and manipulating the AST (visitors, pretty printers, </a:t>
            </a:r>
            <a:r>
              <a:rPr lang="en-US" sz="2000" dirty="0" err="1"/>
              <a:t>etc</a:t>
            </a:r>
            <a:r>
              <a:rPr lang="en-US" sz="2000" dirty="0" smtClean="0"/>
              <a:t>).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335D-E5BF-4246-A87D-792FBFD034F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14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664" y="104633"/>
            <a:ext cx="8596668" cy="13208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Clang libraries (cont.)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664" y="857914"/>
            <a:ext cx="11155751" cy="5843137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n-US" sz="2000" dirty="0" err="1"/>
              <a:t>liblex</a:t>
            </a:r>
            <a:r>
              <a:rPr lang="en-US" sz="2000" dirty="0"/>
              <a:t> - </a:t>
            </a:r>
            <a:r>
              <a:rPr lang="en-US" sz="2000" dirty="0" err="1"/>
              <a:t>Lexing</a:t>
            </a:r>
            <a:r>
              <a:rPr lang="en-US" sz="2000" dirty="0"/>
              <a:t> and preprocessing, identifier hash table, pragma handling, </a:t>
            </a:r>
            <a:r>
              <a:rPr lang="en-US" sz="2000" dirty="0" smtClean="0"/>
              <a:t>tokens, macro </a:t>
            </a:r>
            <a:r>
              <a:rPr lang="en-US" sz="2000" dirty="0"/>
              <a:t>expansion.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n-US" sz="2000" dirty="0" err="1"/>
              <a:t>libparse</a:t>
            </a:r>
            <a:r>
              <a:rPr lang="en-US" sz="2000" dirty="0"/>
              <a:t> - Parsing. This library invokes coarse-grained 'Actions' provided by the client (e.g. </a:t>
            </a:r>
            <a:r>
              <a:rPr lang="en-US" sz="2000" dirty="0" err="1"/>
              <a:t>libsema</a:t>
            </a:r>
            <a:r>
              <a:rPr lang="en-US" sz="2000" dirty="0"/>
              <a:t> builds ASTs) but knows nothing about ASTs or other client-specific data structures.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n-US" sz="2000" dirty="0" err="1"/>
              <a:t>libsema</a:t>
            </a:r>
            <a:r>
              <a:rPr lang="en-US" sz="2000" dirty="0"/>
              <a:t> - Semantic Analysis. This provides a set of parser actions to build a standardized AST for programs.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n-US" sz="2000" dirty="0" err="1"/>
              <a:t>libcodegen</a:t>
            </a:r>
            <a:r>
              <a:rPr lang="en-US" sz="2000" dirty="0"/>
              <a:t> - Lower the AST to LLVM IR for optimization &amp; code generation.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n-US" sz="2000" dirty="0" err="1"/>
              <a:t>librewrite</a:t>
            </a:r>
            <a:r>
              <a:rPr lang="en-US" sz="2000" dirty="0"/>
              <a:t> - Editing of text buffers (important for code rewriting transformation, like refactoring).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n-US" sz="2000" dirty="0" err="1"/>
              <a:t>libanalysis</a:t>
            </a:r>
            <a:r>
              <a:rPr lang="en-US" sz="2000" dirty="0"/>
              <a:t> - Static analysis support.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clang - A driver program, client of the libraries at various levels.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335D-E5BF-4246-A87D-792FBFD034F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8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16894"/>
            <a:ext cx="9905998" cy="1478570"/>
          </a:xfrm>
        </p:spPr>
        <p:txBody>
          <a:bodyPr>
            <a:normAutofit/>
          </a:bodyPr>
          <a:lstStyle/>
          <a:p>
            <a:r>
              <a:rPr lang="en-US" sz="4000" dirty="0" err="1" smtClean="0"/>
              <a:t>libClang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11384"/>
            <a:ext cx="3481892" cy="388077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 interface to Clang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335D-E5BF-4246-A87D-792FBFD034F2}" type="slidenum">
              <a:rPr lang="en-US" smtClean="0"/>
              <a:t>14</a:t>
            </a:fld>
            <a:endParaRPr lang="en-US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 flipV="1">
            <a:off x="5002150" y="-4103129"/>
            <a:ext cx="718985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Collaboration diagram for libclang: C Interface to Clang: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US" altLang="en-US" sz="66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0" name="Picture 2" descr="http://clang.llvm.org/doxygen/group__CINDEX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26" y="136478"/>
            <a:ext cx="4773106" cy="6721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257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489" y="205229"/>
            <a:ext cx="9905998" cy="147857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Clang AST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85230" y="2811532"/>
            <a:ext cx="4141361" cy="3793984"/>
          </a:xfrm>
          <a:ln w="38100" cmpd="sng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#include &lt;</a:t>
            </a:r>
            <a:r>
              <a:rPr lang="en-US" dirty="0" err="1"/>
              <a:t>iostream</a:t>
            </a:r>
            <a:r>
              <a:rPr lang="en-US" dirty="0"/>
              <a:t>&gt;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 marL="0" indent="0">
              <a:buNone/>
            </a:pPr>
            <a:r>
              <a:rPr lang="en-US" dirty="0"/>
              <a:t>{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std</a:t>
            </a:r>
            <a:r>
              <a:rPr lang="en-US" dirty="0"/>
              <a:t>::</a:t>
            </a:r>
            <a:r>
              <a:rPr lang="en-US" dirty="0" err="1"/>
              <a:t>cout</a:t>
            </a:r>
            <a:r>
              <a:rPr lang="en-US" dirty="0"/>
              <a:t> &lt;&lt; "Hello world!\n" &lt;&lt; </a:t>
            </a:r>
            <a:r>
              <a:rPr lang="en-US" dirty="0" err="1"/>
              <a:t>std</a:t>
            </a:r>
            <a:r>
              <a:rPr lang="en-US" dirty="0"/>
              <a:t>::</a:t>
            </a:r>
            <a:r>
              <a:rPr lang="en-US" dirty="0" err="1"/>
              <a:t>endl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 smtClean="0"/>
              <a:t>    return </a:t>
            </a:r>
            <a:r>
              <a:rPr lang="en-US" dirty="0"/>
              <a:t>0;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926842" y="2811532"/>
            <a:ext cx="7043083" cy="3793984"/>
          </a:xfrm>
          <a:ln w="38100">
            <a:solidFill>
              <a:schemeClr val="tx1"/>
            </a:solidFill>
            <a:prstDash val="sysDash"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chemeClr val="tx1"/>
                </a:solidFill>
              </a:rPr>
              <a:t>TranslationUnitDecl</a:t>
            </a:r>
            <a:r>
              <a:rPr lang="en-US" dirty="0">
                <a:solidFill>
                  <a:schemeClr val="tx1"/>
                </a:solidFill>
              </a:rPr>
              <a:t> 0x67b5120 &lt;&lt;invalid </a:t>
            </a:r>
            <a:r>
              <a:rPr lang="en-US" dirty="0" err="1">
                <a:solidFill>
                  <a:schemeClr val="tx1"/>
                </a:solidFill>
              </a:rPr>
              <a:t>sloc</a:t>
            </a:r>
            <a:r>
              <a:rPr lang="en-US" dirty="0">
                <a:solidFill>
                  <a:schemeClr val="tx1"/>
                </a:solidFill>
              </a:rPr>
              <a:t>&gt;&gt; &lt;invalid </a:t>
            </a:r>
            <a:r>
              <a:rPr lang="en-US" dirty="0" err="1">
                <a:solidFill>
                  <a:schemeClr val="tx1"/>
                </a:solidFill>
              </a:rPr>
              <a:t>sloc</a:t>
            </a:r>
            <a:r>
              <a:rPr lang="en-US" dirty="0">
                <a:solidFill>
                  <a:schemeClr val="tx1"/>
                </a:solidFill>
              </a:rPr>
              <a:t>&gt;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|-</a:t>
            </a:r>
            <a:r>
              <a:rPr lang="en-US" dirty="0" err="1">
                <a:solidFill>
                  <a:schemeClr val="tx1"/>
                </a:solidFill>
              </a:rPr>
              <a:t>TypedefDecl</a:t>
            </a:r>
            <a:r>
              <a:rPr lang="en-US" dirty="0">
                <a:solidFill>
                  <a:schemeClr val="tx1"/>
                </a:solidFill>
              </a:rPr>
              <a:t> 0x67b5410 &lt;&lt;invalid </a:t>
            </a:r>
            <a:r>
              <a:rPr lang="en-US" dirty="0" err="1">
                <a:solidFill>
                  <a:schemeClr val="tx1"/>
                </a:solidFill>
              </a:rPr>
              <a:t>sloc</a:t>
            </a:r>
            <a:r>
              <a:rPr lang="en-US" dirty="0">
                <a:solidFill>
                  <a:schemeClr val="tx1"/>
                </a:solidFill>
              </a:rPr>
              <a:t>&gt;&gt; &lt;invalid </a:t>
            </a:r>
            <a:r>
              <a:rPr lang="en-US" dirty="0" err="1">
                <a:solidFill>
                  <a:schemeClr val="tx1"/>
                </a:solidFill>
              </a:rPr>
              <a:t>sloc</a:t>
            </a:r>
            <a:r>
              <a:rPr lang="en-US" dirty="0">
                <a:solidFill>
                  <a:schemeClr val="tx1"/>
                </a:solidFill>
              </a:rPr>
              <a:t>&gt; implicit __</a:t>
            </a:r>
            <a:r>
              <a:rPr lang="en-US" dirty="0" err="1">
                <a:solidFill>
                  <a:schemeClr val="tx1"/>
                </a:solidFill>
              </a:rPr>
              <a:t>builtin_va_li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err="1">
                <a:solidFill>
                  <a:schemeClr val="tx1"/>
                </a:solidFill>
              </a:rPr>
              <a:t>st</a:t>
            </a:r>
            <a:r>
              <a:rPr lang="en-US" dirty="0">
                <a:solidFill>
                  <a:schemeClr val="tx1"/>
                </a:solidFill>
              </a:rPr>
              <a:t> 'char *'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`-</a:t>
            </a:r>
            <a:r>
              <a:rPr lang="en-US" dirty="0" err="1">
                <a:solidFill>
                  <a:schemeClr val="tx1"/>
                </a:solidFill>
              </a:rPr>
              <a:t>FunctionDecl</a:t>
            </a:r>
            <a:r>
              <a:rPr lang="en-US" dirty="0">
                <a:solidFill>
                  <a:schemeClr val="tx1"/>
                </a:solidFill>
              </a:rPr>
              <a:t> 0x67b5480 &lt;helloWorld.cpp:4:1, line:8:1&gt; line:4:5 main '</a:t>
            </a:r>
            <a:r>
              <a:rPr lang="en-US" dirty="0" err="1">
                <a:solidFill>
                  <a:schemeClr val="tx1"/>
                </a:solidFill>
              </a:rPr>
              <a:t>int</a:t>
            </a:r>
            <a:r>
              <a:rPr lang="en-US" dirty="0">
                <a:solidFill>
                  <a:schemeClr val="tx1"/>
                </a:solidFill>
              </a:rPr>
              <a:t> (void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)'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`-</a:t>
            </a:r>
            <a:r>
              <a:rPr lang="en-US" dirty="0" err="1">
                <a:solidFill>
                  <a:schemeClr val="tx1"/>
                </a:solidFill>
              </a:rPr>
              <a:t>CompoundStmt</a:t>
            </a:r>
            <a:r>
              <a:rPr lang="en-US" dirty="0">
                <a:solidFill>
                  <a:schemeClr val="tx1"/>
                </a:solidFill>
              </a:rPr>
              <a:t> 0x67b55c8 &lt;line:5:1, line:8:1&gt;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`-</a:t>
            </a:r>
            <a:r>
              <a:rPr lang="en-US" dirty="0" err="1">
                <a:solidFill>
                  <a:schemeClr val="tx1"/>
                </a:solidFill>
              </a:rPr>
              <a:t>ReturnStmt</a:t>
            </a:r>
            <a:r>
              <a:rPr lang="en-US" dirty="0">
                <a:solidFill>
                  <a:schemeClr val="tx1"/>
                </a:solidFill>
              </a:rPr>
              <a:t> 0x67b55b8 &lt;line:7:2, col:9&gt;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`-</a:t>
            </a:r>
            <a:r>
              <a:rPr lang="en-US" dirty="0" err="1">
                <a:solidFill>
                  <a:schemeClr val="tx1"/>
                </a:solidFill>
              </a:rPr>
              <a:t>IntegerLiteral</a:t>
            </a:r>
            <a:r>
              <a:rPr lang="en-US" dirty="0">
                <a:solidFill>
                  <a:schemeClr val="tx1"/>
                </a:solidFill>
              </a:rPr>
              <a:t> 0x67b5598 &lt;col:9&gt; '</a:t>
            </a:r>
            <a:r>
              <a:rPr lang="en-US" dirty="0" err="1">
                <a:solidFill>
                  <a:schemeClr val="tx1"/>
                </a:solidFill>
              </a:rPr>
              <a:t>int</a:t>
            </a:r>
            <a:r>
              <a:rPr lang="en-US" dirty="0">
                <a:solidFill>
                  <a:schemeClr val="tx1"/>
                </a:solidFill>
              </a:rPr>
              <a:t>' 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183738" y="6068658"/>
            <a:ext cx="683339" cy="365125"/>
          </a:xfrm>
        </p:spPr>
        <p:txBody>
          <a:bodyPr/>
          <a:lstStyle/>
          <a:p>
            <a:fld id="{706D335D-E5BF-4246-A87D-792FBFD034F2}" type="slidenum">
              <a:rPr lang="en-US" smtClean="0"/>
              <a:t>15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5230" y="1299078"/>
            <a:ext cx="98797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Command </a:t>
            </a:r>
          </a:p>
          <a:p>
            <a:r>
              <a:rPr lang="en-US" sz="2800" dirty="0" smtClean="0"/>
              <a:t>	clang –cc1 –</a:t>
            </a:r>
            <a:r>
              <a:rPr lang="en-US" sz="2800" dirty="0" err="1" smtClean="0"/>
              <a:t>ast</a:t>
            </a:r>
            <a:r>
              <a:rPr lang="en-US" sz="2800" dirty="0" smtClean="0"/>
              <a:t>-dump [filename</a:t>
            </a:r>
            <a:r>
              <a:rPr lang="en-US" sz="2400" dirty="0" smtClean="0"/>
              <a:t>]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3837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842" y="218364"/>
            <a:ext cx="9905998" cy="147857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Classes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321" y="1252546"/>
            <a:ext cx="3212224" cy="504839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Core classes –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 err="1" smtClean="0"/>
              <a:t>Decl</a:t>
            </a:r>
            <a:endParaRPr lang="en-US" sz="28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 err="1" smtClean="0"/>
              <a:t>Stmt</a:t>
            </a:r>
            <a:endParaRPr lang="en-US" sz="2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 smtClean="0"/>
              <a:t> Type</a:t>
            </a:r>
          </a:p>
          <a:p>
            <a:r>
              <a:rPr lang="en-US" sz="2800" dirty="0" smtClean="0"/>
              <a:t>Glue classes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335D-E5BF-4246-A87D-792FBFD034F2}" type="slidenum">
              <a:rPr lang="en-US" smtClean="0"/>
              <a:t>16</a:t>
            </a:fld>
            <a:endParaRPr lang="en-US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Inheritance diagram for clang::Decl:</a:t>
            </a:r>
            <a:endParaRPr kumimoji="0" lang="en-US" altLang="en-US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 </a:t>
            </a:r>
            <a:endParaRPr kumimoji="0" lang="en-US" altLang="en-US" sz="631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  <p:pic>
        <p:nvPicPr>
          <p:cNvPr id="1026" name="Picture 2" descr="Inheritance grap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5025" y="0"/>
            <a:ext cx="8188652" cy="6857999"/>
          </a:xfrm>
          <a:prstGeom prst="rect">
            <a:avLst/>
          </a:prstGeom>
          <a:noFill/>
          <a:ln w="508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86320" y="5760156"/>
            <a:ext cx="3212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Figure : Inheritance diagram for </a:t>
            </a:r>
            <a:r>
              <a:rPr lang="en-US" dirty="0" err="1" smtClean="0"/>
              <a:t>Decl</a:t>
            </a:r>
            <a:r>
              <a:rPr lang="en-US" dirty="0" smtClean="0"/>
              <a:t>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35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Planned Tasks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65275"/>
            <a:ext cx="9749556" cy="447608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/>
              <a:t>Setting up Clang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Study of APIs provided in Clang libraries</a:t>
            </a:r>
            <a:endParaRPr lang="en-US" sz="2800" dirty="0"/>
          </a:p>
          <a:p>
            <a:pPr>
              <a:lnSpc>
                <a:spcPct val="150000"/>
              </a:lnSpc>
            </a:pPr>
            <a:r>
              <a:rPr lang="en-US" sz="2800" dirty="0" smtClean="0"/>
              <a:t>Understand Clang AST 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Develop a parser program with clean interfaces which can be integrated in any other program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Implement scope analysis project </a:t>
            </a:r>
            <a:r>
              <a:rPr lang="en-US" sz="2800" dirty="0"/>
              <a:t>w</a:t>
            </a:r>
            <a:r>
              <a:rPr lang="en-US" sz="2800" dirty="0" smtClean="0"/>
              <a:t>ith the new parser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D335D-E5BF-4246-A87D-792FBFD034F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64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319" y="295639"/>
            <a:ext cx="9905998" cy="147857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References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319" y="1091822"/>
            <a:ext cx="9905999" cy="576617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sz="3600" dirty="0"/>
              <a:t>Compiler Architecture :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>
                <a:hlinkClick r:id="rId2"/>
              </a:rPr>
              <a:t>https</a:t>
            </a:r>
            <a:r>
              <a:rPr lang="en-US" sz="3600" dirty="0">
                <a:hlinkClick r:id="rId2"/>
              </a:rPr>
              <a:t>://</a:t>
            </a:r>
            <a:r>
              <a:rPr lang="en-US" sz="3600" dirty="0" smtClean="0">
                <a:hlinkClick r:id="rId2"/>
              </a:rPr>
              <a:t>lambda.uta.edu/cse5317/notes/node5.html</a:t>
            </a:r>
            <a:endParaRPr lang="en-US" sz="3600" dirty="0" smtClean="0"/>
          </a:p>
          <a:p>
            <a:pPr>
              <a:lnSpc>
                <a:spcPct val="120000"/>
              </a:lnSpc>
            </a:pPr>
            <a:r>
              <a:rPr lang="en-US" sz="3600" dirty="0"/>
              <a:t>Source Code </a:t>
            </a:r>
            <a:r>
              <a:rPr lang="en-US" sz="3600" dirty="0" smtClean="0"/>
              <a:t>Parsing:</a:t>
            </a:r>
            <a:r>
              <a:rPr lang="en-US" sz="3600" dirty="0" smtClean="0">
                <a:hlinkClick r:id="rId3"/>
              </a:rPr>
              <a:t/>
            </a:r>
            <a:br>
              <a:rPr lang="en-US" sz="3600" dirty="0" smtClean="0">
                <a:hlinkClick r:id="rId3"/>
              </a:rPr>
            </a:br>
            <a:r>
              <a:rPr lang="en-US" sz="3600" dirty="0">
                <a:hlinkClick r:id="rId4"/>
              </a:rPr>
              <a:t>http://</a:t>
            </a:r>
            <a:r>
              <a:rPr lang="en-US" sz="3600" dirty="0" smtClean="0">
                <a:hlinkClick r:id="rId4"/>
              </a:rPr>
              <a:t>ecs.syr.edu/faculty/fawcett/handouts/webpages/BlogParser.htm</a:t>
            </a:r>
            <a:endParaRPr lang="en-US" sz="3600" dirty="0" smtClean="0">
              <a:hlinkClick r:id="rId3"/>
            </a:endParaRPr>
          </a:p>
          <a:p>
            <a:pPr>
              <a:lnSpc>
                <a:spcPct val="120000"/>
              </a:lnSpc>
            </a:pPr>
            <a:r>
              <a:rPr lang="en-US" sz="3600" dirty="0"/>
              <a:t>Clang homepage: </a:t>
            </a:r>
            <a:br>
              <a:rPr lang="en-US" sz="3600" dirty="0"/>
            </a:br>
            <a:r>
              <a:rPr lang="en-US" sz="3600" dirty="0">
                <a:hlinkClick r:id="rId5"/>
              </a:rPr>
              <a:t>http://clang.llvm.org/index.html</a:t>
            </a:r>
            <a:endParaRPr lang="en-US" sz="3600" dirty="0"/>
          </a:p>
          <a:p>
            <a:pPr>
              <a:lnSpc>
                <a:spcPct val="120000"/>
              </a:lnSpc>
            </a:pPr>
            <a:r>
              <a:rPr lang="en-US" sz="3600" dirty="0"/>
              <a:t>Clang API documentation:</a:t>
            </a:r>
            <a:br>
              <a:rPr lang="en-US" sz="3600" dirty="0"/>
            </a:br>
            <a:r>
              <a:rPr lang="en-US" sz="3600" dirty="0">
                <a:hlinkClick r:id="rId6"/>
              </a:rPr>
              <a:t>http://</a:t>
            </a:r>
            <a:r>
              <a:rPr lang="en-US" sz="3600" dirty="0" smtClean="0">
                <a:hlinkClick r:id="rId6"/>
              </a:rPr>
              <a:t>clang.llvm.org/doxygen/index.html</a:t>
            </a:r>
            <a:endParaRPr lang="en-US" sz="3600" dirty="0" smtClean="0"/>
          </a:p>
          <a:p>
            <a:pPr>
              <a:lnSpc>
                <a:spcPct val="120000"/>
              </a:lnSpc>
            </a:pPr>
            <a:r>
              <a:rPr lang="en-US" sz="3600" dirty="0" smtClean="0"/>
              <a:t>The </a:t>
            </a:r>
            <a:r>
              <a:rPr lang="en-US" sz="3600" dirty="0"/>
              <a:t>Clang AST: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>
                <a:hlinkClick r:id="rId7"/>
              </a:rPr>
              <a:t>http</a:t>
            </a:r>
            <a:r>
              <a:rPr lang="en-US" sz="3600" dirty="0">
                <a:hlinkClick r:id="rId7"/>
              </a:rPr>
              <a:t>://</a:t>
            </a:r>
            <a:r>
              <a:rPr lang="en-US" sz="3600" dirty="0" smtClean="0">
                <a:hlinkClick r:id="rId7"/>
              </a:rPr>
              <a:t>llvm.org/devmtg/2013-04/klimek-slides.pdf</a:t>
            </a:r>
            <a:endParaRPr lang="en-US" sz="3600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692419" y="6095953"/>
            <a:ext cx="683339" cy="365125"/>
          </a:xfrm>
        </p:spPr>
        <p:txBody>
          <a:bodyPr/>
          <a:lstStyle/>
          <a:p>
            <a:fld id="{706D335D-E5BF-4246-A87D-792FBFD034F2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32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158924" y="2667631"/>
            <a:ext cx="9601196" cy="4190369"/>
          </a:xfrm>
        </p:spPr>
        <p:txBody>
          <a:bodyPr>
            <a:normAutofit/>
          </a:bodyPr>
          <a:lstStyle/>
          <a:p>
            <a:r>
              <a:rPr lang="en-US" sz="4000" dirty="0" smtClean="0"/>
              <a:t>Questions / Suggestions / Feedback 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45120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33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2767</TotalTime>
  <Words>894</Words>
  <Application>Microsoft Office PowerPoint</Application>
  <PresentationFormat>Widescreen</PresentationFormat>
  <Paragraphs>174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Trebuchet MS</vt:lpstr>
      <vt:lpstr>Verdana</vt:lpstr>
      <vt:lpstr>Wingdings</vt:lpstr>
      <vt:lpstr>Wingdings 3</vt:lpstr>
      <vt:lpstr>Facet</vt:lpstr>
      <vt:lpstr>Code Analysis using  Compiler Front-ends  (Clang)</vt:lpstr>
      <vt:lpstr>Agenda</vt:lpstr>
      <vt:lpstr>Project Idea</vt:lpstr>
      <vt:lpstr>Project Requirements</vt:lpstr>
      <vt:lpstr>Static Code Analysis</vt:lpstr>
      <vt:lpstr>Compiler Architecture</vt:lpstr>
      <vt:lpstr>Lexical Analysis / Tokenization</vt:lpstr>
      <vt:lpstr>Abstract Syntax Tree (AST)</vt:lpstr>
      <vt:lpstr>The LLVM project</vt:lpstr>
      <vt:lpstr>What’s Clang?</vt:lpstr>
      <vt:lpstr>Clang features</vt:lpstr>
      <vt:lpstr>Clang libraries</vt:lpstr>
      <vt:lpstr>Clang libraries (cont.)</vt:lpstr>
      <vt:lpstr>libClang</vt:lpstr>
      <vt:lpstr>Clang AST</vt:lpstr>
      <vt:lpstr>Classes</vt:lpstr>
      <vt:lpstr>Planned Tasks</vt:lpstr>
      <vt:lpstr>References</vt:lpstr>
      <vt:lpstr>Questions / Suggestions / Feedback ?</vt:lpstr>
      <vt:lpstr>Thank you!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Compiler Front-ends</dc:title>
  <dc:creator>Pradnya's Domain</dc:creator>
  <cp:lastModifiedBy>Pradnya's Domain</cp:lastModifiedBy>
  <cp:revision>103</cp:revision>
  <dcterms:created xsi:type="dcterms:W3CDTF">2015-02-22T22:42:50Z</dcterms:created>
  <dcterms:modified xsi:type="dcterms:W3CDTF">2015-02-27T02:40:02Z</dcterms:modified>
</cp:coreProperties>
</file>