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4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6" r:id="rId26"/>
    <p:sldId id="267" r:id="rId27"/>
    <p:sldId id="268" r:id="rId28"/>
    <p:sldId id="282" r:id="rId29"/>
    <p:sldId id="285" r:id="rId30"/>
    <p:sldId id="28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20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3577-081F-134C-BC83-B6DC4F2D7E70}" type="datetimeFigureOut">
              <a:rPr lang="en-US" smtClean="0"/>
              <a:t>3/4/15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7131A-DFA6-9C40-B606-B1AA4C462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4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Architectural style is an abstraction as opposed</a:t>
            </a:r>
            <a:r>
              <a:rPr lang="en-US" baseline="0" dirty="0" smtClean="0"/>
              <a:t> to a concrete thing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References: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=YCcAE2SCQ6k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19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architectural style would</a:t>
            </a:r>
            <a:r>
              <a:rPr lang="en-US" baseline="0" dirty="0" smtClean="0"/>
              <a:t> tell us about the characteristics of a house or a building built ON this architectural style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References: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en.wikipedia.org</a:t>
            </a:r>
            <a:r>
              <a:rPr lang="en-US" dirty="0" smtClean="0"/>
              <a:t>/wiki/Hall_of_Languages,_</a:t>
            </a:r>
            <a:r>
              <a:rPr lang="en-US" dirty="0" err="1" smtClean="0"/>
              <a:t>Syracuse_University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41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In the same way, REST architectural style is a set of</a:t>
            </a:r>
            <a:r>
              <a:rPr lang="en-US" baseline="0" dirty="0" smtClean="0"/>
              <a:t> rules and architectural constraints that you would see in a protocol like HTTP, built in that style.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HTTP is one such protocol(house) that has been built on this architectural style.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References: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http://</a:t>
            </a:r>
            <a:r>
              <a:rPr lang="en-US" dirty="0" err="1" smtClean="0"/>
              <a:t>en.wikipedia.org</a:t>
            </a:r>
            <a:r>
              <a:rPr lang="en-US" dirty="0" smtClean="0"/>
              <a:t>/wiki/Hall_of_Languages,_</a:t>
            </a:r>
            <a:r>
              <a:rPr lang="en-US" dirty="0" err="1" smtClean="0"/>
              <a:t>Syracuse_University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http://</a:t>
            </a:r>
            <a:r>
              <a:rPr lang="en-US" dirty="0" err="1" smtClean="0"/>
              <a:t>www.ics.uci.edu</a:t>
            </a:r>
            <a:r>
              <a:rPr lang="en-US" dirty="0" smtClean="0"/>
              <a:t>/~fielding/pubs/dissertation/</a:t>
            </a:r>
            <a:r>
              <a:rPr lang="en-US" dirty="0" err="1" smtClean="0"/>
              <a:t>top.htm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41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URL- Uniquely addressable using a universal syntax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The</a:t>
            </a:r>
            <a:r>
              <a:rPr lang="en-US" baseline="0" dirty="0" smtClean="0"/>
              <a:t> resources share a common interface for interaction with the client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This interface defines a well-defined set of methods (GET, PUT, POST, DELETE, HEAD)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Representations are identified through content-types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References: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https://</a:t>
            </a:r>
            <a:r>
              <a:rPr lang="en-US" baseline="0" dirty="0" err="1" smtClean="0"/>
              <a:t>www.youtube.com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watch?v</a:t>
            </a:r>
            <a:r>
              <a:rPr lang="en-US" baseline="0" dirty="0" smtClean="0"/>
              <a:t>=YCcAE2SCQ6k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41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baseline="0" dirty="0" smtClean="0"/>
              <a:t> HTTP is a client server protocol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89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Intermediaries</a:t>
            </a:r>
            <a:r>
              <a:rPr lang="en-US" baseline="0" dirty="0" smtClean="0"/>
              <a:t> add the layers in the request-response path and this happens without changing the interface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They may do translation or improve performance by caching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77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This is also important why the the interaction</a:t>
            </a:r>
            <a:r>
              <a:rPr lang="en-US" baseline="0" dirty="0" smtClean="0"/>
              <a:t> between requests are stateless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This allows intermediaries to work on a single interaction without worrying about the entire topology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44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Intermediaries are basically</a:t>
            </a:r>
            <a:r>
              <a:rPr lang="en-US" baseline="0" dirty="0" smtClean="0"/>
              <a:t> proxies and gateways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Proxies are chosen by the clients while gateways are chosen by the server</a:t>
            </a:r>
            <a:r>
              <a:rPr lang="en-US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There may be several proxies and gateways</a:t>
            </a:r>
            <a:r>
              <a:rPr lang="en-US" baseline="0" dirty="0" smtClean="0"/>
              <a:t> between the user agent and the 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6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caches, we cover all the characteristics</a:t>
            </a:r>
            <a:r>
              <a:rPr lang="en-US" baseline="0" dirty="0" smtClean="0"/>
              <a:t> for being </a:t>
            </a:r>
            <a:r>
              <a:rPr lang="en-US" baseline="0" dirty="0" err="1" smtClean="0"/>
              <a:t>RESTful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Benefits REST: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Efficiency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Scalability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User perceived performance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Computation can be moved close to client or server based on the requirements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Code-on-demand</a:t>
            </a:r>
          </a:p>
          <a:p>
            <a:pPr marL="628650" lvl="1" indent="-171450">
              <a:buFontTx/>
              <a:buChar char="-"/>
            </a:pPr>
            <a:r>
              <a:rPr lang="en-US" baseline="0" dirty="0" err="1" smtClean="0"/>
              <a:t>Javascript</a:t>
            </a:r>
            <a:r>
              <a:rPr lang="en-US" baseline="0" dirty="0" smtClean="0"/>
              <a:t> validation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33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References:</a:t>
            </a:r>
          </a:p>
          <a:p>
            <a:r>
              <a:rPr lang="en-US" dirty="0" smtClean="0"/>
              <a:t>-</a:t>
            </a:r>
            <a:r>
              <a:rPr lang="en-US" baseline="0" dirty="0" smtClean="0"/>
              <a:t> http://</a:t>
            </a:r>
            <a:r>
              <a:rPr lang="en-US" baseline="0" dirty="0" err="1" smtClean="0"/>
              <a:t>blog.smartbear.com</a:t>
            </a:r>
            <a:r>
              <a:rPr lang="en-US" baseline="0" dirty="0" smtClean="0"/>
              <a:t>/</a:t>
            </a:r>
            <a:r>
              <a:rPr lang="en-US" baseline="0" dirty="0" err="1" smtClean="0"/>
              <a:t>apis</a:t>
            </a:r>
            <a:r>
              <a:rPr lang="en-US" baseline="0" dirty="0" smtClean="0"/>
              <a:t>/understanding-soap-and-rest-basics/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44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References:</a:t>
            </a:r>
          </a:p>
          <a:p>
            <a:r>
              <a:rPr lang="en-US" dirty="0" smtClean="0"/>
              <a:t>- https://</a:t>
            </a:r>
            <a:r>
              <a:rPr lang="en-US" dirty="0" err="1" smtClean="0"/>
              <a:t>github.com</a:t>
            </a:r>
            <a:r>
              <a:rPr lang="en-US" dirty="0" smtClean="0"/>
              <a:t>/</a:t>
            </a:r>
            <a:r>
              <a:rPr lang="en-US" dirty="0" err="1" smtClean="0"/>
              <a:t>AFNetworking</a:t>
            </a:r>
            <a:r>
              <a:rPr lang="en-US" dirty="0" smtClean="0"/>
              <a:t>/</a:t>
            </a:r>
            <a:r>
              <a:rPr lang="en-US" dirty="0" err="1" smtClean="0"/>
              <a:t>AFNetworking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131A-DFA6-9C40-B606-B1AA4C462B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35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s.uci.edu/~fielding/pubs/dissertation/top.htm" TargetMode="External"/><Relationship Id="rId4" Type="http://schemas.openxmlformats.org/officeDocument/2006/relationships/hyperlink" Target="http://blog.smartbear.com/apis/understanding-soap-and-rest-basics/" TargetMode="External"/><Relationship Id="rId5" Type="http://schemas.openxmlformats.org/officeDocument/2006/relationships/hyperlink" Target="https://github.com/AFNetworking/AFNetworking" TargetMode="External"/><Relationship Id="rId6" Type="http://schemas.openxmlformats.org/officeDocument/2006/relationships/hyperlink" Target="https://dev.twitter.com/rest/public" TargetMode="External"/><Relationship Id="rId7" Type="http://schemas.openxmlformats.org/officeDocument/2006/relationships/hyperlink" Target="https://developers.facebook.com/" TargetMode="External"/><Relationship Id="rId8" Type="http://schemas.openxmlformats.org/officeDocument/2006/relationships/hyperlink" Target="https://instagram.com/developer/" TargetMode="External"/><Relationship Id="rId9" Type="http://schemas.openxmlformats.org/officeDocument/2006/relationships/hyperlink" Target="http://picovico.readthedocs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YCcAE2SCQ6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RESTful</a:t>
            </a:r>
            <a:r>
              <a:rPr lang="en-US" dirty="0" smtClean="0"/>
              <a:t> </a:t>
            </a:r>
            <a:r>
              <a:rPr lang="en-US" dirty="0" err="1" smtClean="0"/>
              <a:t>Sevices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Distributed Objects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469467" y="5791200"/>
            <a:ext cx="3674533" cy="1066800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Distributed Objects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51600" y="5583535"/>
            <a:ext cx="2573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Presented by: </a:t>
            </a:r>
          </a:p>
          <a:p>
            <a:r>
              <a:rPr lang="en-US" dirty="0" err="1" smtClean="0"/>
              <a:t>Shivank</a:t>
            </a:r>
            <a:r>
              <a:rPr lang="en-US" dirty="0" smtClean="0"/>
              <a:t> Malik</a:t>
            </a:r>
          </a:p>
          <a:p>
            <a:r>
              <a:rPr lang="en-US" dirty="0" smtClean="0"/>
              <a:t>Kunal Shrivastava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3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442" y="2235199"/>
            <a:ext cx="7662864" cy="4419601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-REST</a:t>
            </a: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Why REST?</a:t>
            </a: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What is a </a:t>
            </a:r>
            <a:r>
              <a:rPr lang="en-US" b="1" dirty="0" err="1" smtClean="0">
                <a:latin typeface="Arial Black"/>
                <a:cs typeface="Arial Black"/>
              </a:rPr>
              <a:t>RESTful</a:t>
            </a:r>
            <a:r>
              <a:rPr lang="en-US" b="1" dirty="0" smtClean="0">
                <a:latin typeface="Arial Black"/>
                <a:cs typeface="Arial Black"/>
              </a:rPr>
              <a:t> Services?</a:t>
            </a:r>
          </a:p>
          <a:p>
            <a:r>
              <a:rPr lang="en-US" b="1" dirty="0" smtClean="0">
                <a:latin typeface="Arial Black"/>
                <a:cs typeface="Arial Black"/>
              </a:rPr>
              <a:t>Our project- </a:t>
            </a:r>
            <a:r>
              <a:rPr lang="en-US" b="1" dirty="0" err="1" smtClean="0">
                <a:latin typeface="Arial Black"/>
                <a:cs typeface="Arial Black"/>
              </a:rPr>
              <a:t>Feedster</a:t>
            </a:r>
            <a:endParaRPr lang="en-US" b="1" dirty="0" smtClean="0">
              <a:latin typeface="Arial Black"/>
              <a:cs typeface="Arial Black"/>
            </a:endParaRP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Introduction</a:t>
            </a:r>
          </a:p>
          <a:p>
            <a:pPr lvl="1"/>
            <a:r>
              <a:rPr lang="en-US" b="1" dirty="0">
                <a:latin typeface="Arial Black"/>
                <a:cs typeface="Arial Black"/>
              </a:rPr>
              <a:t>Twitter, Facebook, </a:t>
            </a:r>
            <a:r>
              <a:rPr lang="en-US" b="1" dirty="0" err="1">
                <a:latin typeface="Arial Black"/>
                <a:cs typeface="Arial Black"/>
              </a:rPr>
              <a:t>Instagram</a:t>
            </a:r>
            <a:r>
              <a:rPr lang="en-US" b="1" dirty="0">
                <a:latin typeface="Arial Black"/>
                <a:cs typeface="Arial Black"/>
              </a:rPr>
              <a:t> </a:t>
            </a:r>
            <a:r>
              <a:rPr lang="en-US" b="1" dirty="0" smtClean="0">
                <a:latin typeface="Arial Black"/>
                <a:cs typeface="Arial Black"/>
              </a:rPr>
              <a:t>services</a:t>
            </a: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Web service</a:t>
            </a: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Queries</a:t>
            </a:r>
          </a:p>
          <a:p>
            <a:pPr lvl="1"/>
            <a:r>
              <a:rPr lang="en-US" b="1" dirty="0">
                <a:latin typeface="Arial Black"/>
                <a:cs typeface="Arial Black"/>
              </a:rPr>
              <a:t>T</a:t>
            </a:r>
            <a:r>
              <a:rPr lang="en-US" b="1" dirty="0" smtClean="0">
                <a:latin typeface="Arial Black"/>
                <a:cs typeface="Arial Black"/>
              </a:rPr>
              <a:t>ech used</a:t>
            </a: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Algorithm</a:t>
            </a:r>
          </a:p>
          <a:p>
            <a:pPr lvl="1"/>
            <a:r>
              <a:rPr lang="en-US" b="1" dirty="0" smtClean="0">
                <a:latin typeface="Arial Black"/>
                <a:cs typeface="Arial Black"/>
              </a:rPr>
              <a:t>Client- Browser and Mobile</a:t>
            </a:r>
          </a:p>
          <a:p>
            <a:pPr lvl="3"/>
            <a:r>
              <a:rPr lang="en-US" b="1" dirty="0" smtClean="0">
                <a:latin typeface="Arial Black"/>
                <a:cs typeface="Arial Black"/>
              </a:rPr>
              <a:t>Wireframes</a:t>
            </a:r>
          </a:p>
          <a:p>
            <a:pPr lvl="3"/>
            <a:r>
              <a:rPr lang="en-US" b="1" dirty="0" smtClean="0">
                <a:latin typeface="Arial Black"/>
                <a:cs typeface="Arial Black"/>
              </a:rPr>
              <a:t>Slideshow, animations, video</a:t>
            </a:r>
          </a:p>
          <a:p>
            <a:r>
              <a:rPr lang="en-US" b="1" dirty="0" smtClean="0">
                <a:latin typeface="Arial Black"/>
                <a:cs typeface="Arial Black"/>
              </a:rPr>
              <a:t>Delegation of work</a:t>
            </a:r>
          </a:p>
          <a:p>
            <a:r>
              <a:rPr lang="en-US" b="1" dirty="0" smtClean="0">
                <a:latin typeface="Arial Black"/>
                <a:cs typeface="Arial Black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126163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Stands for (</a:t>
            </a:r>
            <a:r>
              <a:rPr lang="en-US" b="1" dirty="0" smtClean="0"/>
              <a:t>Re</a:t>
            </a:r>
            <a:r>
              <a:rPr lang="en-US" dirty="0" smtClean="0"/>
              <a:t>)presentational (</a:t>
            </a:r>
            <a:r>
              <a:rPr lang="en-US" b="1" dirty="0" smtClean="0"/>
              <a:t>S</a:t>
            </a:r>
            <a:r>
              <a:rPr lang="en-US" dirty="0" smtClean="0"/>
              <a:t>)</a:t>
            </a:r>
            <a:r>
              <a:rPr lang="en-US" dirty="0" err="1" smtClean="0"/>
              <a:t>tate</a:t>
            </a:r>
            <a:r>
              <a:rPr lang="en-US" dirty="0" smtClean="0"/>
              <a:t> (</a:t>
            </a:r>
            <a:r>
              <a:rPr lang="en-US" b="1" dirty="0" smtClean="0"/>
              <a:t>T</a:t>
            </a:r>
            <a:r>
              <a:rPr lang="en-US" dirty="0" smtClean="0"/>
              <a:t>)</a:t>
            </a:r>
            <a:r>
              <a:rPr lang="en-US" dirty="0" err="1" smtClean="0"/>
              <a:t>ransfer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Based on Roy Fielding’s thesis on Network-based Software Architecture</a:t>
            </a:r>
          </a:p>
          <a:p>
            <a:endParaRPr lang="en-US" dirty="0" smtClean="0"/>
          </a:p>
          <a:p>
            <a:r>
              <a:rPr lang="en-US" dirty="0" smtClean="0"/>
              <a:t>Is an architectural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770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architectural style?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80534" y="2370667"/>
            <a:ext cx="7535333" cy="42841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4" y="2370667"/>
            <a:ext cx="3846657" cy="22817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28300" y="4652434"/>
            <a:ext cx="46786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Lucida Blackletter"/>
                <a:cs typeface="Lucida Blackletter"/>
              </a:rPr>
              <a:t>Second Empire </a:t>
            </a:r>
          </a:p>
          <a:p>
            <a:r>
              <a:rPr lang="en-US" sz="4400" dirty="0" smtClean="0">
                <a:latin typeface="Lucida Blackletter"/>
                <a:cs typeface="Lucida Blackletter"/>
              </a:rPr>
              <a:t>architectural style</a:t>
            </a:r>
            <a:endParaRPr lang="en-US" sz="4400" dirty="0">
              <a:latin typeface="Lucida Blackletter"/>
              <a:cs typeface="Lucida Blackletter"/>
            </a:endParaRPr>
          </a:p>
        </p:txBody>
      </p:sp>
    </p:spTree>
    <p:extLst>
      <p:ext uri="{BB962C8B-B14F-4D97-AF65-F5344CB8AC3E}">
        <p14:creationId xmlns:p14="http://schemas.microsoft.com/office/powerpoint/2010/main" val="376493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 architectural style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80534" y="2370667"/>
            <a:ext cx="7535333" cy="42841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25100" y="4701501"/>
            <a:ext cx="517629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latin typeface="Lucida Console"/>
                <a:cs typeface="Lucida Console"/>
              </a:rPr>
              <a:t>REST</a:t>
            </a:r>
          </a:p>
          <a:p>
            <a:r>
              <a:rPr lang="en-US" sz="3400" dirty="0" smtClean="0">
                <a:latin typeface="Lucida Console"/>
                <a:cs typeface="Lucida Console"/>
              </a:rPr>
              <a:t>architectural style</a:t>
            </a:r>
            <a:endParaRPr lang="en-US" sz="3400" dirty="0">
              <a:latin typeface="Lucida Console"/>
              <a:cs typeface="Lucida Consol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69766" y="3460818"/>
            <a:ext cx="15446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Lucida Console"/>
                <a:cs typeface="Lucida Console"/>
              </a:rPr>
              <a:t>HTTP</a:t>
            </a:r>
            <a:endParaRPr lang="en-US" sz="4400" dirty="0">
              <a:latin typeface="Lucida Console"/>
              <a:cs typeface="Lucida Console"/>
            </a:endParaRPr>
          </a:p>
        </p:txBody>
      </p:sp>
    </p:spTree>
    <p:extLst>
      <p:ext uri="{BB962C8B-B14F-4D97-AF65-F5344CB8AC3E}">
        <p14:creationId xmlns:p14="http://schemas.microsoft.com/office/powerpoint/2010/main" val="1210681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am I </a:t>
            </a:r>
            <a:r>
              <a:rPr lang="en-US" dirty="0" err="1" smtClean="0"/>
              <a:t>RESTful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4"/>
            <a:ext cx="3036358" cy="3267169"/>
          </a:xfrm>
        </p:spPr>
        <p:txBody>
          <a:bodyPr>
            <a:normAutofit/>
          </a:bodyPr>
          <a:lstStyle/>
          <a:p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URI</a:t>
            </a:r>
          </a:p>
          <a:p>
            <a:pPr lvl="1"/>
            <a:r>
              <a:rPr lang="en-US" dirty="0" smtClean="0"/>
              <a:t>Uniform Interface</a:t>
            </a:r>
          </a:p>
          <a:p>
            <a:pPr lvl="2"/>
            <a:r>
              <a:rPr lang="en-US" dirty="0" smtClean="0"/>
              <a:t>Methods</a:t>
            </a:r>
          </a:p>
          <a:p>
            <a:pPr lvl="2"/>
            <a:r>
              <a:rPr lang="en-US" dirty="0" smtClean="0"/>
              <a:t>Representation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51741" y="2813921"/>
            <a:ext cx="2710126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Client-Server</a:t>
            </a:r>
          </a:p>
          <a:p>
            <a:pPr lvl="1"/>
            <a:r>
              <a:rPr lang="en-US" dirty="0"/>
              <a:t>Layered</a:t>
            </a:r>
            <a:endParaRPr lang="en-US" dirty="0" smtClean="0"/>
          </a:p>
          <a:p>
            <a:pPr lvl="1"/>
            <a:r>
              <a:rPr lang="en-US" dirty="0" smtClean="0"/>
              <a:t>Cacheable</a:t>
            </a:r>
          </a:p>
          <a:p>
            <a:pPr lvl="1"/>
            <a:r>
              <a:rPr lang="en-US" dirty="0" smtClean="0"/>
              <a:t>Stateless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2724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218266"/>
            <a:ext cx="2710126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Protocol</a:t>
            </a:r>
          </a:p>
          <a:p>
            <a:pPr lvl="2"/>
            <a:r>
              <a:rPr lang="en-US" b="1" dirty="0" smtClean="0">
                <a:solidFill>
                  <a:schemeClr val="accent2"/>
                </a:solidFill>
              </a:rPr>
              <a:t>Client-Server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 smtClean="0"/>
              <a:t>Cacheable</a:t>
            </a:r>
          </a:p>
          <a:p>
            <a:pPr lvl="1"/>
            <a:r>
              <a:rPr lang="en-US" dirty="0" smtClean="0"/>
              <a:t>Layered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933" y="3073400"/>
            <a:ext cx="6620933" cy="343667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</p:spPr>
        <p:txBody>
          <a:bodyPr/>
          <a:lstStyle/>
          <a:p>
            <a:r>
              <a:rPr lang="en-US" dirty="0" smtClean="0"/>
              <a:t>When am I </a:t>
            </a:r>
            <a:r>
              <a:rPr lang="en-US" dirty="0" err="1" smtClean="0"/>
              <a:t>RESTful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6891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218266"/>
            <a:ext cx="2710126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Client-Server</a:t>
            </a:r>
          </a:p>
          <a:p>
            <a:pPr lvl="2"/>
            <a:r>
              <a:rPr lang="en-US" b="1" dirty="0" smtClean="0">
                <a:solidFill>
                  <a:schemeClr val="accent2"/>
                </a:solidFill>
              </a:rPr>
              <a:t>Layered</a:t>
            </a:r>
          </a:p>
          <a:p>
            <a:pPr lvl="1"/>
            <a:r>
              <a:rPr lang="en-US" dirty="0" smtClean="0"/>
              <a:t>Stateless</a:t>
            </a:r>
          </a:p>
          <a:p>
            <a:pPr lvl="1"/>
            <a:r>
              <a:rPr lang="en-US" dirty="0"/>
              <a:t>Cacheable</a:t>
            </a:r>
            <a:endParaRPr lang="en-US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</p:spPr>
        <p:txBody>
          <a:bodyPr/>
          <a:lstStyle/>
          <a:p>
            <a:r>
              <a:rPr lang="en-US" dirty="0" smtClean="0"/>
              <a:t>When am I </a:t>
            </a:r>
            <a:r>
              <a:rPr lang="en-US" dirty="0" err="1" smtClean="0"/>
              <a:t>RESTful</a:t>
            </a:r>
            <a:r>
              <a:rPr lang="en-US" dirty="0"/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4816568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User</a:t>
            </a:r>
          </a:p>
          <a:p>
            <a:pPr algn="ctr"/>
            <a:r>
              <a:rPr lang="en-US" sz="3400" dirty="0" smtClean="0"/>
              <a:t>Agent</a:t>
            </a:r>
            <a:endParaRPr lang="en-US" sz="3400" dirty="0"/>
          </a:p>
        </p:txBody>
      </p:sp>
      <p:sp>
        <p:nvSpPr>
          <p:cNvPr id="3" name="Frame 2"/>
          <p:cNvSpPr/>
          <p:nvPr/>
        </p:nvSpPr>
        <p:spPr>
          <a:xfrm>
            <a:off x="3894667" y="40809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047067" y="42333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199467" y="43857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4351867" y="45381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4504267" y="46905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28934" y="221826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Origin</a:t>
            </a:r>
          </a:p>
          <a:p>
            <a:pPr algn="ctr"/>
            <a:r>
              <a:rPr lang="en-US" sz="3400" dirty="0" smtClean="0"/>
              <a:t>Server</a:t>
            </a:r>
            <a:endParaRPr lang="en-US" sz="3400" dirty="0"/>
          </a:p>
        </p:txBody>
      </p:sp>
      <p:cxnSp>
        <p:nvCxnSpPr>
          <p:cNvPr id="13" name="Elbow Connector 12"/>
          <p:cNvCxnSpPr>
            <a:stCxn id="2" idx="3"/>
            <a:endCxn id="3" idx="1"/>
          </p:cNvCxnSpPr>
          <p:nvPr/>
        </p:nvCxnSpPr>
        <p:spPr>
          <a:xfrm flipV="1">
            <a:off x="2015066" y="4783184"/>
            <a:ext cx="1879601" cy="702251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1" idx="2"/>
          </p:cNvCxnSpPr>
          <p:nvPr/>
        </p:nvCxnSpPr>
        <p:spPr>
          <a:xfrm flipV="1">
            <a:off x="5943600" y="3555999"/>
            <a:ext cx="1964267" cy="183678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75355" y="3248222"/>
            <a:ext cx="28608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Intermediaries</a:t>
            </a:r>
            <a:endParaRPr lang="en-US" sz="3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00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218266"/>
            <a:ext cx="2710126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Client-Server</a:t>
            </a:r>
          </a:p>
          <a:p>
            <a:pPr lvl="1"/>
            <a:r>
              <a:rPr lang="en-US" dirty="0" smtClean="0"/>
              <a:t>Layered</a:t>
            </a:r>
          </a:p>
          <a:p>
            <a:pPr lvl="2"/>
            <a:r>
              <a:rPr lang="en-US" b="1" dirty="0" smtClean="0">
                <a:solidFill>
                  <a:schemeClr val="accent2"/>
                </a:solidFill>
              </a:rPr>
              <a:t>Stateless</a:t>
            </a:r>
          </a:p>
          <a:p>
            <a:pPr lvl="1"/>
            <a:r>
              <a:rPr lang="en-US" dirty="0"/>
              <a:t>Cacheable</a:t>
            </a:r>
            <a:endParaRPr lang="en-US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</p:spPr>
        <p:txBody>
          <a:bodyPr/>
          <a:lstStyle/>
          <a:p>
            <a:r>
              <a:rPr lang="en-US" dirty="0" smtClean="0"/>
              <a:t>When am I </a:t>
            </a:r>
            <a:r>
              <a:rPr lang="en-US" dirty="0" err="1" smtClean="0"/>
              <a:t>RESTful</a:t>
            </a:r>
            <a:r>
              <a:rPr lang="en-US" dirty="0"/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4816568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User</a:t>
            </a:r>
          </a:p>
          <a:p>
            <a:pPr algn="ctr"/>
            <a:r>
              <a:rPr lang="en-US" sz="3400" dirty="0" smtClean="0"/>
              <a:t>Agent</a:t>
            </a:r>
            <a:endParaRPr lang="en-US" sz="3400" dirty="0"/>
          </a:p>
        </p:txBody>
      </p:sp>
      <p:sp>
        <p:nvSpPr>
          <p:cNvPr id="3" name="Frame 2"/>
          <p:cNvSpPr/>
          <p:nvPr/>
        </p:nvSpPr>
        <p:spPr>
          <a:xfrm>
            <a:off x="3894667" y="40809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047067" y="42333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199467" y="43857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4351867" y="45381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4504267" y="4690533"/>
            <a:ext cx="1439333" cy="1404502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28934" y="221826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Origin</a:t>
            </a:r>
          </a:p>
          <a:p>
            <a:pPr algn="ctr"/>
            <a:r>
              <a:rPr lang="en-US" sz="3400" dirty="0" smtClean="0"/>
              <a:t>Server</a:t>
            </a:r>
            <a:endParaRPr lang="en-US" sz="3400" dirty="0"/>
          </a:p>
        </p:txBody>
      </p:sp>
      <p:cxnSp>
        <p:nvCxnSpPr>
          <p:cNvPr id="13" name="Elbow Connector 12"/>
          <p:cNvCxnSpPr>
            <a:stCxn id="2" idx="3"/>
            <a:endCxn id="3" idx="1"/>
          </p:cNvCxnSpPr>
          <p:nvPr/>
        </p:nvCxnSpPr>
        <p:spPr>
          <a:xfrm flipV="1">
            <a:off x="2015066" y="4783184"/>
            <a:ext cx="1879601" cy="702251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1" idx="2"/>
          </p:cNvCxnSpPr>
          <p:nvPr/>
        </p:nvCxnSpPr>
        <p:spPr>
          <a:xfrm flipV="1">
            <a:off x="5943600" y="3555999"/>
            <a:ext cx="1964267" cy="183678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75355" y="3248222"/>
            <a:ext cx="28608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Intermediaries</a:t>
            </a:r>
            <a:endParaRPr lang="en-US" sz="3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2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218266"/>
            <a:ext cx="2710126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Client-Server</a:t>
            </a:r>
          </a:p>
          <a:p>
            <a:pPr lvl="1"/>
            <a:r>
              <a:rPr lang="en-US" dirty="0" smtClean="0"/>
              <a:t>Layered</a:t>
            </a:r>
          </a:p>
          <a:p>
            <a:pPr lvl="1"/>
            <a:r>
              <a:rPr lang="en-US" dirty="0" smtClean="0"/>
              <a:t>Stateless</a:t>
            </a:r>
          </a:p>
          <a:p>
            <a:pPr lvl="2"/>
            <a:r>
              <a:rPr lang="en-US" b="1" dirty="0">
                <a:solidFill>
                  <a:schemeClr val="accent2"/>
                </a:solidFill>
              </a:rPr>
              <a:t>Cacheable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</p:spPr>
        <p:txBody>
          <a:bodyPr/>
          <a:lstStyle/>
          <a:p>
            <a:r>
              <a:rPr lang="en-US" dirty="0" smtClean="0"/>
              <a:t>When am I </a:t>
            </a:r>
            <a:r>
              <a:rPr lang="en-US" dirty="0" err="1" smtClean="0"/>
              <a:t>RESTful</a:t>
            </a:r>
            <a:r>
              <a:rPr lang="en-US" dirty="0"/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4816568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User</a:t>
            </a:r>
          </a:p>
          <a:p>
            <a:pPr algn="ctr"/>
            <a:r>
              <a:rPr lang="en-US" sz="3400" dirty="0" smtClean="0"/>
              <a:t>Agent</a:t>
            </a:r>
            <a:endParaRPr lang="en-US" sz="3400" dirty="0"/>
          </a:p>
        </p:txBody>
      </p:sp>
      <p:sp>
        <p:nvSpPr>
          <p:cNvPr id="11" name="Rectangle 10"/>
          <p:cNvSpPr/>
          <p:nvPr/>
        </p:nvSpPr>
        <p:spPr>
          <a:xfrm>
            <a:off x="7128934" y="221826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Origin</a:t>
            </a:r>
          </a:p>
          <a:p>
            <a:pPr algn="ctr"/>
            <a:r>
              <a:rPr lang="en-US" sz="3400" dirty="0" smtClean="0"/>
              <a:t>Server</a:t>
            </a:r>
            <a:endParaRPr lang="en-US" sz="3400" dirty="0"/>
          </a:p>
        </p:txBody>
      </p:sp>
      <p:sp>
        <p:nvSpPr>
          <p:cNvPr id="18" name="TextBox 17"/>
          <p:cNvSpPr txBox="1"/>
          <p:nvPr/>
        </p:nvSpPr>
        <p:spPr>
          <a:xfrm>
            <a:off x="4140664" y="3296044"/>
            <a:ext cx="28608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Intermediaries</a:t>
            </a:r>
            <a:endParaRPr lang="en-US" sz="3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3275355" y="4148667"/>
            <a:ext cx="4937312" cy="2150533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13200" y="455313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Proxies</a:t>
            </a:r>
            <a:endParaRPr lang="en-US" sz="3400" dirty="0"/>
          </a:p>
        </p:txBody>
      </p:sp>
      <p:sp>
        <p:nvSpPr>
          <p:cNvPr id="16" name="Rectangle 15"/>
          <p:cNvSpPr/>
          <p:nvPr/>
        </p:nvSpPr>
        <p:spPr>
          <a:xfrm>
            <a:off x="5994400" y="455313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Gateways</a:t>
            </a:r>
            <a:endParaRPr lang="en-US" sz="2600" dirty="0"/>
          </a:p>
        </p:txBody>
      </p:sp>
      <p:cxnSp>
        <p:nvCxnSpPr>
          <p:cNvPr id="14" name="Elbow Connector 13"/>
          <p:cNvCxnSpPr>
            <a:endCxn id="5" idx="1"/>
          </p:cNvCxnSpPr>
          <p:nvPr/>
        </p:nvCxnSpPr>
        <p:spPr>
          <a:xfrm flipV="1">
            <a:off x="2015066" y="5223934"/>
            <a:ext cx="1260289" cy="48259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" idx="1"/>
            <a:endCxn id="15" idx="1"/>
          </p:cNvCxnSpPr>
          <p:nvPr/>
        </p:nvCxnSpPr>
        <p:spPr>
          <a:xfrm rot="10800000" flipH="1">
            <a:off x="3275354" y="5222004"/>
            <a:ext cx="737845" cy="1931"/>
          </a:xfrm>
          <a:prstGeom prst="bentConnector3">
            <a:avLst>
              <a:gd name="adj1" fmla="val -3098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5" idx="3"/>
            <a:endCxn id="16" idx="1"/>
          </p:cNvCxnSpPr>
          <p:nvPr/>
        </p:nvCxnSpPr>
        <p:spPr>
          <a:xfrm>
            <a:off x="5571066" y="5222003"/>
            <a:ext cx="423334" cy="1270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endCxn id="11" idx="2"/>
          </p:cNvCxnSpPr>
          <p:nvPr/>
        </p:nvCxnSpPr>
        <p:spPr>
          <a:xfrm rot="16200000" flipV="1">
            <a:off x="7220915" y="4242951"/>
            <a:ext cx="1678704" cy="30480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" idx="3"/>
          </p:cNvCxnSpPr>
          <p:nvPr/>
        </p:nvCxnSpPr>
        <p:spPr>
          <a:xfrm flipV="1">
            <a:off x="7552266" y="4318000"/>
            <a:ext cx="355601" cy="904003"/>
          </a:xfrm>
          <a:prstGeom prst="curved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934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218266"/>
            <a:ext cx="2710126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>
                <a:solidFill>
                  <a:srgbClr val="595959"/>
                </a:solidFill>
              </a:rPr>
              <a:t>Client-Server</a:t>
            </a:r>
          </a:p>
          <a:p>
            <a:pPr lvl="1"/>
            <a:r>
              <a:rPr lang="en-US" dirty="0" smtClean="0"/>
              <a:t>Layered</a:t>
            </a:r>
          </a:p>
          <a:p>
            <a:pPr lvl="1"/>
            <a:r>
              <a:rPr lang="en-US" dirty="0" smtClean="0"/>
              <a:t>Stateless</a:t>
            </a:r>
          </a:p>
          <a:p>
            <a:pPr lvl="2"/>
            <a:r>
              <a:rPr lang="en-US" b="1" dirty="0">
                <a:solidFill>
                  <a:schemeClr val="accent2"/>
                </a:solidFill>
              </a:rPr>
              <a:t>Cacheable</a:t>
            </a:r>
            <a:endParaRPr lang="en-US" b="1" dirty="0" smtClean="0">
              <a:solidFill>
                <a:schemeClr val="accent2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</p:spPr>
        <p:txBody>
          <a:bodyPr/>
          <a:lstStyle/>
          <a:p>
            <a:r>
              <a:rPr lang="en-US" dirty="0" smtClean="0"/>
              <a:t>When am I </a:t>
            </a:r>
            <a:r>
              <a:rPr lang="en-US" dirty="0" err="1" smtClean="0"/>
              <a:t>RESTful</a:t>
            </a:r>
            <a:r>
              <a:rPr lang="en-US" dirty="0"/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4816568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User</a:t>
            </a:r>
          </a:p>
          <a:p>
            <a:pPr algn="ctr"/>
            <a:r>
              <a:rPr lang="en-US" sz="3400" dirty="0" smtClean="0"/>
              <a:t>Agent</a:t>
            </a:r>
            <a:endParaRPr lang="en-US" sz="3400" dirty="0"/>
          </a:p>
        </p:txBody>
      </p:sp>
      <p:sp>
        <p:nvSpPr>
          <p:cNvPr id="11" name="Rectangle 10"/>
          <p:cNvSpPr/>
          <p:nvPr/>
        </p:nvSpPr>
        <p:spPr>
          <a:xfrm>
            <a:off x="7128934" y="221826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Origin</a:t>
            </a:r>
          </a:p>
          <a:p>
            <a:pPr algn="ctr"/>
            <a:r>
              <a:rPr lang="en-US" sz="3400" dirty="0" smtClean="0"/>
              <a:t>Server</a:t>
            </a:r>
            <a:endParaRPr lang="en-US" sz="3400" dirty="0"/>
          </a:p>
        </p:txBody>
      </p:sp>
      <p:sp>
        <p:nvSpPr>
          <p:cNvPr id="18" name="TextBox 17"/>
          <p:cNvSpPr txBox="1"/>
          <p:nvPr/>
        </p:nvSpPr>
        <p:spPr>
          <a:xfrm>
            <a:off x="4140664" y="3296044"/>
            <a:ext cx="28608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Intermediaries</a:t>
            </a:r>
            <a:endParaRPr lang="en-US" sz="3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3275355" y="4148667"/>
            <a:ext cx="4937312" cy="2150533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13200" y="455313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 smtClean="0"/>
              <a:t>Proxies</a:t>
            </a:r>
            <a:endParaRPr lang="en-US" sz="3400" dirty="0"/>
          </a:p>
        </p:txBody>
      </p:sp>
      <p:sp>
        <p:nvSpPr>
          <p:cNvPr id="16" name="Rectangle 15"/>
          <p:cNvSpPr/>
          <p:nvPr/>
        </p:nvSpPr>
        <p:spPr>
          <a:xfrm>
            <a:off x="5994400" y="4553136"/>
            <a:ext cx="1557866" cy="13377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Gateways</a:t>
            </a:r>
            <a:endParaRPr lang="en-US" sz="2600" dirty="0"/>
          </a:p>
        </p:txBody>
      </p:sp>
      <p:cxnSp>
        <p:nvCxnSpPr>
          <p:cNvPr id="14" name="Elbow Connector 13"/>
          <p:cNvCxnSpPr>
            <a:endCxn id="5" idx="1"/>
          </p:cNvCxnSpPr>
          <p:nvPr/>
        </p:nvCxnSpPr>
        <p:spPr>
          <a:xfrm flipV="1">
            <a:off x="2015066" y="5223934"/>
            <a:ext cx="1260289" cy="48259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" idx="1"/>
            <a:endCxn id="15" idx="1"/>
          </p:cNvCxnSpPr>
          <p:nvPr/>
        </p:nvCxnSpPr>
        <p:spPr>
          <a:xfrm rot="10800000" flipH="1">
            <a:off x="3275354" y="5222004"/>
            <a:ext cx="737845" cy="1931"/>
          </a:xfrm>
          <a:prstGeom prst="bentConnector3">
            <a:avLst>
              <a:gd name="adj1" fmla="val -3098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endCxn id="11" idx="2"/>
          </p:cNvCxnSpPr>
          <p:nvPr/>
        </p:nvCxnSpPr>
        <p:spPr>
          <a:xfrm rot="16200000" flipV="1">
            <a:off x="7220915" y="4242951"/>
            <a:ext cx="1678704" cy="30480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" idx="3"/>
          </p:cNvCxnSpPr>
          <p:nvPr/>
        </p:nvCxnSpPr>
        <p:spPr>
          <a:xfrm flipV="1">
            <a:off x="7552266" y="4318000"/>
            <a:ext cx="355601" cy="904003"/>
          </a:xfrm>
          <a:prstGeom prst="curved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5774267" y="5485435"/>
            <a:ext cx="2133600" cy="8137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3640667" y="5483986"/>
            <a:ext cx="2133600" cy="81376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US" dirty="0"/>
          </a:p>
        </p:txBody>
      </p:sp>
      <p:cxnSp>
        <p:nvCxnSpPr>
          <p:cNvPr id="9" name="Curved Connector 8"/>
          <p:cNvCxnSpPr>
            <a:stCxn id="15" idx="3"/>
            <a:endCxn id="16" idx="1"/>
          </p:cNvCxnSpPr>
          <p:nvPr/>
        </p:nvCxnSpPr>
        <p:spPr>
          <a:xfrm>
            <a:off x="5571066" y="5222003"/>
            <a:ext cx="423334" cy="12700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75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7" y="385482"/>
            <a:ext cx="8229600" cy="1143000"/>
          </a:xfrm>
        </p:spPr>
        <p:txBody>
          <a:bodyPr/>
          <a:lstStyle/>
          <a:p>
            <a:r>
              <a:rPr lang="en-US" dirty="0" smtClean="0"/>
              <a:t>Why REST?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6267" y="2383685"/>
            <a:ext cx="7662864" cy="4021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Social networking APIs are </a:t>
            </a:r>
            <a:r>
              <a:rPr lang="en-US" dirty="0" err="1"/>
              <a:t>RESTful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Support for JSON</a:t>
            </a:r>
          </a:p>
          <a:p>
            <a:endParaRPr lang="en-US" dirty="0"/>
          </a:p>
          <a:p>
            <a:r>
              <a:rPr lang="en-US" dirty="0" smtClean="0"/>
              <a:t>Effective encoding/decoding tools for JSON present on server and client side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468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Final Project</a:t>
            </a:r>
            <a:br>
              <a:rPr lang="en-US" dirty="0" smtClean="0"/>
            </a:br>
            <a:r>
              <a:rPr lang="en-US" b="1" dirty="0" err="1" smtClean="0"/>
              <a:t>Feedster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554976"/>
            <a:ext cx="7662864" cy="4021446"/>
          </a:xfrm>
        </p:spPr>
        <p:txBody>
          <a:bodyPr>
            <a:normAutofit/>
          </a:bodyPr>
          <a:lstStyle/>
          <a:p>
            <a:r>
              <a:rPr lang="en-US" dirty="0" smtClean="0"/>
              <a:t>Web and mobile (</a:t>
            </a:r>
            <a:r>
              <a:rPr lang="en-US" dirty="0" err="1" smtClean="0"/>
              <a:t>iOS</a:t>
            </a:r>
            <a:r>
              <a:rPr lang="en-US" dirty="0" smtClean="0"/>
              <a:t>) application</a:t>
            </a:r>
          </a:p>
          <a:p>
            <a:r>
              <a:rPr lang="en-US" dirty="0" smtClean="0"/>
              <a:t>Display feeds from </a:t>
            </a:r>
            <a:r>
              <a:rPr lang="en-US" dirty="0" err="1" smtClean="0"/>
              <a:t>Instagram</a:t>
            </a:r>
            <a:r>
              <a:rPr lang="en-US" dirty="0" smtClean="0"/>
              <a:t>, Twitter and Facebook based on </a:t>
            </a:r>
            <a:r>
              <a:rPr lang="en-US" dirty="0" err="1" smtClean="0"/>
              <a:t>hashtags</a:t>
            </a:r>
            <a:endParaRPr lang="en-US" dirty="0"/>
          </a:p>
          <a:p>
            <a:r>
              <a:rPr lang="en-US" dirty="0" smtClean="0"/>
              <a:t>Real-time </a:t>
            </a:r>
            <a:r>
              <a:rPr lang="en-US" dirty="0" smtClean="0"/>
              <a:t>feeds including pictures and text</a:t>
            </a:r>
          </a:p>
          <a:p>
            <a:r>
              <a:rPr lang="en-US" dirty="0" smtClean="0"/>
              <a:t>Run Slideshow for feeds</a:t>
            </a:r>
          </a:p>
          <a:p>
            <a:r>
              <a:rPr lang="en-US" dirty="0"/>
              <a:t>Creating slideshow video </a:t>
            </a:r>
            <a:r>
              <a:rPr lang="en-US" dirty="0" smtClean="0"/>
              <a:t>from feeds</a:t>
            </a:r>
          </a:p>
          <a:p>
            <a:r>
              <a:rPr lang="en-US" dirty="0" smtClean="0"/>
              <a:t>User profile, history and video storage</a:t>
            </a:r>
          </a:p>
        </p:txBody>
      </p:sp>
    </p:spTree>
    <p:extLst>
      <p:ext uri="{BB962C8B-B14F-4D97-AF65-F5344CB8AC3E}">
        <p14:creationId xmlns:p14="http://schemas.microsoft.com/office/powerpoint/2010/main" val="2399146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30023"/>
            <a:ext cx="8229600" cy="1143000"/>
          </a:xfrm>
        </p:spPr>
        <p:txBody>
          <a:bodyPr/>
          <a:lstStyle/>
          <a:p>
            <a:r>
              <a:rPr lang="en-US" dirty="0" smtClean="0"/>
              <a:t>Architecture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9" y="1644312"/>
            <a:ext cx="9145959" cy="523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8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Web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948050"/>
            <a:ext cx="7662864" cy="3084117"/>
          </a:xfrm>
        </p:spPr>
        <p:txBody>
          <a:bodyPr>
            <a:normAutofit/>
          </a:bodyPr>
          <a:lstStyle/>
          <a:p>
            <a:r>
              <a:rPr lang="en-US" dirty="0" smtClean="0"/>
              <a:t>Server side service </a:t>
            </a:r>
          </a:p>
          <a:p>
            <a:r>
              <a:rPr lang="en-US" dirty="0" smtClean="0"/>
              <a:t>Receives requests from clients</a:t>
            </a:r>
          </a:p>
          <a:p>
            <a:r>
              <a:rPr lang="en-US" dirty="0" smtClean="0"/>
              <a:t>Interacts with </a:t>
            </a:r>
            <a:r>
              <a:rPr lang="en-US" dirty="0"/>
              <a:t>s</a:t>
            </a:r>
            <a:r>
              <a:rPr lang="en-US" dirty="0" smtClean="0"/>
              <a:t>ocial media API’s to fetch data</a:t>
            </a:r>
          </a:p>
          <a:p>
            <a:r>
              <a:rPr lang="en-US" dirty="0" smtClean="0"/>
              <a:t>Interacts with the database</a:t>
            </a:r>
          </a:p>
          <a:p>
            <a:r>
              <a:rPr lang="en-US" dirty="0"/>
              <a:t>Sends back data to the client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97962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Database and Video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917820"/>
            <a:ext cx="7662864" cy="1829304"/>
          </a:xfrm>
        </p:spPr>
        <p:txBody>
          <a:bodyPr>
            <a:normAutofit/>
          </a:bodyPr>
          <a:lstStyle/>
          <a:p>
            <a:r>
              <a:rPr lang="en-US" dirty="0" smtClean="0"/>
              <a:t>Stores User details and login information</a:t>
            </a:r>
          </a:p>
          <a:p>
            <a:r>
              <a:rPr lang="en-US" dirty="0" smtClean="0"/>
              <a:t>Stores User history (</a:t>
            </a:r>
            <a:r>
              <a:rPr lang="en-US" dirty="0" err="1" smtClean="0"/>
              <a:t>hashtags</a:t>
            </a:r>
            <a:r>
              <a:rPr lang="en-US" dirty="0" smtClean="0"/>
              <a:t> used, slideshows played, etc.)</a:t>
            </a:r>
          </a:p>
          <a:p>
            <a:r>
              <a:rPr lang="en-US" dirty="0" smtClean="0"/>
              <a:t>Stores videos made by the user</a:t>
            </a:r>
          </a:p>
        </p:txBody>
      </p:sp>
    </p:spTree>
    <p:extLst>
      <p:ext uri="{BB962C8B-B14F-4D97-AF65-F5344CB8AC3E}">
        <p14:creationId xmlns:p14="http://schemas.microsoft.com/office/powerpoint/2010/main" val="1353321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User Registration and Login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932934"/>
            <a:ext cx="7662864" cy="3507425"/>
          </a:xfrm>
        </p:spPr>
        <p:txBody>
          <a:bodyPr>
            <a:normAutofit/>
          </a:bodyPr>
          <a:lstStyle/>
          <a:p>
            <a:r>
              <a:rPr lang="en-US" dirty="0" smtClean="0"/>
              <a:t>Registration form</a:t>
            </a:r>
          </a:p>
          <a:p>
            <a:r>
              <a:rPr lang="en-US" dirty="0" smtClean="0"/>
              <a:t>Google Authentication</a:t>
            </a:r>
          </a:p>
          <a:p>
            <a:r>
              <a:rPr lang="en-US" dirty="0" smtClean="0"/>
              <a:t>Facebook Authentication</a:t>
            </a:r>
          </a:p>
          <a:p>
            <a:r>
              <a:rPr lang="en-US" dirty="0" smtClean="0"/>
              <a:t>Twitter Authentication</a:t>
            </a:r>
          </a:p>
        </p:txBody>
      </p:sp>
    </p:spTree>
    <p:extLst>
      <p:ext uri="{BB962C8B-B14F-4D97-AF65-F5344CB8AC3E}">
        <p14:creationId xmlns:p14="http://schemas.microsoft.com/office/powerpoint/2010/main" val="1086042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err="1" smtClean="0"/>
              <a:t>Instagram</a:t>
            </a:r>
            <a:r>
              <a:rPr lang="en-US" dirty="0" smtClean="0"/>
              <a:t> Tags Search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66632"/>
            <a:ext cx="7662864" cy="3673727"/>
          </a:xfrm>
        </p:spPr>
        <p:txBody>
          <a:bodyPr>
            <a:normAutofit/>
          </a:bodyPr>
          <a:lstStyle/>
          <a:p>
            <a:r>
              <a:rPr lang="en-US" dirty="0" smtClean="0"/>
              <a:t>Query </a:t>
            </a:r>
            <a:r>
              <a:rPr lang="en-US" dirty="0" err="1" smtClean="0"/>
              <a:t>Instagram’s</a:t>
            </a:r>
            <a:r>
              <a:rPr lang="en-US" dirty="0" smtClean="0"/>
              <a:t> tags search API with the </a:t>
            </a:r>
            <a:r>
              <a:rPr lang="en-US" dirty="0" err="1" smtClean="0"/>
              <a:t>hashtag</a:t>
            </a:r>
            <a:r>
              <a:rPr lang="en-US" dirty="0" smtClean="0"/>
              <a:t> and access token</a:t>
            </a:r>
          </a:p>
          <a:p>
            <a:r>
              <a:rPr lang="en-US" dirty="0" smtClean="0"/>
              <a:t>Returns information of all the images containing the </a:t>
            </a:r>
            <a:r>
              <a:rPr lang="en-US" dirty="0" err="1" smtClean="0"/>
              <a:t>hashtag</a:t>
            </a:r>
            <a:endParaRPr lang="en-US" dirty="0" smtClean="0"/>
          </a:p>
          <a:p>
            <a:r>
              <a:rPr lang="en-US" dirty="0" smtClean="0"/>
              <a:t>Can be queried with </a:t>
            </a:r>
            <a:r>
              <a:rPr lang="en-US" dirty="0" err="1" smtClean="0"/>
              <a:t>min_id</a:t>
            </a:r>
            <a:r>
              <a:rPr lang="en-US" dirty="0" smtClean="0"/>
              <a:t> to get latest posts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7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Twitter Search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842224"/>
            <a:ext cx="7662864" cy="3598136"/>
          </a:xfrm>
        </p:spPr>
        <p:txBody>
          <a:bodyPr>
            <a:normAutofit/>
          </a:bodyPr>
          <a:lstStyle/>
          <a:p>
            <a:r>
              <a:rPr lang="en-US" dirty="0"/>
              <a:t>Query </a:t>
            </a:r>
            <a:r>
              <a:rPr lang="en-US" dirty="0" smtClean="0"/>
              <a:t>Twitter’s search </a:t>
            </a:r>
            <a:r>
              <a:rPr lang="en-US" dirty="0"/>
              <a:t>API with the </a:t>
            </a:r>
            <a:r>
              <a:rPr lang="en-US" dirty="0" err="1" smtClean="0"/>
              <a:t>hashtag</a:t>
            </a:r>
            <a:r>
              <a:rPr lang="en-US" dirty="0" smtClean="0"/>
              <a:t> text </a:t>
            </a:r>
            <a:r>
              <a:rPr lang="en-US" dirty="0"/>
              <a:t>and </a:t>
            </a:r>
            <a:r>
              <a:rPr lang="en-US" dirty="0" smtClean="0"/>
              <a:t>access token</a:t>
            </a:r>
            <a:endParaRPr lang="en-US" dirty="0"/>
          </a:p>
          <a:p>
            <a:r>
              <a:rPr lang="en-US" dirty="0" smtClean="0"/>
              <a:t>Returns information of </a:t>
            </a:r>
            <a:r>
              <a:rPr lang="en-US" dirty="0"/>
              <a:t>all the </a:t>
            </a:r>
            <a:r>
              <a:rPr lang="en-US" dirty="0" smtClean="0"/>
              <a:t>tweets containing </a:t>
            </a:r>
            <a:r>
              <a:rPr lang="en-US" dirty="0"/>
              <a:t>the </a:t>
            </a:r>
            <a:r>
              <a:rPr lang="en-US" dirty="0" err="1"/>
              <a:t>hashtag</a:t>
            </a:r>
            <a:endParaRPr lang="en-US" dirty="0"/>
          </a:p>
          <a:p>
            <a:r>
              <a:rPr lang="en-US" dirty="0"/>
              <a:t>Can be queried with </a:t>
            </a:r>
            <a:r>
              <a:rPr lang="en-US" dirty="0" err="1" smtClean="0"/>
              <a:t>since_id</a:t>
            </a:r>
            <a:r>
              <a:rPr lang="en-US" dirty="0" smtClean="0"/>
              <a:t> </a:t>
            </a:r>
            <a:r>
              <a:rPr lang="en-US" dirty="0"/>
              <a:t>to get latest posts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4113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Facebook Graph Search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691042"/>
            <a:ext cx="7662864" cy="3749318"/>
          </a:xfrm>
        </p:spPr>
        <p:txBody>
          <a:bodyPr>
            <a:normAutofit/>
          </a:bodyPr>
          <a:lstStyle/>
          <a:p>
            <a:r>
              <a:rPr lang="en-US" dirty="0"/>
              <a:t>Query </a:t>
            </a:r>
            <a:r>
              <a:rPr lang="en-US" dirty="0" smtClean="0"/>
              <a:t>Facebook’s Graph Search for public posts containing </a:t>
            </a:r>
            <a:r>
              <a:rPr lang="en-US" dirty="0" err="1" smtClean="0"/>
              <a:t>hashtag</a:t>
            </a:r>
            <a:r>
              <a:rPr lang="en-US" dirty="0" smtClean="0"/>
              <a:t> text with access token</a:t>
            </a:r>
            <a:endParaRPr lang="en-US" dirty="0"/>
          </a:p>
          <a:p>
            <a:r>
              <a:rPr lang="en-US" dirty="0"/>
              <a:t>Returns information of all the </a:t>
            </a:r>
            <a:r>
              <a:rPr lang="en-US" dirty="0" smtClean="0"/>
              <a:t>public posts containing the </a:t>
            </a:r>
            <a:r>
              <a:rPr lang="en-US" dirty="0" err="1" smtClean="0"/>
              <a:t>hashtag</a:t>
            </a:r>
            <a:endParaRPr lang="en-US" dirty="0" smtClean="0"/>
          </a:p>
          <a:p>
            <a:r>
              <a:rPr lang="en-US" dirty="0" smtClean="0"/>
              <a:t>Latest posts can be calculated using the maximum id the client had received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4386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Clients - Browser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59" y="1584376"/>
            <a:ext cx="6718223" cy="518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33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20688"/>
            <a:ext cx="8229600" cy="1143000"/>
          </a:xfrm>
        </p:spPr>
        <p:txBody>
          <a:bodyPr/>
          <a:lstStyle/>
          <a:p>
            <a:r>
              <a:rPr lang="en-US" dirty="0" smtClean="0"/>
              <a:t>Clients - Browser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588" y="1548570"/>
            <a:ext cx="6804134" cy="520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43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20688"/>
            <a:ext cx="8229600" cy="1143000"/>
          </a:xfrm>
        </p:spPr>
        <p:txBody>
          <a:bodyPr/>
          <a:lstStyle/>
          <a:p>
            <a:r>
              <a:rPr lang="en-US" dirty="0" smtClean="0"/>
              <a:t>Clients - Browser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22" y="1693240"/>
            <a:ext cx="3020468" cy="50589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214" y="1693240"/>
            <a:ext cx="3031978" cy="505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46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731"/>
            <a:ext cx="8229600" cy="1143000"/>
          </a:xfrm>
        </p:spPr>
        <p:txBody>
          <a:bodyPr/>
          <a:lstStyle/>
          <a:p>
            <a:r>
              <a:rPr lang="en-US" dirty="0" smtClean="0"/>
              <a:t>Slideshow animations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998999"/>
            <a:ext cx="7662864" cy="3768367"/>
          </a:xfrm>
        </p:spPr>
        <p:txBody>
          <a:bodyPr>
            <a:normAutofit/>
          </a:bodyPr>
          <a:lstStyle/>
          <a:p>
            <a:r>
              <a:rPr lang="en-US" dirty="0" smtClean="0"/>
              <a:t>HTML5 and CSS3 transitions</a:t>
            </a:r>
          </a:p>
          <a:p>
            <a:r>
              <a:rPr lang="en-US" dirty="0" smtClean="0"/>
              <a:t>JavaScript and jQuery animations</a:t>
            </a:r>
          </a:p>
          <a:p>
            <a:r>
              <a:rPr lang="en-US" dirty="0" smtClean="0"/>
              <a:t>GSAP from </a:t>
            </a:r>
            <a:r>
              <a:rPr lang="en-US" dirty="0" err="1" smtClean="0"/>
              <a:t>GreenSock</a:t>
            </a:r>
            <a:r>
              <a:rPr lang="en-US" dirty="0" smtClean="0"/>
              <a:t> (HTML5 animations library)</a:t>
            </a:r>
          </a:p>
          <a:p>
            <a:r>
              <a:rPr lang="en-US" dirty="0" err="1" smtClean="0"/>
              <a:t>PicoVico</a:t>
            </a:r>
            <a:r>
              <a:rPr lang="en-US" dirty="0" smtClean="0"/>
              <a:t> for creating slideshow videos</a:t>
            </a:r>
          </a:p>
        </p:txBody>
      </p:sp>
    </p:spTree>
    <p:extLst>
      <p:ext uri="{BB962C8B-B14F-4D97-AF65-F5344CB8AC3E}">
        <p14:creationId xmlns:p14="http://schemas.microsoft.com/office/powerpoint/2010/main" val="2493419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64266" y="408387"/>
            <a:ext cx="8229600" cy="1143000"/>
          </a:xfrm>
        </p:spPr>
        <p:txBody>
          <a:bodyPr/>
          <a:lstStyle/>
          <a:p>
            <a:r>
              <a:rPr lang="en-US" dirty="0" smtClean="0"/>
              <a:t>iOS Client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Frameworks to be used-</a:t>
            </a:r>
          </a:p>
          <a:p>
            <a:pPr lvl="1"/>
            <a:r>
              <a:rPr lang="en-US" dirty="0" smtClean="0"/>
              <a:t>Cocoa Touch</a:t>
            </a:r>
          </a:p>
          <a:p>
            <a:pPr lvl="1"/>
            <a:r>
              <a:rPr lang="en-US" dirty="0" smtClean="0"/>
              <a:t>Foundation</a:t>
            </a:r>
          </a:p>
          <a:p>
            <a:pPr lvl="1"/>
            <a:r>
              <a:rPr lang="en-US" dirty="0" smtClean="0"/>
              <a:t>Core Image</a:t>
            </a:r>
          </a:p>
          <a:p>
            <a:pPr lvl="1"/>
            <a:r>
              <a:rPr lang="en-US" dirty="0" err="1" smtClean="0"/>
              <a:t>AFNetworking</a:t>
            </a:r>
            <a:endParaRPr lang="en-US" dirty="0" smtClean="0"/>
          </a:p>
          <a:p>
            <a:pPr lvl="2"/>
            <a:r>
              <a:rPr lang="en-US" dirty="0" smtClean="0"/>
              <a:t>Caching of photos</a:t>
            </a:r>
          </a:p>
          <a:p>
            <a:pPr lvl="1"/>
            <a:r>
              <a:rPr lang="en-US" dirty="0" err="1" smtClean="0"/>
              <a:t>CocoaPods</a:t>
            </a:r>
            <a:endParaRPr lang="en-US" dirty="0" smtClean="0"/>
          </a:p>
          <a:p>
            <a:pPr lvl="1"/>
            <a:r>
              <a:rPr lang="en-US" dirty="0" err="1" smtClean="0"/>
              <a:t>iCarousal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Wireframe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467" y="165100"/>
            <a:ext cx="4436533" cy="66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29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 to be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PHP</a:t>
            </a:r>
          </a:p>
          <a:p>
            <a:r>
              <a:rPr lang="en-US" dirty="0" smtClean="0"/>
              <a:t>MySQL</a:t>
            </a:r>
          </a:p>
          <a:p>
            <a:r>
              <a:rPr lang="en-US" dirty="0" smtClean="0"/>
              <a:t>SQLite</a:t>
            </a:r>
          </a:p>
          <a:p>
            <a:r>
              <a:rPr lang="en-US" dirty="0" smtClean="0"/>
              <a:t>Twitter, Facebook and </a:t>
            </a:r>
            <a:r>
              <a:rPr lang="en-US" dirty="0" err="1" smtClean="0"/>
              <a:t>Instagram</a:t>
            </a:r>
            <a:r>
              <a:rPr lang="en-US" dirty="0" smtClean="0"/>
              <a:t> APIs</a:t>
            </a:r>
          </a:p>
          <a:p>
            <a:r>
              <a:rPr lang="en-US" dirty="0" err="1" smtClean="0"/>
              <a:t>Javascript</a:t>
            </a:r>
            <a:endParaRPr lang="en-US" dirty="0" smtClean="0"/>
          </a:p>
          <a:p>
            <a:r>
              <a:rPr lang="en-US" dirty="0" smtClean="0"/>
              <a:t>Objective C</a:t>
            </a:r>
          </a:p>
        </p:txBody>
      </p:sp>
    </p:spTree>
    <p:extLst>
      <p:ext uri="{BB962C8B-B14F-4D97-AF65-F5344CB8AC3E}">
        <p14:creationId xmlns:p14="http://schemas.microsoft.com/office/powerpoint/2010/main" val="353762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9334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Algorithm for the slideshow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735" y="1323679"/>
            <a:ext cx="1117600" cy="1134535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287867" y="5215467"/>
            <a:ext cx="1727202" cy="103293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Web service</a:t>
            </a:r>
            <a:endParaRPr lang="en-US" b="1" dirty="0"/>
          </a:p>
        </p:txBody>
      </p:sp>
      <p:sp>
        <p:nvSpPr>
          <p:cNvPr id="17" name="Multidocument 16"/>
          <p:cNvSpPr/>
          <p:nvPr/>
        </p:nvSpPr>
        <p:spPr>
          <a:xfrm>
            <a:off x="2781278" y="5410201"/>
            <a:ext cx="897467" cy="829733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document 17"/>
          <p:cNvSpPr/>
          <p:nvPr/>
        </p:nvSpPr>
        <p:spPr>
          <a:xfrm>
            <a:off x="5274734" y="5418667"/>
            <a:ext cx="897467" cy="829733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Callout 18"/>
          <p:cNvSpPr/>
          <p:nvPr/>
        </p:nvSpPr>
        <p:spPr>
          <a:xfrm>
            <a:off x="3971339" y="5537200"/>
            <a:ext cx="728134" cy="389467"/>
          </a:xfrm>
          <a:prstGeom prst="leftRight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ame 20"/>
          <p:cNvSpPr/>
          <p:nvPr/>
        </p:nvSpPr>
        <p:spPr>
          <a:xfrm>
            <a:off x="3324573" y="3377231"/>
            <a:ext cx="1422402" cy="1032933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Scheduler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5066" y="4846135"/>
            <a:ext cx="1020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Queue 0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401187" y="4910204"/>
            <a:ext cx="1020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Queue 1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467907" y="6300800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High priority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033394" y="633946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Low priority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358282" y="4680003"/>
            <a:ext cx="17081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ource Code Pro"/>
                <a:cs typeface="Source Code Pro"/>
              </a:rPr>
              <a:t>nodeOfQ01</a:t>
            </a:r>
          </a:p>
          <a:p>
            <a:r>
              <a:rPr lang="en-US" dirty="0" smtClean="0">
                <a:latin typeface="Source Code Pro"/>
                <a:cs typeface="Source Code Pro"/>
              </a:rPr>
              <a:t>{</a:t>
            </a:r>
          </a:p>
          <a:p>
            <a:r>
              <a:rPr lang="en-US" dirty="0">
                <a:latin typeface="Source Code Pro"/>
                <a:cs typeface="Source Code Pro"/>
              </a:rPr>
              <a:t> </a:t>
            </a:r>
            <a:r>
              <a:rPr lang="en-US" dirty="0" smtClean="0">
                <a:latin typeface="Source Code Pro"/>
                <a:cs typeface="Source Code Pro"/>
              </a:rPr>
              <a:t>   </a:t>
            </a:r>
            <a:r>
              <a:rPr lang="en-US" dirty="0" err="1" smtClean="0">
                <a:latin typeface="Source Code Pro"/>
                <a:cs typeface="Source Code Pro"/>
              </a:rPr>
              <a:t>url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>
                <a:latin typeface="Source Code Pro"/>
                <a:cs typeface="Source Code Pro"/>
              </a:rPr>
              <a:t> </a:t>
            </a:r>
            <a:r>
              <a:rPr lang="en-US" dirty="0" smtClean="0">
                <a:latin typeface="Source Code Pro"/>
                <a:cs typeface="Source Code Pro"/>
              </a:rPr>
              <a:t>   counter</a:t>
            </a:r>
          </a:p>
          <a:p>
            <a:r>
              <a:rPr lang="en-US" dirty="0">
                <a:latin typeface="Source Code Pro"/>
                <a:cs typeface="Source Code Pro"/>
              </a:rPr>
              <a:t>}</a:t>
            </a:r>
          </a:p>
        </p:txBody>
      </p:sp>
      <p:sp>
        <p:nvSpPr>
          <p:cNvPr id="40" name="Multidocument 39"/>
          <p:cNvSpPr/>
          <p:nvPr/>
        </p:nvSpPr>
        <p:spPr>
          <a:xfrm>
            <a:off x="5130801" y="1640541"/>
            <a:ext cx="897467" cy="829733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348843" y="1151073"/>
            <a:ext cx="198513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Source Code Pro"/>
                <a:cs typeface="Source Code Pro"/>
              </a:rPr>
              <a:t>FeedItem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 smtClean="0">
                <a:latin typeface="Source Code Pro"/>
                <a:cs typeface="Source Code Pro"/>
              </a:rPr>
              <a:t>{</a:t>
            </a:r>
          </a:p>
          <a:p>
            <a:r>
              <a:rPr lang="en-US" dirty="0" smtClean="0">
                <a:latin typeface="Source Code Pro"/>
                <a:cs typeface="Source Code Pro"/>
              </a:rPr>
              <a:t>    </a:t>
            </a:r>
            <a:r>
              <a:rPr lang="en-US" dirty="0" err="1" smtClean="0">
                <a:latin typeface="Source Code Pro"/>
                <a:cs typeface="Source Code Pro"/>
              </a:rPr>
              <a:t>feedType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>
                <a:latin typeface="Source Code Pro"/>
                <a:cs typeface="Source Code Pro"/>
              </a:rPr>
              <a:t> </a:t>
            </a:r>
            <a:r>
              <a:rPr lang="en-US" dirty="0" smtClean="0">
                <a:latin typeface="Source Code Pro"/>
                <a:cs typeface="Source Code Pro"/>
              </a:rPr>
              <a:t>   </a:t>
            </a:r>
            <a:r>
              <a:rPr lang="en-US" dirty="0" err="1">
                <a:latin typeface="Source Code Pro"/>
                <a:cs typeface="Source Code Pro"/>
              </a:rPr>
              <a:t>feed</a:t>
            </a:r>
            <a:r>
              <a:rPr lang="en-US" dirty="0" err="1" smtClean="0">
                <a:latin typeface="Source Code Pro"/>
                <a:cs typeface="Source Code Pro"/>
              </a:rPr>
              <a:t>Image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>
                <a:latin typeface="Source Code Pro"/>
                <a:cs typeface="Source Code Pro"/>
              </a:rPr>
              <a:t> </a:t>
            </a:r>
            <a:r>
              <a:rPr lang="en-US" dirty="0" smtClean="0">
                <a:latin typeface="Source Code Pro"/>
                <a:cs typeface="Source Code Pro"/>
              </a:rPr>
              <a:t>   </a:t>
            </a:r>
            <a:r>
              <a:rPr lang="en-US" dirty="0" err="1" smtClean="0">
                <a:latin typeface="Source Code Pro"/>
                <a:cs typeface="Source Code Pro"/>
              </a:rPr>
              <a:t>feedText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>
                <a:latin typeface="Source Code Pro"/>
                <a:cs typeface="Source Code Pro"/>
              </a:rPr>
              <a:t> </a:t>
            </a:r>
            <a:r>
              <a:rPr lang="en-US" dirty="0" smtClean="0">
                <a:latin typeface="Source Code Pro"/>
                <a:cs typeface="Source Code Pro"/>
              </a:rPr>
              <a:t>   </a:t>
            </a:r>
            <a:r>
              <a:rPr lang="en-US" dirty="0" err="1" smtClean="0">
                <a:latin typeface="Source Code Pro"/>
                <a:cs typeface="Source Code Pro"/>
              </a:rPr>
              <a:t>userImage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>
                <a:latin typeface="Source Code Pro"/>
                <a:cs typeface="Source Code Pro"/>
              </a:rPr>
              <a:t> </a:t>
            </a:r>
            <a:r>
              <a:rPr lang="en-US" dirty="0" smtClean="0">
                <a:latin typeface="Source Code Pro"/>
                <a:cs typeface="Source Code Pro"/>
              </a:rPr>
              <a:t>   </a:t>
            </a:r>
            <a:r>
              <a:rPr lang="en-US" dirty="0" err="1" smtClean="0">
                <a:latin typeface="Source Code Pro"/>
                <a:cs typeface="Source Code Pro"/>
              </a:rPr>
              <a:t>userName</a:t>
            </a:r>
            <a:endParaRPr lang="en-US" dirty="0" smtClean="0">
              <a:latin typeface="Source Code Pro"/>
              <a:cs typeface="Source Code Pro"/>
            </a:endParaRPr>
          </a:p>
          <a:p>
            <a:r>
              <a:rPr lang="en-US" dirty="0" smtClean="0">
                <a:latin typeface="Source Code Pro"/>
                <a:cs typeface="Source Code Pro"/>
              </a:rPr>
              <a:t>}</a:t>
            </a:r>
            <a:endParaRPr lang="en-US" dirty="0">
              <a:latin typeface="Source Code Pro"/>
              <a:cs typeface="Source Code Pro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93734" y="1151073"/>
            <a:ext cx="1510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Photo Queue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746977" y="3268836"/>
            <a:ext cx="4506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-Randomly choose from the queues</a:t>
            </a:r>
          </a:p>
          <a:p>
            <a:r>
              <a:rPr lang="en-US" dirty="0" smtClean="0"/>
              <a:t>-Randomly photograph from chosen queue</a:t>
            </a:r>
          </a:p>
          <a:p>
            <a:r>
              <a:rPr lang="en-US" dirty="0" smtClean="0"/>
              <a:t>-Download photo from the service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Enqueue</a:t>
            </a:r>
            <a:r>
              <a:rPr lang="en-US" dirty="0" smtClean="0"/>
              <a:t> loaded object in Photo Queue</a:t>
            </a:r>
          </a:p>
        </p:txBody>
      </p:sp>
      <p:cxnSp>
        <p:nvCxnSpPr>
          <p:cNvPr id="53" name="Elbow Connector 52"/>
          <p:cNvCxnSpPr>
            <a:stCxn id="16" idx="3"/>
          </p:cNvCxnSpPr>
          <p:nvPr/>
        </p:nvCxnSpPr>
        <p:spPr>
          <a:xfrm rot="5400000" flipH="1" flipV="1">
            <a:off x="1519488" y="3560514"/>
            <a:ext cx="1345993" cy="208203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16" idx="0"/>
          </p:cNvCxnSpPr>
          <p:nvPr/>
        </p:nvCxnSpPr>
        <p:spPr>
          <a:xfrm>
            <a:off x="2013630" y="5731934"/>
            <a:ext cx="767648" cy="1270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endCxn id="19" idx="1"/>
          </p:cNvCxnSpPr>
          <p:nvPr/>
        </p:nvCxnSpPr>
        <p:spPr>
          <a:xfrm>
            <a:off x="3696145" y="5731934"/>
            <a:ext cx="275194" cy="12700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19" idx="3"/>
          </p:cNvCxnSpPr>
          <p:nvPr/>
        </p:nvCxnSpPr>
        <p:spPr>
          <a:xfrm>
            <a:off x="4699473" y="5731934"/>
            <a:ext cx="719114" cy="15239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22" idx="0"/>
            <a:endCxn id="21" idx="2"/>
          </p:cNvCxnSpPr>
          <p:nvPr/>
        </p:nvCxnSpPr>
        <p:spPr>
          <a:xfrm rot="5400000" flipH="1" flipV="1">
            <a:off x="3697483" y="4507845"/>
            <a:ext cx="435971" cy="240611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23" idx="0"/>
            <a:endCxn id="21" idx="2"/>
          </p:cNvCxnSpPr>
          <p:nvPr/>
        </p:nvCxnSpPr>
        <p:spPr>
          <a:xfrm rot="16200000" flipV="1">
            <a:off x="4723509" y="3722429"/>
            <a:ext cx="500040" cy="1875510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endCxn id="40" idx="1"/>
          </p:cNvCxnSpPr>
          <p:nvPr/>
        </p:nvCxnSpPr>
        <p:spPr>
          <a:xfrm rot="5400000" flipH="1" flipV="1">
            <a:off x="3922376" y="2168807"/>
            <a:ext cx="1321823" cy="1095027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40" idx="3"/>
            <a:endCxn id="4" idx="1"/>
          </p:cNvCxnSpPr>
          <p:nvPr/>
        </p:nvCxnSpPr>
        <p:spPr>
          <a:xfrm flipV="1">
            <a:off x="6028268" y="1890947"/>
            <a:ext cx="897467" cy="164461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/>
          <p:cNvCxnSpPr>
            <a:stCxn id="4" idx="2"/>
          </p:cNvCxnSpPr>
          <p:nvPr/>
        </p:nvCxnSpPr>
        <p:spPr>
          <a:xfrm rot="5400000">
            <a:off x="5300647" y="1193342"/>
            <a:ext cx="919017" cy="3448761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3875381" y="5994735"/>
            <a:ext cx="1049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Queue</a:t>
            </a:r>
          </a:p>
          <a:p>
            <a:r>
              <a:rPr lang="en-US" b="1" dirty="0" smtClean="0"/>
              <a:t>manager</a:t>
            </a:r>
            <a:endParaRPr lang="en-US" b="1" dirty="0"/>
          </a:p>
        </p:txBody>
      </p:sp>
      <p:sp>
        <p:nvSpPr>
          <p:cNvPr id="91" name="TextBox 90"/>
          <p:cNvSpPr txBox="1"/>
          <p:nvPr/>
        </p:nvSpPr>
        <p:spPr>
          <a:xfrm>
            <a:off x="7058778" y="934141"/>
            <a:ext cx="1687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Display Screen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3835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Delegation of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Interaction with social networking APIs- </a:t>
            </a:r>
            <a:r>
              <a:rPr lang="en-US" dirty="0" err="1" smtClean="0"/>
              <a:t>Shivank</a:t>
            </a:r>
            <a:endParaRPr lang="en-US" dirty="0" smtClean="0"/>
          </a:p>
          <a:p>
            <a:r>
              <a:rPr lang="en-US" dirty="0" smtClean="0"/>
              <a:t>Building our own REST API- </a:t>
            </a:r>
            <a:r>
              <a:rPr lang="en-US" dirty="0" err="1" smtClean="0"/>
              <a:t>Shivank</a:t>
            </a:r>
            <a:r>
              <a:rPr lang="en-US" dirty="0" smtClean="0"/>
              <a:t>, Kunal</a:t>
            </a:r>
          </a:p>
          <a:p>
            <a:r>
              <a:rPr lang="en-US" dirty="0" smtClean="0"/>
              <a:t>Work on the algorithm- </a:t>
            </a:r>
            <a:r>
              <a:rPr lang="en-US" dirty="0" err="1" smtClean="0"/>
              <a:t>Shivank</a:t>
            </a:r>
            <a:r>
              <a:rPr lang="en-US" dirty="0" smtClean="0"/>
              <a:t>, Kunal</a:t>
            </a:r>
          </a:p>
          <a:p>
            <a:r>
              <a:rPr lang="en-US" dirty="0" smtClean="0"/>
              <a:t>Web client- </a:t>
            </a:r>
            <a:r>
              <a:rPr lang="en-US" dirty="0" err="1" smtClean="0"/>
              <a:t>Shivank</a:t>
            </a:r>
            <a:endParaRPr lang="en-US" dirty="0" smtClean="0"/>
          </a:p>
          <a:p>
            <a:r>
              <a:rPr lang="en-US" dirty="0" smtClean="0"/>
              <a:t>iOS client- Kunal</a:t>
            </a:r>
          </a:p>
        </p:txBody>
      </p:sp>
    </p:spTree>
    <p:extLst>
      <p:ext uri="{BB962C8B-B14F-4D97-AF65-F5344CB8AC3E}">
        <p14:creationId xmlns:p14="http://schemas.microsoft.com/office/powerpoint/2010/main" val="74541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64933" y="3217333"/>
            <a:ext cx="31854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ource Code Pro"/>
                <a:cs typeface="Source Code Pro"/>
              </a:rPr>
              <a:t>i</a:t>
            </a:r>
            <a:r>
              <a:rPr lang="en-US" b="1" dirty="0" smtClean="0">
                <a:latin typeface="Source Code Pro"/>
                <a:cs typeface="Source Code Pro"/>
              </a:rPr>
              <a:t>f (questions)</a:t>
            </a:r>
          </a:p>
          <a:p>
            <a:r>
              <a:rPr lang="en-US" b="1" dirty="0">
                <a:latin typeface="Source Code Pro"/>
                <a:cs typeface="Source Code Pro"/>
              </a:rPr>
              <a:t>	</a:t>
            </a:r>
            <a:r>
              <a:rPr lang="en-US" b="1" dirty="0" err="1" smtClean="0">
                <a:latin typeface="Source Code Pro"/>
                <a:cs typeface="Source Code Pro"/>
              </a:rPr>
              <a:t>askQuestions</a:t>
            </a:r>
            <a:r>
              <a:rPr lang="en-US" b="1" dirty="0" smtClean="0">
                <a:latin typeface="Source Code Pro"/>
                <a:cs typeface="Source Code Pro"/>
              </a:rPr>
              <a:t>();</a:t>
            </a:r>
          </a:p>
          <a:p>
            <a:r>
              <a:rPr lang="en-US" b="1" dirty="0">
                <a:latin typeface="Source Code Pro"/>
                <a:cs typeface="Source Code Pro"/>
              </a:rPr>
              <a:t>e</a:t>
            </a:r>
            <a:r>
              <a:rPr lang="en-US" b="1" dirty="0" smtClean="0">
                <a:latin typeface="Source Code Pro"/>
                <a:cs typeface="Source Code Pro"/>
              </a:rPr>
              <a:t>lse</a:t>
            </a:r>
          </a:p>
          <a:p>
            <a:r>
              <a:rPr lang="en-US" b="1" dirty="0">
                <a:latin typeface="Source Code Pro"/>
                <a:cs typeface="Source Code Pro"/>
              </a:rPr>
              <a:t>	</a:t>
            </a:r>
            <a:r>
              <a:rPr lang="en-US" b="1" dirty="0" smtClean="0">
                <a:latin typeface="Source Code Pro"/>
                <a:cs typeface="Source Code Pro"/>
              </a:rPr>
              <a:t>break;</a:t>
            </a:r>
            <a:endParaRPr lang="en-US" b="1" dirty="0">
              <a:latin typeface="Source Code Pro"/>
              <a:cs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769263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Google developers- REST- </a:t>
            </a:r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YCcAE2SCQ6k</a:t>
            </a:r>
            <a:endParaRPr lang="en-US" dirty="0" smtClean="0"/>
          </a:p>
          <a:p>
            <a:r>
              <a:rPr lang="en-US" dirty="0" smtClean="0"/>
              <a:t>Roy Fielding’s dissertation- </a:t>
            </a:r>
            <a:r>
              <a:rPr lang="en-US" dirty="0">
                <a:hlinkClick r:id="rId3"/>
              </a:rPr>
              <a:t>http://www.ics.uci.edu/~fielding/pubs/dissertation/</a:t>
            </a:r>
            <a:r>
              <a:rPr lang="en-US" dirty="0" smtClean="0">
                <a:hlinkClick r:id="rId3"/>
              </a:rPr>
              <a:t>top.htm</a:t>
            </a:r>
            <a:endParaRPr lang="en-US" dirty="0" smtClean="0"/>
          </a:p>
          <a:p>
            <a:r>
              <a:rPr lang="en-US" dirty="0" smtClean="0"/>
              <a:t>A good blog on REST- </a:t>
            </a:r>
            <a:r>
              <a:rPr lang="en-US" dirty="0">
                <a:hlinkClick r:id="rId4"/>
              </a:rPr>
              <a:t>http://blog.smartbear.com/apis/understanding-soap-and-rest-basics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err="1" smtClean="0"/>
              <a:t>AFNetworking</a:t>
            </a:r>
            <a:r>
              <a:rPr lang="en-US" dirty="0" smtClean="0"/>
              <a:t> </a:t>
            </a:r>
            <a:r>
              <a:rPr lang="en-US" dirty="0" err="1" smtClean="0"/>
              <a:t>Git</a:t>
            </a:r>
            <a:r>
              <a:rPr lang="en-US" dirty="0" smtClean="0"/>
              <a:t>- </a:t>
            </a:r>
            <a:r>
              <a:rPr lang="en-US" dirty="0">
                <a:hlinkClick r:id="rId5"/>
              </a:rPr>
              <a:t>https://github.com/AFNetworking/</a:t>
            </a:r>
            <a:r>
              <a:rPr lang="en-US" dirty="0" smtClean="0">
                <a:hlinkClick r:id="rId5"/>
              </a:rPr>
              <a:t>AFNetworking</a:t>
            </a:r>
            <a:endParaRPr lang="en-US" dirty="0" smtClean="0"/>
          </a:p>
          <a:p>
            <a:r>
              <a:rPr lang="en-US" dirty="0" smtClean="0"/>
              <a:t>Twitter Developer Site- </a:t>
            </a:r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://dev.twitter.com/rest/</a:t>
            </a:r>
            <a:r>
              <a:rPr lang="en-US" dirty="0" smtClean="0">
                <a:hlinkClick r:id="rId6"/>
              </a:rPr>
              <a:t>public</a:t>
            </a:r>
            <a:endParaRPr lang="en-US" dirty="0" smtClean="0"/>
          </a:p>
          <a:p>
            <a:r>
              <a:rPr lang="en-US" dirty="0" smtClean="0"/>
              <a:t>Facebook </a:t>
            </a:r>
            <a:r>
              <a:rPr lang="en-US" dirty="0"/>
              <a:t>Developer Site</a:t>
            </a:r>
            <a:r>
              <a:rPr lang="en-US" dirty="0" smtClean="0"/>
              <a:t>- </a:t>
            </a:r>
            <a:r>
              <a:rPr lang="en-US" dirty="0">
                <a:hlinkClick r:id="rId7"/>
              </a:rPr>
              <a:t>https://developers.facebook.com</a:t>
            </a:r>
            <a:r>
              <a:rPr lang="en-US" dirty="0" smtClean="0">
                <a:hlinkClick r:id="rId7"/>
              </a:rPr>
              <a:t>/</a:t>
            </a:r>
            <a:endParaRPr lang="en-US" dirty="0" smtClean="0"/>
          </a:p>
          <a:p>
            <a:r>
              <a:rPr lang="en-US" dirty="0" err="1" smtClean="0"/>
              <a:t>Instagram</a:t>
            </a:r>
            <a:r>
              <a:rPr lang="en-US" dirty="0" smtClean="0"/>
              <a:t> </a:t>
            </a:r>
            <a:r>
              <a:rPr lang="en-US" dirty="0"/>
              <a:t>Developer Site</a:t>
            </a:r>
            <a:r>
              <a:rPr lang="en-US" dirty="0" smtClean="0"/>
              <a:t>- </a:t>
            </a:r>
            <a:r>
              <a:rPr lang="en-US" dirty="0">
                <a:hlinkClick r:id="rId8"/>
              </a:rPr>
              <a:t>https://instagram.com/developer</a:t>
            </a:r>
            <a:r>
              <a:rPr lang="en-US" dirty="0" smtClean="0">
                <a:hlinkClick r:id="rId8"/>
              </a:rPr>
              <a:t>/</a:t>
            </a:r>
            <a:endParaRPr lang="en-US" dirty="0" smtClean="0"/>
          </a:p>
          <a:p>
            <a:r>
              <a:rPr lang="en-US" dirty="0" err="1" smtClean="0"/>
              <a:t>Picovico</a:t>
            </a:r>
            <a:r>
              <a:rPr lang="en-US" dirty="0" smtClean="0"/>
              <a:t> </a:t>
            </a:r>
            <a:r>
              <a:rPr lang="en-US" dirty="0"/>
              <a:t>Developer Site</a:t>
            </a:r>
            <a:r>
              <a:rPr lang="en-US" dirty="0" smtClean="0"/>
              <a:t>- </a:t>
            </a:r>
            <a:r>
              <a:rPr lang="en-US" dirty="0">
                <a:hlinkClick r:id="rId9"/>
              </a:rPr>
              <a:t>http://picovico.readthedocs.org</a:t>
            </a:r>
            <a:r>
              <a:rPr lang="en-US" smtClean="0">
                <a:hlinkClick r:id="rId9"/>
              </a:rPr>
              <a:t>/</a:t>
            </a:r>
            <a:endParaRPr lang="en-US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9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1337</TotalTime>
  <Words>1110</Words>
  <Application>Microsoft Macintosh PowerPoint</Application>
  <PresentationFormat>On-screen Show (4:3)</PresentationFormat>
  <Paragraphs>273</Paragraphs>
  <Slides>30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Genesis</vt:lpstr>
      <vt:lpstr>RESTful Sevices</vt:lpstr>
      <vt:lpstr>Agenda</vt:lpstr>
      <vt:lpstr>REST</vt:lpstr>
      <vt:lpstr>What is an architectural style?</vt:lpstr>
      <vt:lpstr>REST architectural style</vt:lpstr>
      <vt:lpstr>When am I RESTful?</vt:lpstr>
      <vt:lpstr>When am I RESTful?</vt:lpstr>
      <vt:lpstr>When am I RESTful?</vt:lpstr>
      <vt:lpstr>When am I RESTful?</vt:lpstr>
      <vt:lpstr>When am I RESTful?</vt:lpstr>
      <vt:lpstr>When am I RESTful?</vt:lpstr>
      <vt:lpstr>Why REST?</vt:lpstr>
      <vt:lpstr>Final Project Feedster</vt:lpstr>
      <vt:lpstr>Architecture</vt:lpstr>
      <vt:lpstr>Web Service</vt:lpstr>
      <vt:lpstr>Database and Video Storage</vt:lpstr>
      <vt:lpstr>User Registration and Login</vt:lpstr>
      <vt:lpstr>Instagram Tags Search API</vt:lpstr>
      <vt:lpstr>Twitter Search API</vt:lpstr>
      <vt:lpstr>Facebook Graph Search </vt:lpstr>
      <vt:lpstr>Clients - Browser</vt:lpstr>
      <vt:lpstr>Clients - Browser</vt:lpstr>
      <vt:lpstr>Clients - Browser</vt:lpstr>
      <vt:lpstr>Slideshow animations </vt:lpstr>
      <vt:lpstr>iOS Client</vt:lpstr>
      <vt:lpstr>Technologies to be used</vt:lpstr>
      <vt:lpstr>Algorithm for the slideshow</vt:lpstr>
      <vt:lpstr>Delegation of work</vt:lpstr>
      <vt:lpstr>Thank you!</vt:lpstr>
      <vt:lpstr>References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RESTful Sevices</dc:title>
  <dc:creator>Kunal Shrivastava</dc:creator>
  <cp:lastModifiedBy>Kunal Shrivastava</cp:lastModifiedBy>
  <cp:revision>44</cp:revision>
  <dcterms:created xsi:type="dcterms:W3CDTF">2015-03-04T21:51:36Z</dcterms:created>
  <dcterms:modified xsi:type="dcterms:W3CDTF">2015-03-05T20:09:02Z</dcterms:modified>
</cp:coreProperties>
</file>