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1" r:id="rId9"/>
    <p:sldId id="286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8" r:id="rId31"/>
    <p:sldId id="287" r:id="rId32"/>
    <p:sldId id="284" r:id="rId33"/>
    <p:sldId id="285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14" autoAdjust="0"/>
    <p:restoredTop sz="94622" autoAdjust="0"/>
  </p:normalViewPr>
  <p:slideViewPr>
    <p:cSldViewPr>
      <p:cViewPr varScale="1">
        <p:scale>
          <a:sx n="81" d="100"/>
          <a:sy n="81" d="100"/>
        </p:scale>
        <p:origin x="-20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3/17/15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b-engines.com/en/ranking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nosql-database.org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hyperlink" Target="http://dataconomy.com/sql-vs-nosql-need-know/" TargetMode="External"/><Relationship Id="rId20" Type="http://schemas.openxmlformats.org/officeDocument/2006/relationships/hyperlink" Target="http://www.w3schools.com/json/json_intro.asp" TargetMode="External"/><Relationship Id="rId10" Type="http://schemas.openxmlformats.org/officeDocument/2006/relationships/hyperlink" Target="http://www.thoughtworks.com/insights/blog/nosql-databases-overview" TargetMode="External"/><Relationship Id="rId11" Type="http://schemas.openxmlformats.org/officeDocument/2006/relationships/hyperlink" Target="http://www.tutorialspoint.com/data_mining/dm_cluster_analysis.htm" TargetMode="External"/><Relationship Id="rId12" Type="http://schemas.openxmlformats.org/officeDocument/2006/relationships/hyperlink" Target="http://www.brentozar.com/archive/2011/02/scaling-up-or-scaling-out/" TargetMode="External"/><Relationship Id="rId13" Type="http://schemas.openxmlformats.org/officeDocument/2006/relationships/hyperlink" Target="http://planetcassandra.org/what-is-nosql/%23nosql-database-types" TargetMode="External"/><Relationship Id="rId14" Type="http://schemas.openxmlformats.org/officeDocument/2006/relationships/hyperlink" Target="http://www.sas.com/en_us/insights/big-data/what-is-big-data.html" TargetMode="External"/><Relationship Id="rId15" Type="http://schemas.openxmlformats.org/officeDocument/2006/relationships/hyperlink" Target="https://www.digitalocean.com/community/tutorials/understanding-sql-and-nosql-databases-and-different-database-models" TargetMode="External"/><Relationship Id="rId16" Type="http://schemas.openxmlformats.org/officeDocument/2006/relationships/hyperlink" Target="http://www.webopedia.com/quick_ref/important-big-data-facts-for-it-professionals.html" TargetMode="External"/><Relationship Id="rId17" Type="http://schemas.openxmlformats.org/officeDocument/2006/relationships/hyperlink" Target="https://blog.udemy.com/nosql-vs-sql-2/" TargetMode="External"/><Relationship Id="rId18" Type="http://schemas.openxmlformats.org/officeDocument/2006/relationships/hyperlink" Target="http://www.thegeekstuff.com/2014/01/sql-vs-nosql-db/" TargetMode="External"/><Relationship Id="rId19" Type="http://schemas.openxmlformats.org/officeDocument/2006/relationships/hyperlink" Target="http://www.couchbase.com/nosql-resources/what-is-no-sq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ongodb.com/nosql-explained" TargetMode="External"/><Relationship Id="rId3" Type="http://schemas.openxmlformats.org/officeDocument/2006/relationships/hyperlink" Target="http://docs.mongodb.org/manual/tutorial/getting-started/" TargetMode="External"/><Relationship Id="rId4" Type="http://schemas.openxmlformats.org/officeDocument/2006/relationships/hyperlink" Target="http://nosql-database.org/" TargetMode="External"/><Relationship Id="rId5" Type="http://schemas.openxmlformats.org/officeDocument/2006/relationships/hyperlink" Target="http://db-engines.com/en/ranking" TargetMode="External"/><Relationship Id="rId6" Type="http://schemas.openxmlformats.org/officeDocument/2006/relationships/hyperlink" Target="http://nosqlguide.com/column-store/nosql-databases-explained-wide-column-stores/" TargetMode="External"/><Relationship Id="rId7" Type="http://schemas.openxmlformats.org/officeDocument/2006/relationships/hyperlink" Target="http://bi-bigdata.com/2013/01/13/what-is-wide-column-stores/" TargetMode="External"/><Relationship Id="rId8" Type="http://schemas.openxmlformats.org/officeDocument/2006/relationships/hyperlink" Target="http://news.dice.com/2012/07/16/sql-vs-nosql-which-is-better/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BIG DATA Project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+mj-lt"/>
              </a:rPr>
              <a:t>CSE 775 – Distributed Objects</a:t>
            </a:r>
          </a:p>
          <a:p>
            <a:pPr algn="ctr"/>
            <a:endParaRPr lang="en-US" dirty="0">
              <a:latin typeface="+mj-lt"/>
            </a:endParaRPr>
          </a:p>
          <a:p>
            <a:pPr algn="ctr"/>
            <a:r>
              <a:rPr lang="en-US" dirty="0" err="1" smtClean="0">
                <a:latin typeface="+mj-lt"/>
              </a:rPr>
              <a:t>Bekir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Turkkan</a:t>
            </a:r>
            <a:r>
              <a:rPr lang="en-US" dirty="0" smtClean="0">
                <a:latin typeface="+mj-lt"/>
              </a:rPr>
              <a:t> &amp; </a:t>
            </a:r>
            <a:r>
              <a:rPr lang="en-US" dirty="0" err="1" smtClean="0">
                <a:latin typeface="+mj-lt"/>
              </a:rPr>
              <a:t>Habib</a:t>
            </a:r>
            <a:r>
              <a:rPr lang="en-US" dirty="0" smtClean="0">
                <a:latin typeface="+mj-lt"/>
              </a:rPr>
              <a:t> Kaya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439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 on new </a:t>
            </a:r>
            <a:r>
              <a:rPr lang="en-US" dirty="0" smtClean="0"/>
              <a:t>database </a:t>
            </a:r>
            <a:r>
              <a:rPr lang="en-US" dirty="0" smtClean="0"/>
              <a:t>trends</a:t>
            </a:r>
          </a:p>
          <a:p>
            <a:r>
              <a:rPr lang="en-US" dirty="0" smtClean="0"/>
              <a:t>Comparisons </a:t>
            </a:r>
            <a:r>
              <a:rPr lang="en-US" dirty="0" smtClean="0"/>
              <a:t>of the systems </a:t>
            </a:r>
            <a:endParaRPr lang="en-US" dirty="0" smtClean="0"/>
          </a:p>
          <a:p>
            <a:r>
              <a:rPr lang="en-US" dirty="0"/>
              <a:t>Implementations of a project on </a:t>
            </a:r>
            <a:r>
              <a:rPr lang="en-US" dirty="0" err="1"/>
              <a:t>MongoDB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768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 of database management systems</a:t>
            </a:r>
          </a:p>
          <a:p>
            <a:r>
              <a:rPr lang="en-US" dirty="0" smtClean="0"/>
              <a:t>What does </a:t>
            </a:r>
            <a:r>
              <a:rPr lang="en-US" dirty="0" err="1" smtClean="0"/>
              <a:t>NoSQL</a:t>
            </a:r>
            <a:r>
              <a:rPr lang="en-US" dirty="0" smtClean="0"/>
              <a:t> mean?</a:t>
            </a:r>
          </a:p>
          <a:p>
            <a:r>
              <a:rPr lang="en-US" dirty="0" smtClean="0"/>
              <a:t>Why </a:t>
            </a:r>
            <a:r>
              <a:rPr lang="en-US" dirty="0" err="1" smtClean="0"/>
              <a:t>NoSQL</a:t>
            </a:r>
            <a:r>
              <a:rPr lang="en-US" dirty="0" smtClean="0"/>
              <a:t> database systems?</a:t>
            </a:r>
          </a:p>
          <a:p>
            <a:r>
              <a:rPr lang="en-US" dirty="0" smtClean="0"/>
              <a:t>Types of </a:t>
            </a:r>
            <a:r>
              <a:rPr lang="en-US" dirty="0" err="1" smtClean="0"/>
              <a:t>NoSQL</a:t>
            </a:r>
            <a:r>
              <a:rPr lang="en-US" dirty="0" smtClean="0"/>
              <a:t> database systems</a:t>
            </a:r>
          </a:p>
          <a:p>
            <a:r>
              <a:rPr lang="en-US" dirty="0" smtClean="0"/>
              <a:t>Data models for widely used </a:t>
            </a:r>
            <a:r>
              <a:rPr lang="en-US" dirty="0" err="1" smtClean="0"/>
              <a:t>NoSQL</a:t>
            </a:r>
            <a:r>
              <a:rPr lang="en-US" dirty="0" smtClean="0"/>
              <a:t> </a:t>
            </a:r>
            <a:r>
              <a:rPr lang="en-US" dirty="0" err="1" smtClean="0"/>
              <a:t>dbs</a:t>
            </a:r>
            <a:endParaRPr lang="en-US" dirty="0" smtClean="0"/>
          </a:p>
          <a:p>
            <a:r>
              <a:rPr lang="en-US" dirty="0" smtClean="0"/>
              <a:t>Query models of </a:t>
            </a:r>
            <a:r>
              <a:rPr lang="en-US" dirty="0" err="1" smtClean="0"/>
              <a:t>NoSQL</a:t>
            </a:r>
            <a:endParaRPr lang="en-US" dirty="0" smtClean="0"/>
          </a:p>
          <a:p>
            <a:r>
              <a:rPr lang="en-US" dirty="0" err="1" smtClean="0"/>
              <a:t>MongoDB</a:t>
            </a:r>
            <a:r>
              <a:rPr lang="en-US" dirty="0" smtClean="0"/>
              <a:t> Demo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456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1970s SQL is invented</a:t>
            </a:r>
          </a:p>
          <a:p>
            <a:r>
              <a:rPr lang="en-US" dirty="0" smtClean="0"/>
              <a:t>1990s Object oriented databases tried to take place</a:t>
            </a:r>
          </a:p>
          <a:p>
            <a:r>
              <a:rPr lang="en-US" dirty="0" smtClean="0"/>
              <a:t>2000s </a:t>
            </a:r>
            <a:r>
              <a:rPr lang="en-US" dirty="0" err="1" smtClean="0"/>
              <a:t>NoSQL</a:t>
            </a:r>
            <a:r>
              <a:rPr lang="en-US" dirty="0" smtClean="0"/>
              <a:t> databases came to market (Google’s Big Table, Amazon’s Dynamo)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000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Current Estimated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Number of mentions of the system on </a:t>
            </a:r>
            <a:r>
              <a:rPr lang="en-US" dirty="0" smtClean="0"/>
              <a:t>websites</a:t>
            </a:r>
          </a:p>
          <a:p>
            <a:r>
              <a:rPr lang="en-US" dirty="0"/>
              <a:t>General interest in the </a:t>
            </a:r>
            <a:r>
              <a:rPr lang="en-US" dirty="0" smtClean="0"/>
              <a:t>system</a:t>
            </a:r>
          </a:p>
          <a:p>
            <a:r>
              <a:rPr lang="en-US" dirty="0"/>
              <a:t>Frequency of technical discussions about the </a:t>
            </a:r>
            <a:r>
              <a:rPr lang="en-US" dirty="0" smtClean="0"/>
              <a:t>system</a:t>
            </a:r>
          </a:p>
          <a:p>
            <a:r>
              <a:rPr lang="en-US" dirty="0"/>
              <a:t>Number of job offers, in which the system is </a:t>
            </a:r>
            <a:r>
              <a:rPr lang="en-US" dirty="0" smtClean="0"/>
              <a:t>mentioned</a:t>
            </a:r>
          </a:p>
          <a:p>
            <a:r>
              <a:rPr lang="en-US" dirty="0"/>
              <a:t>Number of profiles in professional networks, in which the system is </a:t>
            </a:r>
            <a:r>
              <a:rPr lang="en-US" dirty="0" smtClean="0"/>
              <a:t>mentioned</a:t>
            </a:r>
          </a:p>
          <a:p>
            <a:r>
              <a:rPr lang="en-US" dirty="0"/>
              <a:t>Relevance in social </a:t>
            </a:r>
            <a:r>
              <a:rPr lang="en-US" dirty="0" smtClean="0"/>
              <a:t>networks</a:t>
            </a:r>
          </a:p>
          <a:p>
            <a:r>
              <a:rPr lang="en-US" dirty="0" smtClean="0">
                <a:hlinkClick r:id="rId2"/>
              </a:rPr>
              <a:t>Rankings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46728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</a:t>
            </a:r>
            <a:r>
              <a:rPr lang="en-US" dirty="0" err="1" smtClean="0"/>
              <a:t>NoSQL</a:t>
            </a:r>
            <a:r>
              <a:rPr lang="en-US" dirty="0" smtClean="0"/>
              <a:t>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Only SQL, implying that there are more than one storage mechanism to design a software product or solution</a:t>
            </a:r>
          </a:p>
          <a:p>
            <a:r>
              <a:rPr lang="en-US" dirty="0" smtClean="0"/>
              <a:t>Common observations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Not using the relational model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Running well on clusters (Scalable)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Mostly open source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Built for the 21</a:t>
            </a:r>
            <a:r>
              <a:rPr lang="en-US" baseline="30000" dirty="0" smtClean="0"/>
              <a:t>st</a:t>
            </a:r>
            <a:r>
              <a:rPr lang="en-US" dirty="0" smtClean="0"/>
              <a:t> century web estates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Schema-less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894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514600"/>
            <a:ext cx="8305800" cy="1143000"/>
          </a:xfrm>
        </p:spPr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NoSQL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545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Pros and Cons of </a:t>
            </a:r>
            <a:r>
              <a:rPr lang="en-US" dirty="0" smtClean="0">
                <a:solidFill>
                  <a:srgbClr val="00B0F0"/>
                </a:solidFill>
              </a:rPr>
              <a:t>SQL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>
              <a:solidFill>
                <a:srgbClr val="00B0F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650784"/>
              </p:ext>
            </p:extLst>
          </p:nvPr>
        </p:nvGraphicFramePr>
        <p:xfrm>
          <a:off x="1524000" y="2819400"/>
          <a:ext cx="6096000" cy="1844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Pros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Cons</a:t>
                      </a:r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Persistent Data</a:t>
                      </a:r>
                    </a:p>
                    <a:p>
                      <a:r>
                        <a:rPr lang="en-US" dirty="0" smtClean="0"/>
                        <a:t>Concurrency</a:t>
                      </a:r>
                    </a:p>
                    <a:p>
                      <a:r>
                        <a:rPr lang="en-US" dirty="0" smtClean="0"/>
                        <a:t>Integration</a:t>
                      </a:r>
                    </a:p>
                    <a:p>
                      <a:r>
                        <a:rPr lang="en-US" dirty="0" smtClean="0"/>
                        <a:t>(Mostly) Standard </a:t>
                      </a:r>
                      <a:r>
                        <a:rPr lang="en-US" dirty="0" smtClean="0"/>
                        <a:t>Model</a:t>
                      </a:r>
                    </a:p>
                    <a:p>
                      <a:r>
                        <a:rPr lang="en-US" dirty="0" smtClean="0"/>
                        <a:t>Relation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Certain</a:t>
                      </a:r>
                      <a:r>
                        <a:rPr lang="en-US" baseline="0" dirty="0" smtClean="0"/>
                        <a:t> model</a:t>
                      </a:r>
                    </a:p>
                    <a:p>
                      <a:r>
                        <a:rPr lang="en-US" baseline="0" dirty="0" smtClean="0"/>
                        <a:t>Scalability </a:t>
                      </a:r>
                    </a:p>
                    <a:p>
                      <a:r>
                        <a:rPr lang="en-US" baseline="0" dirty="0" smtClean="0"/>
                        <a:t>Performance</a:t>
                      </a:r>
                    </a:p>
                    <a:p>
                      <a:r>
                        <a:rPr lang="en-US" baseline="0" dirty="0" smtClean="0"/>
                        <a:t>Clustering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911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49876"/>
            <a:ext cx="6886575" cy="6183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6680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Scalability for SQL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dirty="0"/>
              <a:t>Scale up – use a more powerful SQL Server</a:t>
            </a:r>
          </a:p>
          <a:p>
            <a:pPr fontAlgn="base"/>
            <a:r>
              <a:rPr lang="en-US" dirty="0"/>
              <a:t>Scale out – use more SQL Servers</a:t>
            </a:r>
          </a:p>
          <a:p>
            <a:pPr marL="0" indent="0">
              <a:buNone/>
            </a:pPr>
            <a:r>
              <a:rPr lang="en-US" dirty="0" smtClean="0"/>
              <a:t>Scale up Options</a:t>
            </a:r>
          </a:p>
          <a:p>
            <a:r>
              <a:rPr lang="en-US" sz="2000" dirty="0" smtClean="0"/>
              <a:t>Replacing server with a faster one or having more memory</a:t>
            </a:r>
          </a:p>
          <a:p>
            <a:r>
              <a:rPr lang="en-US" sz="2000" dirty="0" smtClean="0"/>
              <a:t>Switching from 2 socket to 4 socket server: Doubles the licensing cost</a:t>
            </a:r>
          </a:p>
          <a:p>
            <a:r>
              <a:rPr lang="en-US" sz="2000" dirty="0" smtClean="0"/>
              <a:t>Switching from 4 to 8 socket server: Prices get serious</a:t>
            </a:r>
          </a:p>
          <a:p>
            <a:r>
              <a:rPr lang="en-US" sz="2000" dirty="0" smtClean="0"/>
              <a:t>Switching from 8 to 16 or more: Need to change the license which cost around $60000 for each socket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dirty="0"/>
              <a:t>Scale out </a:t>
            </a:r>
            <a:r>
              <a:rPr lang="en-US" dirty="0" smtClean="0"/>
              <a:t>Options</a:t>
            </a:r>
          </a:p>
          <a:p>
            <a:r>
              <a:rPr lang="en-US" sz="2100" dirty="0"/>
              <a:t>Using bidirectional or merge replication</a:t>
            </a:r>
          </a:p>
          <a:p>
            <a:r>
              <a:rPr lang="en-US" sz="2100" dirty="0"/>
              <a:t>Putting several read-only SQL Servers behind a load balancer</a:t>
            </a:r>
          </a:p>
          <a:p>
            <a:r>
              <a:rPr lang="en-US" sz="2100" dirty="0"/>
              <a:t>Using third-party scale-out products</a:t>
            </a:r>
            <a:r>
              <a:rPr lang="en-US" dirty="0"/>
              <a:t> 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2367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</a:t>
            </a:r>
            <a:r>
              <a:rPr lang="en-US" dirty="0" err="1" smtClean="0"/>
              <a:t>NoSQL</a:t>
            </a:r>
            <a:r>
              <a:rPr lang="en-US" dirty="0" smtClean="0"/>
              <a:t> DBs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 effective for technical infrastructure</a:t>
            </a:r>
          </a:p>
          <a:p>
            <a:pPr lvl="1"/>
            <a:r>
              <a:rPr lang="en-US" dirty="0" smtClean="0"/>
              <a:t>Scalable (Good for massive data)</a:t>
            </a:r>
          </a:p>
          <a:p>
            <a:pPr lvl="1"/>
            <a:r>
              <a:rPr lang="en-US" dirty="0" smtClean="0"/>
              <a:t>Good scale out architectures (Uses Commodity Servers)</a:t>
            </a:r>
          </a:p>
          <a:p>
            <a:pPr lvl="1"/>
            <a:r>
              <a:rPr lang="en-US" dirty="0" smtClean="0"/>
              <a:t>Better performance (Suitable for clustering)</a:t>
            </a:r>
          </a:p>
          <a:p>
            <a:r>
              <a:rPr lang="en-US" dirty="0" smtClean="0"/>
              <a:t>Suitable for agile development</a:t>
            </a:r>
          </a:p>
          <a:p>
            <a:pPr lvl="1"/>
            <a:r>
              <a:rPr lang="en-US" dirty="0" smtClean="0"/>
              <a:t>No need to waterfall method for development</a:t>
            </a:r>
          </a:p>
          <a:p>
            <a:pPr lvl="1"/>
            <a:r>
              <a:rPr lang="en-US" dirty="0" smtClean="0"/>
              <a:t>Object oriented programming is the norm</a:t>
            </a:r>
          </a:p>
        </p:txBody>
      </p:sp>
    </p:spTree>
    <p:extLst>
      <p:ext uri="{BB962C8B-B14F-4D97-AF65-F5344CB8AC3E}">
        <p14:creationId xmlns:p14="http://schemas.microsoft.com/office/powerpoint/2010/main" val="67688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NoSQL</a:t>
            </a:r>
            <a:r>
              <a:rPr lang="en-US" dirty="0" smtClean="0"/>
              <a:t> DB System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4 Major models are widely used.</a:t>
            </a:r>
          </a:p>
          <a:p>
            <a:r>
              <a:rPr lang="en-US" b="1" dirty="0"/>
              <a:t>Wide Column </a:t>
            </a:r>
            <a:r>
              <a:rPr lang="en-US" b="1" dirty="0" smtClean="0"/>
              <a:t>Store / </a:t>
            </a:r>
            <a:r>
              <a:rPr lang="en-US" b="1" dirty="0"/>
              <a:t>Column </a:t>
            </a:r>
            <a:r>
              <a:rPr lang="en-US" b="1" dirty="0" smtClean="0"/>
              <a:t>Families</a:t>
            </a:r>
          </a:p>
          <a:p>
            <a:pPr marL="0" indent="0">
              <a:buNone/>
            </a:pPr>
            <a:r>
              <a:rPr lang="en-US" sz="2000" b="1" dirty="0" err="1" smtClean="0"/>
              <a:t>Hadoop</a:t>
            </a:r>
            <a:r>
              <a:rPr lang="en-US" sz="2000" b="1" dirty="0" smtClean="0"/>
              <a:t>/</a:t>
            </a:r>
            <a:r>
              <a:rPr lang="en-US" sz="2000" b="1" dirty="0" err="1" smtClean="0"/>
              <a:t>Hbase</a:t>
            </a:r>
            <a:r>
              <a:rPr lang="en-US" sz="2000" b="1" dirty="0" smtClean="0"/>
              <a:t> (Java), Cassandra (CQL), </a:t>
            </a:r>
            <a:r>
              <a:rPr lang="en-US" sz="2000" b="1" dirty="0" err="1" smtClean="0"/>
              <a:t>MapR</a:t>
            </a:r>
            <a:r>
              <a:rPr lang="en-US" sz="2000" b="1" dirty="0" smtClean="0"/>
              <a:t> (type of </a:t>
            </a:r>
            <a:r>
              <a:rPr lang="en-US" sz="2000" b="1" dirty="0" err="1" smtClean="0"/>
              <a:t>Hadoop</a:t>
            </a:r>
            <a:r>
              <a:rPr lang="en-US" sz="2000" b="1" dirty="0" smtClean="0"/>
              <a:t>)</a:t>
            </a:r>
            <a:endParaRPr lang="en-US" sz="2000" b="1" dirty="0"/>
          </a:p>
          <a:p>
            <a:r>
              <a:rPr lang="en-US" b="1" dirty="0"/>
              <a:t>Document </a:t>
            </a:r>
            <a:r>
              <a:rPr lang="en-US" b="1" dirty="0" smtClean="0"/>
              <a:t>Store</a:t>
            </a:r>
          </a:p>
          <a:p>
            <a:pPr marL="0" indent="0">
              <a:buNone/>
            </a:pPr>
            <a:r>
              <a:rPr lang="en-US" sz="2000" b="1" dirty="0" err="1"/>
              <a:t>MongoDB</a:t>
            </a:r>
            <a:r>
              <a:rPr lang="en-US" sz="2000" b="1" dirty="0"/>
              <a:t>(BSON), </a:t>
            </a:r>
            <a:r>
              <a:rPr lang="en-US" sz="2000" b="1" dirty="0" err="1"/>
              <a:t>CouchDB</a:t>
            </a:r>
            <a:r>
              <a:rPr lang="en-US" sz="2000" b="1" dirty="0"/>
              <a:t>(JSON)</a:t>
            </a:r>
          </a:p>
          <a:p>
            <a:r>
              <a:rPr lang="en-US" b="1" dirty="0"/>
              <a:t>Key Value / Tuple </a:t>
            </a:r>
            <a:r>
              <a:rPr lang="en-US" b="1" dirty="0" smtClean="0"/>
              <a:t>Store</a:t>
            </a:r>
          </a:p>
          <a:p>
            <a:pPr marL="0" indent="0">
              <a:buNone/>
            </a:pPr>
            <a:r>
              <a:rPr lang="en-US" sz="2000" b="1" dirty="0" err="1"/>
              <a:t>Riak</a:t>
            </a:r>
            <a:r>
              <a:rPr lang="en-US" sz="2000" b="1" dirty="0"/>
              <a:t>(JSON), </a:t>
            </a:r>
            <a:r>
              <a:rPr lang="en-US" sz="2000" b="1" dirty="0" err="1"/>
              <a:t>DynamoDB</a:t>
            </a:r>
            <a:r>
              <a:rPr lang="en-US" sz="2000" b="1" dirty="0"/>
              <a:t>(Auto Scalable)</a:t>
            </a:r>
          </a:p>
          <a:p>
            <a:r>
              <a:rPr lang="en-US" b="1" dirty="0"/>
              <a:t>Graph Databases </a:t>
            </a:r>
            <a:endParaRPr lang="en-US" b="1" dirty="0" smtClean="0"/>
          </a:p>
          <a:p>
            <a:pPr marL="0" indent="0">
              <a:buNone/>
            </a:pPr>
            <a:r>
              <a:rPr lang="en-US" sz="2000" b="1" dirty="0"/>
              <a:t>Neo4j(Many APIs), Infinite Graph (Java)</a:t>
            </a:r>
          </a:p>
          <a:p>
            <a:r>
              <a:rPr lang="en-US" b="1" dirty="0" smtClean="0">
                <a:hlinkClick r:id="rId2"/>
              </a:rPr>
              <a:t>More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770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Document Model</a:t>
            </a:r>
          </a:p>
          <a:p>
            <a:pPr lvl="1"/>
            <a:r>
              <a:rPr lang="en-US" dirty="0" smtClean="0"/>
              <a:t>Store data in documents </a:t>
            </a:r>
            <a:r>
              <a:rPr lang="en-US" dirty="0"/>
              <a:t>(JSON type of documents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Simply each record and associated data is stored in same document </a:t>
            </a:r>
          </a:p>
          <a:p>
            <a:pPr lvl="1"/>
            <a:r>
              <a:rPr lang="en-US" dirty="0" smtClean="0"/>
              <a:t>Each document can contain different fields which helps for modeling unstructured and polymorphic data</a:t>
            </a:r>
          </a:p>
          <a:p>
            <a:pPr lvl="1"/>
            <a:r>
              <a:rPr lang="en-US" dirty="0" smtClean="0"/>
              <a:t>Provides to </a:t>
            </a:r>
            <a:r>
              <a:rPr lang="en-US" dirty="0"/>
              <a:t>query on any field and </a:t>
            </a:r>
            <a:r>
              <a:rPr lang="en-US" dirty="0" smtClean="0"/>
              <a:t>the natural </a:t>
            </a:r>
            <a:r>
              <a:rPr lang="en-US" dirty="0"/>
              <a:t>mapping of the document data model to objects </a:t>
            </a:r>
            <a:r>
              <a:rPr lang="en-US" dirty="0" smtClean="0"/>
              <a:t>in modern </a:t>
            </a:r>
            <a:r>
              <a:rPr lang="en-US" dirty="0"/>
              <a:t>programming languages.</a:t>
            </a:r>
            <a:endParaRPr lang="en-US" dirty="0" smtClean="0"/>
          </a:p>
          <a:p>
            <a:pPr lvl="1"/>
            <a:r>
              <a:rPr lang="en-US" dirty="0"/>
              <a:t>Useful for </a:t>
            </a:r>
            <a:r>
              <a:rPr lang="en-US" dirty="0" smtClean="0"/>
              <a:t>a </a:t>
            </a:r>
            <a:r>
              <a:rPr lang="en-US" dirty="0"/>
              <a:t>wide variety of applications due to the flexibility of the data model</a:t>
            </a:r>
          </a:p>
        </p:txBody>
      </p:sp>
    </p:spTree>
    <p:extLst>
      <p:ext uri="{BB962C8B-B14F-4D97-AF65-F5344CB8AC3E}">
        <p14:creationId xmlns:p14="http://schemas.microsoft.com/office/powerpoint/2010/main" val="1455874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 Model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graph structures with nodes, </a:t>
            </a:r>
            <a:r>
              <a:rPr lang="en-US" dirty="0" smtClean="0"/>
              <a:t>edges and </a:t>
            </a:r>
            <a:r>
              <a:rPr lang="en-US" dirty="0"/>
              <a:t>properties to represent data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Data is modeled </a:t>
            </a:r>
            <a:r>
              <a:rPr lang="en-US" dirty="0"/>
              <a:t>as a network of relationships between </a:t>
            </a:r>
            <a:r>
              <a:rPr lang="en-US" dirty="0" smtClean="0"/>
              <a:t>specific elements</a:t>
            </a:r>
          </a:p>
          <a:p>
            <a:pPr lvl="1"/>
            <a:r>
              <a:rPr lang="en-US" dirty="0" smtClean="0"/>
              <a:t>Useful for the systems that relations is the core to the database like social networks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391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 Value Model</a:t>
            </a:r>
          </a:p>
          <a:p>
            <a:pPr lvl="1"/>
            <a:r>
              <a:rPr lang="en-US" dirty="0" smtClean="0"/>
              <a:t>Most </a:t>
            </a:r>
            <a:r>
              <a:rPr lang="en-US" dirty="0"/>
              <a:t>basic type of </a:t>
            </a:r>
            <a:r>
              <a:rPr lang="en-US" dirty="0" err="1"/>
              <a:t>NoSQL</a:t>
            </a:r>
            <a:r>
              <a:rPr lang="en-US" dirty="0"/>
              <a:t> </a:t>
            </a:r>
            <a:r>
              <a:rPr lang="en-US" dirty="0" smtClean="0"/>
              <a:t>database systems</a:t>
            </a:r>
          </a:p>
          <a:p>
            <a:pPr lvl="1"/>
            <a:r>
              <a:rPr lang="en-US" dirty="0"/>
              <a:t>Every item in </a:t>
            </a:r>
            <a:r>
              <a:rPr lang="en-US" dirty="0" smtClean="0"/>
              <a:t>the database </a:t>
            </a:r>
            <a:r>
              <a:rPr lang="en-US" dirty="0"/>
              <a:t>is stored as an attribute name, or key, </a:t>
            </a:r>
            <a:r>
              <a:rPr lang="en-US" dirty="0" smtClean="0"/>
              <a:t>together with </a:t>
            </a:r>
            <a:r>
              <a:rPr lang="en-US" dirty="0"/>
              <a:t>its value. </a:t>
            </a:r>
            <a:endParaRPr lang="en-US" dirty="0" smtClean="0"/>
          </a:p>
          <a:p>
            <a:pPr lvl="1"/>
            <a:r>
              <a:rPr lang="en-US" dirty="0" smtClean="0"/>
              <a:t>The value of the item is opaque to the database but some of the tools can provide metadata sets and enables searching like </a:t>
            </a:r>
            <a:r>
              <a:rPr lang="en-US" dirty="0" err="1" smtClean="0"/>
              <a:t>Riak</a:t>
            </a:r>
            <a:endParaRPr lang="en-US" dirty="0" smtClean="0"/>
          </a:p>
          <a:p>
            <a:pPr lvl="1"/>
            <a:r>
              <a:rPr lang="en-US" dirty="0" smtClean="0"/>
              <a:t>Does </a:t>
            </a:r>
            <a:r>
              <a:rPr lang="en-US" dirty="0"/>
              <a:t>not enforce a </a:t>
            </a:r>
            <a:r>
              <a:rPr lang="en-US" dirty="0" smtClean="0"/>
              <a:t>set schema </a:t>
            </a:r>
            <a:r>
              <a:rPr lang="en-US" dirty="0"/>
              <a:t>across key-value pairs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Useful </a:t>
            </a:r>
            <a:r>
              <a:rPr lang="en-US" dirty="0"/>
              <a:t>for representing polymorphic </a:t>
            </a:r>
            <a:r>
              <a:rPr lang="en-US" dirty="0" smtClean="0"/>
              <a:t>and unstructured </a:t>
            </a:r>
            <a:r>
              <a:rPr lang="en-US" dirty="0"/>
              <a:t>data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096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Wide Column Stores / Column families</a:t>
            </a:r>
          </a:p>
          <a:p>
            <a:pPr lvl="1"/>
            <a:r>
              <a:rPr lang="en-US" dirty="0" smtClean="0"/>
              <a:t>Uses distributed </a:t>
            </a:r>
            <a:r>
              <a:rPr lang="en-US" dirty="0"/>
              <a:t>multi-dimensional sorted map to store </a:t>
            </a:r>
            <a:r>
              <a:rPr lang="en-US" dirty="0" smtClean="0"/>
              <a:t>data</a:t>
            </a:r>
          </a:p>
          <a:p>
            <a:pPr lvl="1"/>
            <a:r>
              <a:rPr lang="en-US" dirty="0"/>
              <a:t>Each record can vary in the number of columns that </a:t>
            </a:r>
            <a:r>
              <a:rPr lang="en-US" dirty="0" smtClean="0"/>
              <a:t>are stored</a:t>
            </a:r>
            <a:r>
              <a:rPr lang="en-US" dirty="0"/>
              <a:t>, and columns can be nested inside other </a:t>
            </a:r>
            <a:r>
              <a:rPr lang="en-US" dirty="0" smtClean="0"/>
              <a:t>columns called </a:t>
            </a:r>
            <a:r>
              <a:rPr lang="en-US" dirty="0"/>
              <a:t>super </a:t>
            </a:r>
            <a:r>
              <a:rPr lang="en-US" dirty="0" smtClean="0"/>
              <a:t>columns</a:t>
            </a:r>
          </a:p>
          <a:p>
            <a:pPr lvl="1"/>
            <a:r>
              <a:rPr lang="en-US" dirty="0"/>
              <a:t>Columns can be grouped </a:t>
            </a:r>
            <a:r>
              <a:rPr lang="en-US" dirty="0" smtClean="0"/>
              <a:t>together for </a:t>
            </a:r>
            <a:r>
              <a:rPr lang="en-US" dirty="0"/>
              <a:t>access in column </a:t>
            </a:r>
            <a:r>
              <a:rPr lang="en-US" dirty="0" smtClean="0"/>
              <a:t>families</a:t>
            </a:r>
          </a:p>
          <a:p>
            <a:pPr lvl="1"/>
            <a:r>
              <a:rPr lang="en-US" dirty="0"/>
              <a:t>Data is retrieved </a:t>
            </a:r>
            <a:r>
              <a:rPr lang="en-US" dirty="0" smtClean="0"/>
              <a:t>by primary </a:t>
            </a:r>
            <a:r>
              <a:rPr lang="en-US" dirty="0"/>
              <a:t>key per column </a:t>
            </a:r>
            <a:r>
              <a:rPr lang="en-US" dirty="0" smtClean="0"/>
              <a:t>family</a:t>
            </a:r>
          </a:p>
          <a:p>
            <a:pPr lvl="1"/>
            <a:r>
              <a:rPr lang="en-US" dirty="0" smtClean="0"/>
              <a:t>Useful </a:t>
            </a:r>
            <a:r>
              <a:rPr lang="en-US" dirty="0"/>
              <a:t>for a narrow set of applications that only </a:t>
            </a:r>
            <a:r>
              <a:rPr lang="en-US" dirty="0" smtClean="0"/>
              <a:t>query data </a:t>
            </a:r>
            <a:r>
              <a:rPr lang="en-US" dirty="0"/>
              <a:t>by a single key value</a:t>
            </a:r>
          </a:p>
        </p:txBody>
      </p:sp>
    </p:spTree>
    <p:extLst>
      <p:ext uri="{BB962C8B-B14F-4D97-AF65-F5344CB8AC3E}">
        <p14:creationId xmlns:p14="http://schemas.microsoft.com/office/powerpoint/2010/main" val="3081059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for Data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0425"/>
            <a:ext cx="8546670" cy="545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414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0550"/>
            <a:ext cx="8991600" cy="526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762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08" y="1246517"/>
            <a:ext cx="8555292" cy="506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17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2" y="838200"/>
            <a:ext cx="5976937" cy="5590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0198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51781"/>
            <a:ext cx="8001000" cy="576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9458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838200"/>
            <a:ext cx="4972050" cy="5210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608" y="6060674"/>
            <a:ext cx="5895975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0413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73192"/>
            <a:ext cx="8348663" cy="542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70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 Database</a:t>
            </a:r>
          </a:p>
          <a:p>
            <a:pPr lvl="1"/>
            <a:r>
              <a:rPr lang="en-US" dirty="0" smtClean="0"/>
              <a:t>provides </a:t>
            </a:r>
            <a:r>
              <a:rPr lang="en-US" dirty="0"/>
              <a:t>the ability to query on </a:t>
            </a:r>
            <a:r>
              <a:rPr lang="en-US" dirty="0" smtClean="0"/>
              <a:t>any field </a:t>
            </a:r>
            <a:r>
              <a:rPr lang="en-US" dirty="0"/>
              <a:t>within a </a:t>
            </a:r>
            <a:r>
              <a:rPr lang="en-US" dirty="0" smtClean="0"/>
              <a:t>document</a:t>
            </a:r>
          </a:p>
          <a:p>
            <a:pPr lvl="1"/>
            <a:r>
              <a:rPr lang="en-US" dirty="0" smtClean="0"/>
              <a:t>provides </a:t>
            </a:r>
            <a:r>
              <a:rPr lang="en-US" dirty="0"/>
              <a:t>the ability </a:t>
            </a:r>
            <a:r>
              <a:rPr lang="en-US" dirty="0" smtClean="0"/>
              <a:t>to analyze </a:t>
            </a:r>
            <a:r>
              <a:rPr lang="en-US" dirty="0"/>
              <a:t>data in </a:t>
            </a:r>
            <a:r>
              <a:rPr lang="en-US" dirty="0" smtClean="0"/>
              <a:t>place (like </a:t>
            </a:r>
            <a:r>
              <a:rPr lang="en-US" dirty="0" err="1" smtClean="0"/>
              <a:t>sql</a:t>
            </a:r>
            <a:r>
              <a:rPr lang="en-US" dirty="0" smtClean="0"/>
              <a:t> group by)</a:t>
            </a:r>
          </a:p>
          <a:p>
            <a:pPr lvl="1"/>
            <a:r>
              <a:rPr lang="en-US" dirty="0"/>
              <a:t>Regarding </a:t>
            </a:r>
            <a:r>
              <a:rPr lang="en-US" dirty="0" smtClean="0"/>
              <a:t>updates, some of them provide </a:t>
            </a:r>
            <a:r>
              <a:rPr lang="en-US" dirty="0"/>
              <a:t>find and modify capabilities so that values </a:t>
            </a:r>
            <a:r>
              <a:rPr lang="en-US" dirty="0" smtClean="0"/>
              <a:t>in documents </a:t>
            </a:r>
            <a:r>
              <a:rPr lang="en-US" dirty="0"/>
              <a:t>can be updated in a single statement</a:t>
            </a:r>
          </a:p>
        </p:txBody>
      </p:sp>
    </p:spTree>
    <p:extLst>
      <p:ext uri="{BB962C8B-B14F-4D97-AF65-F5344CB8AC3E}">
        <p14:creationId xmlns:p14="http://schemas.microsoft.com/office/powerpoint/2010/main" val="493808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 Database </a:t>
            </a:r>
          </a:p>
          <a:p>
            <a:pPr lvl="1"/>
            <a:r>
              <a:rPr lang="en-US" dirty="0"/>
              <a:t>These systems tend to provide rich query models </a:t>
            </a:r>
            <a:r>
              <a:rPr lang="en-US" dirty="0" smtClean="0"/>
              <a:t>where simple </a:t>
            </a:r>
            <a:r>
              <a:rPr lang="en-US" dirty="0"/>
              <a:t>and complex relationships can be interrogated </a:t>
            </a:r>
            <a:r>
              <a:rPr lang="en-US" dirty="0" smtClean="0"/>
              <a:t>to make </a:t>
            </a:r>
            <a:r>
              <a:rPr lang="en-US" dirty="0"/>
              <a:t>direct and indirect inferences about the data in </a:t>
            </a:r>
            <a:r>
              <a:rPr lang="en-US" dirty="0" smtClean="0"/>
              <a:t>the system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Relationship-type </a:t>
            </a:r>
            <a:r>
              <a:rPr lang="en-US" dirty="0"/>
              <a:t>analysis tends to be </a:t>
            </a:r>
            <a:r>
              <a:rPr lang="en-US" dirty="0" smtClean="0"/>
              <a:t>very efficient </a:t>
            </a:r>
            <a:r>
              <a:rPr lang="en-US" dirty="0"/>
              <a:t>in these systems, whereas other types of </a:t>
            </a:r>
            <a:r>
              <a:rPr lang="en-US" dirty="0" smtClean="0"/>
              <a:t>analysis may </a:t>
            </a:r>
            <a:r>
              <a:rPr lang="en-US" dirty="0"/>
              <a:t>be less optimal.</a:t>
            </a:r>
          </a:p>
        </p:txBody>
      </p:sp>
    </p:spTree>
    <p:extLst>
      <p:ext uri="{BB962C8B-B14F-4D97-AF65-F5344CB8AC3E}">
        <p14:creationId xmlns:p14="http://schemas.microsoft.com/office/powerpoint/2010/main" val="3171084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Value and Wide Column databases</a:t>
            </a:r>
          </a:p>
          <a:p>
            <a:pPr lvl="1"/>
            <a:r>
              <a:rPr lang="en-US" dirty="0"/>
              <a:t>These systems provide the ability to retrieve and </a:t>
            </a:r>
            <a:r>
              <a:rPr lang="en-US" dirty="0" smtClean="0"/>
              <a:t>update data </a:t>
            </a:r>
            <a:r>
              <a:rPr lang="en-US" dirty="0"/>
              <a:t>based only on a primary key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Some </a:t>
            </a:r>
            <a:r>
              <a:rPr lang="en-US" dirty="0"/>
              <a:t>products provide limited support </a:t>
            </a:r>
            <a:r>
              <a:rPr lang="en-US" dirty="0" smtClean="0"/>
              <a:t>for secondary indexes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To perform </a:t>
            </a:r>
            <a:r>
              <a:rPr lang="en-US" dirty="0" smtClean="0"/>
              <a:t>an update </a:t>
            </a:r>
            <a:r>
              <a:rPr lang="en-US" dirty="0"/>
              <a:t>in these systems, two round trips may </a:t>
            </a:r>
            <a:r>
              <a:rPr lang="en-US" dirty="0" smtClean="0"/>
              <a:t>be necessary</a:t>
            </a:r>
            <a:r>
              <a:rPr lang="en-US" dirty="0"/>
              <a:t>: </a:t>
            </a:r>
            <a:r>
              <a:rPr lang="en-US" dirty="0" smtClean="0"/>
              <a:t>first </a:t>
            </a:r>
            <a:r>
              <a:rPr lang="en-US" dirty="0"/>
              <a:t>find the record, then update it. </a:t>
            </a:r>
            <a:endParaRPr lang="en-US" dirty="0" smtClean="0"/>
          </a:p>
          <a:p>
            <a:pPr lvl="1"/>
            <a:r>
              <a:rPr lang="en-US" dirty="0" smtClean="0"/>
              <a:t>In the systems</a:t>
            </a:r>
            <a:r>
              <a:rPr lang="en-US" dirty="0"/>
              <a:t>, the update may be implemented as a </a:t>
            </a:r>
            <a:r>
              <a:rPr lang="en-US" dirty="0" smtClean="0"/>
              <a:t>complete rewrite </a:t>
            </a:r>
            <a:r>
              <a:rPr lang="en-US" dirty="0"/>
              <a:t>of the record whether a few bytes have changed </a:t>
            </a:r>
            <a:r>
              <a:rPr lang="en-US" dirty="0" smtClean="0"/>
              <a:t>or the </a:t>
            </a:r>
            <a:r>
              <a:rPr lang="en-US" dirty="0"/>
              <a:t>entire record.</a:t>
            </a:r>
          </a:p>
        </p:txBody>
      </p:sp>
    </p:spTree>
    <p:extLst>
      <p:ext uri="{BB962C8B-B14F-4D97-AF65-F5344CB8AC3E}">
        <p14:creationId xmlns:p14="http://schemas.microsoft.com/office/powerpoint/2010/main" val="1270686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Consistency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NoSQL</a:t>
            </a:r>
            <a:r>
              <a:rPr lang="en-US" dirty="0"/>
              <a:t> systems typically maintain multiple copies of </a:t>
            </a:r>
            <a:r>
              <a:rPr lang="en-US" dirty="0" smtClean="0"/>
              <a:t>the data </a:t>
            </a:r>
            <a:r>
              <a:rPr lang="en-US" dirty="0"/>
              <a:t>for availability and scalability purposes</a:t>
            </a:r>
          </a:p>
          <a:p>
            <a:r>
              <a:rPr lang="en-US" dirty="0" smtClean="0"/>
              <a:t>Consistent Systems</a:t>
            </a:r>
            <a:r>
              <a:rPr lang="en-US" dirty="0"/>
              <a:t>: writes by the application </a:t>
            </a:r>
            <a:r>
              <a:rPr lang="en-US" dirty="0" smtClean="0"/>
              <a:t>are immediately </a:t>
            </a:r>
            <a:r>
              <a:rPr lang="en-US" dirty="0"/>
              <a:t>visible in subsequent </a:t>
            </a:r>
            <a:r>
              <a:rPr lang="en-US" dirty="0" smtClean="0"/>
              <a:t>queries</a:t>
            </a:r>
          </a:p>
          <a:p>
            <a:r>
              <a:rPr lang="en-US" dirty="0" smtClean="0"/>
              <a:t>Eventually Consistent Systems</a:t>
            </a:r>
            <a:r>
              <a:rPr lang="en-US" dirty="0"/>
              <a:t>: </a:t>
            </a:r>
            <a:r>
              <a:rPr lang="en-US" dirty="0" smtClean="0"/>
              <a:t>Writes </a:t>
            </a:r>
            <a:r>
              <a:rPr lang="en-US" dirty="0"/>
              <a:t>are not </a:t>
            </a:r>
            <a:r>
              <a:rPr lang="en-US" dirty="0" smtClean="0"/>
              <a:t>immediately visible. </a:t>
            </a:r>
            <a:endParaRPr lang="en-US" dirty="0"/>
          </a:p>
          <a:p>
            <a:r>
              <a:rPr lang="en-US" dirty="0" smtClean="0"/>
              <a:t>Most </a:t>
            </a:r>
            <a:r>
              <a:rPr lang="en-US" dirty="0"/>
              <a:t>applications and development teams </a:t>
            </a:r>
            <a:r>
              <a:rPr lang="en-US" dirty="0" smtClean="0"/>
              <a:t>expect consistent </a:t>
            </a:r>
            <a:r>
              <a:rPr lang="en-US" dirty="0"/>
              <a:t>systems</a:t>
            </a:r>
            <a:r>
              <a:rPr lang="en-US" dirty="0" smtClean="0"/>
              <a:t>.</a:t>
            </a:r>
          </a:p>
          <a:p>
            <a:r>
              <a:rPr lang="en-US" dirty="0" smtClean="0"/>
              <a:t>Different </a:t>
            </a:r>
            <a:r>
              <a:rPr lang="en-US" dirty="0"/>
              <a:t>consistency models pose different </a:t>
            </a:r>
            <a:r>
              <a:rPr lang="en-US" dirty="0" smtClean="0"/>
              <a:t>trade-offs for </a:t>
            </a:r>
            <a:r>
              <a:rPr lang="en-US" dirty="0"/>
              <a:t>applications in the areas of consistency </a:t>
            </a:r>
            <a:r>
              <a:rPr lang="en-US" dirty="0" smtClean="0"/>
              <a:t>and availability.</a:t>
            </a:r>
          </a:p>
          <a:p>
            <a:r>
              <a:rPr lang="en-US" dirty="0" smtClean="0"/>
              <a:t>Eventually </a:t>
            </a:r>
            <a:r>
              <a:rPr lang="en-US" dirty="0"/>
              <a:t>consistent systems provide some </a:t>
            </a:r>
            <a:r>
              <a:rPr lang="en-US" dirty="0" smtClean="0"/>
              <a:t>advantages for </a:t>
            </a:r>
            <a:r>
              <a:rPr lang="en-US" dirty="0"/>
              <a:t>writes at the cost of making reads and updates </a:t>
            </a:r>
            <a:r>
              <a:rPr lang="en-US" dirty="0" smtClean="0"/>
              <a:t>more complex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7712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no standard for interfacing with </a:t>
            </a:r>
            <a:r>
              <a:rPr lang="en-US" dirty="0" err="1"/>
              <a:t>NoSQL</a:t>
            </a:r>
            <a:r>
              <a:rPr lang="en-US" dirty="0"/>
              <a:t> systems</a:t>
            </a:r>
            <a:r>
              <a:rPr lang="en-US" dirty="0" smtClean="0"/>
              <a:t>.</a:t>
            </a:r>
          </a:p>
          <a:p>
            <a:r>
              <a:rPr lang="en-US" dirty="0"/>
              <a:t>The maturity of the </a:t>
            </a:r>
            <a:r>
              <a:rPr lang="en-US" dirty="0" smtClean="0"/>
              <a:t>API can </a:t>
            </a:r>
            <a:r>
              <a:rPr lang="en-US" dirty="0"/>
              <a:t>have major implications for the time and cost </a:t>
            </a:r>
            <a:r>
              <a:rPr lang="en-US" dirty="0" smtClean="0"/>
              <a:t>required to </a:t>
            </a:r>
            <a:r>
              <a:rPr lang="en-US" dirty="0"/>
              <a:t>develop and maintain the underlying </a:t>
            </a:r>
            <a:r>
              <a:rPr lang="en-US" dirty="0" err="1"/>
              <a:t>NoSQL</a:t>
            </a:r>
            <a:r>
              <a:rPr lang="en-US" dirty="0"/>
              <a:t> system</a:t>
            </a:r>
            <a:r>
              <a:rPr lang="en-US" dirty="0" smtClean="0"/>
              <a:t>.</a:t>
            </a:r>
          </a:p>
          <a:p>
            <a:r>
              <a:rPr lang="en-US" dirty="0"/>
              <a:t>I</a:t>
            </a:r>
            <a:r>
              <a:rPr lang="en-US" dirty="0" smtClean="0"/>
              <a:t>diomatic </a:t>
            </a:r>
            <a:r>
              <a:rPr lang="en-US" dirty="0"/>
              <a:t>drivers minimize onboarding </a:t>
            </a:r>
            <a:r>
              <a:rPr lang="en-US" dirty="0" smtClean="0"/>
              <a:t>time for </a:t>
            </a:r>
            <a:r>
              <a:rPr lang="en-US" dirty="0"/>
              <a:t>new developers and </a:t>
            </a:r>
            <a:r>
              <a:rPr lang="en-US" dirty="0" smtClean="0"/>
              <a:t>simplify application development.</a:t>
            </a:r>
          </a:p>
        </p:txBody>
      </p:sp>
    </p:spTree>
    <p:extLst>
      <p:ext uri="{BB962C8B-B14F-4D97-AF65-F5344CB8AC3E}">
        <p14:creationId xmlns:p14="http://schemas.microsoft.com/office/powerpoint/2010/main" val="4255763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Commercial Support </a:t>
            </a:r>
            <a:r>
              <a:rPr lang="en-US" sz="3200" dirty="0" smtClean="0"/>
              <a:t>and Community </a:t>
            </a:r>
            <a:r>
              <a:rPr lang="en-US" sz="3200" dirty="0"/>
              <a:t>Strength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Choosing a database is a major </a:t>
            </a:r>
            <a:r>
              <a:rPr lang="en-US" dirty="0" smtClean="0"/>
              <a:t>investment and difficult to change</a:t>
            </a:r>
          </a:p>
          <a:p>
            <a:r>
              <a:rPr lang="en-US" dirty="0" smtClean="0"/>
              <a:t>No standard and too many systems in the market </a:t>
            </a:r>
          </a:p>
          <a:p>
            <a:r>
              <a:rPr lang="en-US" dirty="0" smtClean="0"/>
              <a:t>Need to find the best fit for the needs </a:t>
            </a:r>
          </a:p>
          <a:p>
            <a:r>
              <a:rPr lang="en-US" dirty="0" smtClean="0"/>
              <a:t>Support </a:t>
            </a:r>
            <a:r>
              <a:rPr lang="en-US" dirty="0"/>
              <a:t>is an important part </a:t>
            </a:r>
            <a:r>
              <a:rPr lang="en-US" dirty="0" smtClean="0"/>
              <a:t>of evaluating </a:t>
            </a:r>
            <a:r>
              <a:rPr lang="en-US" dirty="0" err="1"/>
              <a:t>NoSQL</a:t>
            </a:r>
            <a:r>
              <a:rPr lang="en-US" dirty="0"/>
              <a:t> products</a:t>
            </a:r>
          </a:p>
        </p:txBody>
      </p:sp>
    </p:spTree>
    <p:extLst>
      <p:ext uri="{BB962C8B-B14F-4D97-AF65-F5344CB8AC3E}">
        <p14:creationId xmlns:p14="http://schemas.microsoft.com/office/powerpoint/2010/main" val="4222948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MongoDB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397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MongoDB</a:t>
            </a:r>
            <a:r>
              <a:rPr lang="en-US" dirty="0" smtClean="0"/>
              <a:t> File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MongoDB</a:t>
            </a:r>
            <a:r>
              <a:rPr lang="en-US" dirty="0" smtClean="0"/>
              <a:t> uses BSON format to store files.</a:t>
            </a:r>
          </a:p>
          <a:p>
            <a:r>
              <a:rPr lang="en-US" dirty="0" smtClean="0"/>
              <a:t>BSON is short for Binary JSON</a:t>
            </a:r>
          </a:p>
          <a:p>
            <a:r>
              <a:rPr lang="en-US" dirty="0" err="1" smtClean="0"/>
              <a:t>MongoDB</a:t>
            </a:r>
            <a:r>
              <a:rPr lang="en-US" dirty="0" smtClean="0"/>
              <a:t> deals with 4MB files so BSON files are chunked into 4MB files using </a:t>
            </a:r>
            <a:r>
              <a:rPr lang="en-US" dirty="0" err="1" smtClean="0"/>
              <a:t>GridFS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114800"/>
            <a:ext cx="86741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13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5257800"/>
          </a:xfrm>
        </p:spPr>
        <p:txBody>
          <a:bodyPr>
            <a:noAutofit/>
          </a:bodyPr>
          <a:lstStyle/>
          <a:p>
            <a:r>
              <a:rPr lang="en-US" sz="800" dirty="0">
                <a:hlinkClick r:id="rId2"/>
              </a:rPr>
              <a:t>http://</a:t>
            </a:r>
            <a:r>
              <a:rPr lang="en-US" sz="800" dirty="0" smtClean="0">
                <a:hlinkClick r:id="rId2"/>
              </a:rPr>
              <a:t>www.mongodb.com/nosql-explained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3"/>
              </a:rPr>
              <a:t>http://docs.mongodb.org/manual/tutorial/getting-started/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4"/>
              </a:rPr>
              <a:t>http://nosql-database.org/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5"/>
              </a:rPr>
              <a:t>http://db-engines.com/en/ranking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6"/>
              </a:rPr>
              <a:t>http://nosqlguide.com/column-store/nosql-databases-explained-wide-column-stores/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7"/>
              </a:rPr>
              <a:t>http://bi-bigdata.com/2013/01/13/what-is-wide-column-stores/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8"/>
              </a:rPr>
              <a:t>http://news.dice.com/2012/07/16/sql-vs-nosql-which-is-better/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9"/>
              </a:rPr>
              <a:t>http://dataconomy.com/sql-vs-nosql-need-know/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10"/>
              </a:rPr>
              <a:t>http://www.thoughtworks.com/insights/blog/nosql-databases-overview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11"/>
              </a:rPr>
              <a:t>http://www.tutorialspoint.com/data_mining/dm_cluster_analysis.htm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12"/>
              </a:rPr>
              <a:t>http://www.brentozar.com/archive/2011/02/scaling-up-or-scaling-out/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13"/>
              </a:rPr>
              <a:t>http://planetcassandra.org/what-is-nosql/#nosql-database-types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14"/>
              </a:rPr>
              <a:t>http://www.sas.com/en_us/insights/big-data/what-is-big-data.html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15"/>
              </a:rPr>
              <a:t>https://www.digitalocean.com/community/tutorials/understanding-sql-and-nosql-databases-and-different-database-models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16"/>
              </a:rPr>
              <a:t>http://www.webopedia.com/quick_ref/important-big-data-facts-for-it-professionals.html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17"/>
              </a:rPr>
              <a:t>https://blog.udemy.com/nosql-vs-sql-2/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18"/>
              </a:rPr>
              <a:t>http://www.thegeekstuff.com/2014/01/sql-vs-nosql-db/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19"/>
              </a:rPr>
              <a:t>http://</a:t>
            </a:r>
            <a:r>
              <a:rPr lang="en-US" sz="800" dirty="0" smtClean="0">
                <a:hlinkClick r:id="rId19"/>
              </a:rPr>
              <a:t>www.couchbase.com/nosql-resources/what-is-no-sql</a:t>
            </a:r>
            <a:r>
              <a:rPr lang="en-US" sz="800" dirty="0"/>
              <a:t/>
            </a:r>
            <a:br>
              <a:rPr lang="en-US" sz="800" dirty="0"/>
            </a:br>
            <a:endParaRPr lang="en-US" sz="800" dirty="0"/>
          </a:p>
          <a:p>
            <a:r>
              <a:rPr lang="en-US" sz="800" dirty="0">
                <a:hlinkClick r:id="rId20"/>
              </a:rPr>
              <a:t>http://www.w3schools.com/json/json_intro.asp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229440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for Listening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475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1607</TotalTime>
  <Words>1119</Words>
  <Application>Microsoft Macintosh PowerPoint</Application>
  <PresentationFormat>On-screen Show (4:3)</PresentationFormat>
  <Paragraphs>161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Flow</vt:lpstr>
      <vt:lpstr>BIG DATA Project</vt:lpstr>
      <vt:lpstr>Project Details</vt:lpstr>
      <vt:lpstr>Outline</vt:lpstr>
      <vt:lpstr>History </vt:lpstr>
      <vt:lpstr>Current Estimated Usage</vt:lpstr>
      <vt:lpstr>What Does NoSQL mean?</vt:lpstr>
      <vt:lpstr>Why NoSQL?</vt:lpstr>
      <vt:lpstr>Pros and Cons of SQL</vt:lpstr>
      <vt:lpstr>PowerPoint Presentation</vt:lpstr>
      <vt:lpstr>Scalability for SQL systems</vt:lpstr>
      <vt:lpstr>Advantages of NoSQL DBs</vt:lpstr>
      <vt:lpstr>NoSQL DB System Types</vt:lpstr>
      <vt:lpstr>Data Model</vt:lpstr>
      <vt:lpstr>PowerPoint Presentation</vt:lpstr>
      <vt:lpstr>PowerPoint Presentation</vt:lpstr>
      <vt:lpstr>PowerPoint Presentation</vt:lpstr>
      <vt:lpstr>Examples for Data Models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Query Model</vt:lpstr>
      <vt:lpstr>PowerPoint Presentation</vt:lpstr>
      <vt:lpstr>PowerPoint Presentation</vt:lpstr>
      <vt:lpstr>Consistency Model</vt:lpstr>
      <vt:lpstr>APIs</vt:lpstr>
      <vt:lpstr>Commercial Support and Community Strength</vt:lpstr>
      <vt:lpstr>MongoDB</vt:lpstr>
      <vt:lpstr>MongoDB File Storage</vt:lpstr>
      <vt:lpstr>References</vt:lpstr>
      <vt:lpstr>Thanks for Listening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DATA Project</dc:title>
  <dc:creator>oguzhan türkkan</dc:creator>
  <cp:lastModifiedBy>h</cp:lastModifiedBy>
  <cp:revision>28</cp:revision>
  <dcterms:created xsi:type="dcterms:W3CDTF">2006-08-16T00:00:00Z</dcterms:created>
  <dcterms:modified xsi:type="dcterms:W3CDTF">2015-03-18T11:52:06Z</dcterms:modified>
</cp:coreProperties>
</file>