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0"/>
  </p:notesMasterIdLst>
  <p:handoutMasterIdLst>
    <p:handoutMasterId r:id="rId41"/>
  </p:handoutMasterIdLst>
  <p:sldIdLst>
    <p:sldId id="256" r:id="rId3"/>
    <p:sldId id="262" r:id="rId4"/>
    <p:sldId id="257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9" r:id="rId18"/>
    <p:sldId id="275" r:id="rId19"/>
    <p:sldId id="276" r:id="rId20"/>
    <p:sldId id="291" r:id="rId21"/>
    <p:sldId id="292" r:id="rId22"/>
    <p:sldId id="293" r:id="rId23"/>
    <p:sldId id="294" r:id="rId24"/>
    <p:sldId id="278" r:id="rId25"/>
    <p:sldId id="280" r:id="rId26"/>
    <p:sldId id="285" r:id="rId27"/>
    <p:sldId id="281" r:id="rId28"/>
    <p:sldId id="282" r:id="rId29"/>
    <p:sldId id="290" r:id="rId30"/>
    <p:sldId id="284" r:id="rId31"/>
    <p:sldId id="283" r:id="rId32"/>
    <p:sldId id="286" r:id="rId33"/>
    <p:sldId id="287" r:id="rId34"/>
    <p:sldId id="289" r:id="rId35"/>
    <p:sldId id="288" r:id="rId36"/>
    <p:sldId id="295" r:id="rId37"/>
    <p:sldId id="277" r:id="rId38"/>
    <p:sldId id="26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>
      <p:cViewPr varScale="1">
        <p:scale>
          <a:sx n="80" d="100"/>
          <a:sy n="80" d="100"/>
        </p:scale>
        <p:origin x="1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5" d="100"/>
          <a:sy n="95" d="100"/>
        </p:scale>
        <p:origin x="358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C5132-FFA3-4B02-9F09-22FCF40EFA74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C20D7-F8F1-4196-9585-26F31AFC8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6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E42C9-243F-4DC5-AFF6-9D56B5FA9D63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EC444-603B-4F09-9A06-5917518DD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invGray">
          <a:xfrm>
            <a:off x="0" y="3936697"/>
            <a:ext cx="12192000" cy="210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1" y="4114800"/>
            <a:ext cx="10515598" cy="1158446"/>
          </a:xfrm>
        </p:spPr>
        <p:txBody>
          <a:bodyPr anchor="b">
            <a:normAutofit/>
          </a:bodyPr>
          <a:lstStyle>
            <a:lvl1pPr algn="l">
              <a:defRPr sz="5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5338170"/>
            <a:ext cx="10515598" cy="47483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3276600"/>
            <a:ext cx="12192000" cy="2763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29000"/>
            <a:ext cx="9601200" cy="1838519"/>
          </a:xfrm>
        </p:spPr>
        <p:txBody>
          <a:bodyPr anchor="b">
            <a:normAutofit/>
          </a:bodyPr>
          <a:lstStyle>
            <a:lvl1pPr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5340096"/>
            <a:ext cx="9601200" cy="47548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735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7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61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61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0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4000"/>
            <a:ext cx="3429000" cy="19050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400800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9000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7048"/>
            <a:ext cx="3429000" cy="1901952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198" y="685800"/>
            <a:ext cx="6400800" cy="5257800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8999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7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1693" y="365125"/>
            <a:ext cx="16002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5344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invGray">
          <a:xfrm>
            <a:off x="0" y="6492239"/>
            <a:ext cx="12188825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85939" y="6549715"/>
            <a:ext cx="1667860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0FE2824-C2A0-4931-BB32-60B24BDBB3CC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00" y="6549715"/>
            <a:ext cx="8442158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799" y="6549715"/>
            <a:ext cx="446361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13333A4-2EF1-4B79-B68C-AB20E66B4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71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file:///F:\SEM_FOUR\DO\Code\PresentationCode\Node\Example.bat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ile:///F:\SEM_FOUR\DO\Code\PresentationCode\Node\Events.ba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file:///F:\SEM_FOUR\DO\Code\PresentationCode\Node\Concurrency.bat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file:///F:\SEM_FOUR\DO\Code\PresentationCode\Node\ConcurrencyTwo.bat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file:///F:\SEM_FOUR\DO\Code\PresentationCode\GO\RunOne.bat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file:///F:\SEM_FOUR\DO\Code\PresentationCode\GO\RunFour.bat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ile:///F:\SEM_FOUR\DO\Code\PresentationCode\GO\RunThree.bat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file:///F:\SEM_FOUR\DO\Code\PresentationCode\GO\RunTwo.bat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file:///F:\SEM_FOUR\DO\Code\PresentationCode\GO\RunFive.bat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expressjs.com/" TargetMode="External"/><Relationship Id="rId2" Type="http://schemas.openxmlformats.org/officeDocument/2006/relationships/hyperlink" Target="http://nodejs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olang.org/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1" y="3886200"/>
            <a:ext cx="10515598" cy="1158446"/>
          </a:xfrm>
        </p:spPr>
        <p:txBody>
          <a:bodyPr/>
          <a:lstStyle/>
          <a:p>
            <a:r>
              <a:rPr lang="en-US" dirty="0" smtClean="0"/>
              <a:t>Node.js | GO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8254" y="5024593"/>
            <a:ext cx="10515598" cy="97515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3100" dirty="0" smtClean="0"/>
              <a:t>CSE 775 – Distributed Objects</a:t>
            </a:r>
          </a:p>
          <a:p>
            <a:pPr>
              <a:lnSpc>
                <a:spcPct val="120000"/>
              </a:lnSpc>
            </a:pPr>
            <a:r>
              <a:rPr lang="en-US" sz="2000" dirty="0" smtClean="0"/>
              <a:t>									 </a:t>
            </a:r>
            <a:r>
              <a:rPr lang="en-US" sz="1200" dirty="0" smtClean="0"/>
              <a:t>Submitted by: Arpit Kothari</a:t>
            </a:r>
          </a:p>
        </p:txBody>
      </p:sp>
    </p:spTree>
    <p:extLst>
      <p:ext uri="{BB962C8B-B14F-4D97-AF65-F5344CB8AC3E}">
        <p14:creationId xmlns:p14="http://schemas.microsoft.com/office/powerpoint/2010/main" val="214272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2819400"/>
            <a:ext cx="6400800" cy="672150"/>
          </a:xfrm>
        </p:spPr>
        <p:txBody>
          <a:bodyPr/>
          <a:lstStyle/>
          <a:p>
            <a:r>
              <a:rPr lang="en-US" dirty="0" smtClean="0"/>
              <a:t>I/O Need to be done differently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0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Cycles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2362200"/>
            <a:ext cx="7010400" cy="4351338"/>
          </a:xfrm>
        </p:spPr>
        <p:txBody>
          <a:bodyPr/>
          <a:lstStyle/>
          <a:p>
            <a:r>
              <a:rPr lang="en-US" dirty="0" smtClean="0"/>
              <a:t>I/0 LATENCY : </a:t>
            </a:r>
          </a:p>
          <a:p>
            <a:pPr marL="1143000" lvl="5" indent="0">
              <a:buNone/>
            </a:pPr>
            <a:r>
              <a:rPr lang="en-US" sz="2000" dirty="0" smtClean="0"/>
              <a:t>L1 : 3 Cycles</a:t>
            </a:r>
          </a:p>
          <a:p>
            <a:pPr marL="1143000" lvl="5" indent="0">
              <a:buNone/>
            </a:pPr>
            <a:r>
              <a:rPr lang="en-US" sz="2000" dirty="0" smtClean="0"/>
              <a:t>L2 : 14 Cycles</a:t>
            </a:r>
          </a:p>
          <a:p>
            <a:pPr marL="1143000" lvl="5" indent="0">
              <a:buNone/>
            </a:pPr>
            <a:r>
              <a:rPr lang="en-US" sz="2000" dirty="0" smtClean="0"/>
              <a:t>RAM : 250 Cycles</a:t>
            </a:r>
          </a:p>
          <a:p>
            <a:pPr marL="1143000" lvl="5" indent="0">
              <a:buNone/>
            </a:pPr>
            <a:r>
              <a:rPr lang="en-US" sz="2000" dirty="0" smtClean="0"/>
              <a:t>Disk : 41,000,000 Cycles</a:t>
            </a:r>
          </a:p>
          <a:p>
            <a:pPr marL="1143000" lvl="5" indent="0">
              <a:buNone/>
            </a:pPr>
            <a:r>
              <a:rPr lang="en-US" sz="2000" dirty="0" smtClean="0"/>
              <a:t>NETWORK : 240,000,000 Cycles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219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Concurrency (A Comparison)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905000"/>
            <a:ext cx="8458200" cy="4038599"/>
          </a:xfrm>
        </p:spPr>
      </p:pic>
    </p:spTree>
    <p:extLst>
      <p:ext uri="{BB962C8B-B14F-4D97-AF65-F5344CB8AC3E}">
        <p14:creationId xmlns:p14="http://schemas.microsoft.com/office/powerpoint/2010/main" val="118986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(A Comparison)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52600"/>
            <a:ext cx="9067800" cy="4267200"/>
          </a:xfrm>
        </p:spPr>
      </p:pic>
    </p:spTree>
    <p:extLst>
      <p:ext uri="{BB962C8B-B14F-4D97-AF65-F5344CB8AC3E}">
        <p14:creationId xmlns:p14="http://schemas.microsoft.com/office/powerpoint/2010/main" val="295998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Concurrency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 indent="0">
              <a:buNone/>
            </a:pPr>
            <a:r>
              <a:rPr lang="en-US" dirty="0" smtClean="0"/>
              <a:t>		</a:t>
            </a:r>
            <a:r>
              <a:rPr lang="en-US" sz="2400" dirty="0" smtClean="0">
                <a:solidFill>
                  <a:srgbClr val="B2D0B4"/>
                </a:solidFill>
              </a:rPr>
              <a:t>“BETTER SOFTWARES CAN MULTITASK”</a:t>
            </a:r>
          </a:p>
          <a:p>
            <a:pPr marL="228600" lvl="1" indent="0">
              <a:buNone/>
            </a:pPr>
            <a:endParaRPr lang="en-US" sz="2400" dirty="0">
              <a:solidFill>
                <a:srgbClr val="B2D0B4"/>
              </a:solidFill>
            </a:endParaRPr>
          </a:p>
          <a:p>
            <a:pPr marL="228600" lvl="1" indent="0">
              <a:buNone/>
            </a:pPr>
            <a:r>
              <a:rPr lang="en-US" sz="2400" dirty="0" smtClean="0">
                <a:solidFill>
                  <a:srgbClr val="B2D0B4"/>
                </a:solidFill>
              </a:rPr>
              <a:t>Q1. ) Is threading the only way?</a:t>
            </a:r>
          </a:p>
          <a:p>
            <a:pPr marL="228600" lvl="1" indent="0">
              <a:buNone/>
            </a:pPr>
            <a:r>
              <a:rPr lang="en-US" sz="2400" dirty="0" smtClean="0">
                <a:solidFill>
                  <a:srgbClr val="B2D0B4"/>
                </a:solidFill>
              </a:rPr>
              <a:t>Q2. ) What is NGINX doing differently?</a:t>
            </a:r>
          </a:p>
        </p:txBody>
      </p:sp>
    </p:spTree>
    <p:extLst>
      <p:ext uri="{BB962C8B-B14F-4D97-AF65-F5344CB8AC3E}">
        <p14:creationId xmlns:p14="http://schemas.microsoft.com/office/powerpoint/2010/main" val="131650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Concurrency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 indent="0">
              <a:buNone/>
            </a:pPr>
            <a:r>
              <a:rPr lang="en-US" dirty="0" smtClean="0"/>
              <a:t>		</a:t>
            </a:r>
            <a:r>
              <a:rPr lang="en-US" sz="2400" dirty="0" smtClean="0">
                <a:solidFill>
                  <a:srgbClr val="B2D0B4"/>
                </a:solidFill>
              </a:rPr>
              <a:t>“BETTER SOFTWARES CAN MULTITASK”</a:t>
            </a:r>
          </a:p>
          <a:p>
            <a:pPr marL="228600" lvl="1" indent="0">
              <a:buNone/>
            </a:pPr>
            <a:endParaRPr lang="en-US" sz="2400" dirty="0">
              <a:solidFill>
                <a:srgbClr val="B2D0B4"/>
              </a:solidFill>
            </a:endParaRPr>
          </a:p>
          <a:p>
            <a:pPr marL="228600" lvl="1" indent="0">
              <a:buNone/>
            </a:pPr>
            <a:r>
              <a:rPr lang="en-US" sz="2400" dirty="0" smtClean="0">
                <a:solidFill>
                  <a:srgbClr val="B2D0B4"/>
                </a:solidFill>
              </a:rPr>
              <a:t>Q1. ) Is threading the only way?</a:t>
            </a:r>
          </a:p>
          <a:p>
            <a:pPr marL="228600" lvl="1" indent="0">
              <a:buNone/>
            </a:pPr>
            <a:r>
              <a:rPr lang="en-US" sz="1600" dirty="0" smtClean="0"/>
              <a:t>	</a:t>
            </a:r>
            <a:r>
              <a:rPr lang="en-US" sz="2000" dirty="0" smtClean="0"/>
              <a:t>- Context switching is not free</a:t>
            </a:r>
          </a:p>
          <a:p>
            <a:pPr marL="228600" lvl="1" indent="0">
              <a:buNone/>
            </a:pPr>
            <a:r>
              <a:rPr lang="en-US" sz="2000" dirty="0" smtClean="0"/>
              <a:t>	- Each thread needs memory</a:t>
            </a:r>
          </a:p>
          <a:p>
            <a:pPr marL="228600" lvl="1" indent="0">
              <a:buNone/>
            </a:pPr>
            <a:endParaRPr lang="en-US" sz="1600" dirty="0">
              <a:solidFill>
                <a:srgbClr val="B2D0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75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Concurrency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 indent="0">
              <a:buNone/>
            </a:pPr>
            <a:r>
              <a:rPr lang="en-US" dirty="0" smtClean="0"/>
              <a:t>		</a:t>
            </a:r>
            <a:r>
              <a:rPr lang="en-US" sz="2400" dirty="0" smtClean="0">
                <a:solidFill>
                  <a:srgbClr val="B2D0B4"/>
                </a:solidFill>
              </a:rPr>
              <a:t>“BETTER SOFTWARES CAN MULTITASK”</a:t>
            </a:r>
          </a:p>
          <a:p>
            <a:pPr marL="228600" lvl="1" indent="0">
              <a:buNone/>
            </a:pPr>
            <a:endParaRPr lang="en-US" sz="2400" dirty="0">
              <a:solidFill>
                <a:srgbClr val="B2D0B4"/>
              </a:solidFill>
            </a:endParaRPr>
          </a:p>
          <a:p>
            <a:pPr marL="228600" lvl="1" indent="0">
              <a:buNone/>
            </a:pPr>
            <a:r>
              <a:rPr lang="en-US" sz="2400" dirty="0" smtClean="0">
                <a:solidFill>
                  <a:srgbClr val="B2D0B4"/>
                </a:solidFill>
              </a:rPr>
              <a:t>Q1. ) Is threading the only way?</a:t>
            </a:r>
          </a:p>
          <a:p>
            <a:pPr marL="228600" lvl="1" indent="0">
              <a:buNone/>
            </a:pPr>
            <a:r>
              <a:rPr lang="en-US" sz="1600" dirty="0" smtClean="0"/>
              <a:t>	</a:t>
            </a:r>
            <a:r>
              <a:rPr lang="en-US" sz="2000" dirty="0" smtClean="0"/>
              <a:t>- Context switching is not free</a:t>
            </a:r>
          </a:p>
          <a:p>
            <a:pPr marL="228600" lvl="1" indent="0">
              <a:buNone/>
            </a:pPr>
            <a:r>
              <a:rPr lang="en-US" sz="2000" dirty="0" smtClean="0"/>
              <a:t>	- Each thread needs memory</a:t>
            </a:r>
          </a:p>
          <a:p>
            <a:pPr marL="228600" lvl="1" indent="0">
              <a:buNone/>
            </a:pPr>
            <a:r>
              <a:rPr lang="en-US" sz="2000" dirty="0">
                <a:solidFill>
                  <a:srgbClr val="B2D0B4"/>
                </a:solidFill>
              </a:rPr>
              <a:t>Q2. ) What is NGINX doing differently?</a:t>
            </a:r>
          </a:p>
          <a:p>
            <a:pPr marL="228600" lvl="1" indent="0">
              <a:buNone/>
            </a:pPr>
            <a:r>
              <a:rPr lang="en-US" sz="2000" dirty="0" smtClean="0"/>
              <a:t>	- Single thread &amp; Event Loop</a:t>
            </a:r>
          </a:p>
          <a:p>
            <a:pPr marL="228600" lvl="1" indent="0">
              <a:buNone/>
            </a:pPr>
            <a:endParaRPr lang="en-US" sz="1600" dirty="0">
              <a:solidFill>
                <a:srgbClr val="B2D0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00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10515600" cy="2057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B2D0B4"/>
                </a:solidFill>
              </a:rPr>
              <a:t>Node works on single thread Event loop with a “Non-Blocking I/O”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35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Understanding Node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351338"/>
          </a:xfrm>
        </p:spPr>
        <p:txBody>
          <a:bodyPr/>
          <a:lstStyle/>
          <a:p>
            <a:r>
              <a:rPr lang="en-US" dirty="0" smtClean="0"/>
              <a:t>Can Build Scalable “Network” Applications using JavaScript on “Server”-side</a:t>
            </a:r>
          </a:p>
          <a:p>
            <a:r>
              <a:rPr lang="en-US" dirty="0" smtClean="0"/>
              <a:t>Fast processing – written in C </a:t>
            </a:r>
          </a:p>
          <a:p>
            <a:r>
              <a:rPr lang="en-US" dirty="0" smtClean="0"/>
              <a:t>Structure :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838977" y="3703884"/>
            <a:ext cx="4957294" cy="200145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Node.JS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797915" y="4685463"/>
            <a:ext cx="3206839" cy="837126"/>
          </a:xfrm>
          <a:prstGeom prst="roundRect">
            <a:avLst/>
          </a:prstGeom>
          <a:solidFill>
            <a:srgbClr val="F26F1E"/>
          </a:solidFill>
          <a:ln>
            <a:solidFill>
              <a:srgbClr val="F26F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Google Chrome V8 JavaScript Runtime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2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its not !</a:t>
            </a:r>
          </a:p>
          <a:p>
            <a:pPr lvl="1"/>
            <a:r>
              <a:rPr lang="en-US" dirty="0" smtClean="0"/>
              <a:t>Its not a web framework </a:t>
            </a:r>
          </a:p>
          <a:p>
            <a:pPr lvl="1"/>
            <a:r>
              <a:rPr lang="en-US" dirty="0" smtClean="0"/>
              <a:t>Its not a multi-thread Application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What it is </a:t>
            </a:r>
          </a:p>
          <a:p>
            <a:pPr lvl="1"/>
            <a:r>
              <a:rPr lang="en-US" dirty="0" smtClean="0"/>
              <a:t>It is a low level communication network</a:t>
            </a:r>
          </a:p>
          <a:p>
            <a:pPr lvl="1"/>
            <a:r>
              <a:rPr lang="en-US" dirty="0" smtClean="0"/>
              <a:t>Single threaded Application</a:t>
            </a:r>
          </a:p>
          <a:p>
            <a:pPr lvl="1"/>
            <a:r>
              <a:rPr lang="en-US" dirty="0" smtClean="0"/>
              <a:t>Works with a non-blocking code (why 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09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Blocking/ Non-Blocking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Blocking :</a:t>
            </a:r>
          </a:p>
          <a:p>
            <a:pPr marL="457200" lvl="1" indent="0">
              <a:buNone/>
            </a:pPr>
            <a:r>
              <a:rPr lang="en-US" dirty="0" err="1" smtClean="0"/>
              <a:t>var</a:t>
            </a:r>
            <a:r>
              <a:rPr lang="en-US" dirty="0" smtClean="0"/>
              <a:t> contents= </a:t>
            </a:r>
            <a:r>
              <a:rPr lang="en-US" dirty="0" err="1" smtClean="0"/>
              <a:t>fs.readFileSync</a:t>
            </a:r>
            <a:r>
              <a:rPr lang="en-US" dirty="0" smtClean="0"/>
              <a:t> (‘</a:t>
            </a:r>
            <a:r>
              <a:rPr lang="en-US" dirty="0" err="1" smtClean="0"/>
              <a:t>filePath</a:t>
            </a:r>
            <a:r>
              <a:rPr lang="en-US" dirty="0" smtClean="0"/>
              <a:t>’);</a:t>
            </a:r>
          </a:p>
          <a:p>
            <a:pPr marL="457200" lvl="1" indent="0">
              <a:buNone/>
            </a:pPr>
            <a:r>
              <a:rPr lang="en-US" dirty="0" smtClean="0"/>
              <a:t>console.log(contents);</a:t>
            </a:r>
          </a:p>
          <a:p>
            <a:pPr marL="457200" lvl="1" indent="0">
              <a:buNone/>
            </a:pPr>
            <a:r>
              <a:rPr lang="en-US" dirty="0"/>
              <a:t>c</a:t>
            </a:r>
            <a:r>
              <a:rPr lang="en-US" dirty="0" smtClean="0"/>
              <a:t>onsole.log(“Hmm…This takes time”);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Non-Blocking :</a:t>
            </a:r>
          </a:p>
          <a:p>
            <a:pPr marL="457200" lvl="1" indent="0">
              <a:buNone/>
            </a:pPr>
            <a:r>
              <a:rPr lang="en-US" dirty="0" err="1" smtClean="0"/>
              <a:t>fs.readFile</a:t>
            </a:r>
            <a:r>
              <a:rPr lang="en-US" dirty="0" smtClean="0"/>
              <a:t>(‘</a:t>
            </a:r>
            <a:r>
              <a:rPr lang="en-US" dirty="0" err="1" smtClean="0"/>
              <a:t>filePath</a:t>
            </a:r>
            <a:r>
              <a:rPr lang="en-US" dirty="0" smtClean="0"/>
              <a:t>’,function(</a:t>
            </a:r>
            <a:r>
              <a:rPr lang="en-US" dirty="0" err="1" smtClean="0"/>
              <a:t>err,contents</a:t>
            </a:r>
            <a:r>
              <a:rPr lang="en-US" dirty="0" smtClean="0"/>
              <a:t>){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console.log(contents);</a:t>
            </a:r>
          </a:p>
          <a:p>
            <a:pPr marL="457200" lvl="1" indent="0">
              <a:buNone/>
            </a:pPr>
            <a:r>
              <a:rPr lang="en-US" dirty="0" smtClean="0"/>
              <a:t>});</a:t>
            </a:r>
          </a:p>
          <a:p>
            <a:pPr marL="457200" lvl="1" indent="0">
              <a:buNone/>
            </a:pPr>
            <a:r>
              <a:rPr lang="en-US" dirty="0" smtClean="0"/>
              <a:t>console.log(“hey..</a:t>
            </a:r>
            <a:r>
              <a:rPr lang="en-US" dirty="0" err="1" smtClean="0"/>
              <a:t>i</a:t>
            </a:r>
            <a:r>
              <a:rPr lang="en-US" dirty="0" smtClean="0"/>
              <a:t> can be executed before!”);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Question :</a:t>
            </a:r>
          </a:p>
          <a:p>
            <a:pPr marL="457200" lvl="1" indent="0">
              <a:buNone/>
            </a:pPr>
            <a:r>
              <a:rPr lang="en-US" dirty="0" smtClean="0"/>
              <a:t>What happens with two Files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7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Event Loop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81825" y="1545466"/>
            <a:ext cx="7559899" cy="175152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// This is why JavaScript is used</a:t>
            </a:r>
          </a:p>
          <a:p>
            <a:r>
              <a:rPr lang="en-US" dirty="0" err="1" smtClean="0"/>
              <a:t>var</a:t>
            </a:r>
            <a:r>
              <a:rPr lang="en-US" dirty="0" smtClean="0"/>
              <a:t> http=require (‘http’);</a:t>
            </a:r>
          </a:p>
          <a:p>
            <a:r>
              <a:rPr lang="en-US" dirty="0" err="1" smtClean="0"/>
              <a:t>http.createServer</a:t>
            </a:r>
            <a:r>
              <a:rPr lang="en-US" dirty="0" smtClean="0"/>
              <a:t>(function(</a:t>
            </a:r>
            <a:r>
              <a:rPr lang="en-US" dirty="0" err="1" smtClean="0"/>
              <a:t>request,response</a:t>
            </a:r>
            <a:r>
              <a:rPr lang="en-US" dirty="0" smtClean="0"/>
              <a:t>) {</a:t>
            </a:r>
          </a:p>
          <a:p>
            <a:r>
              <a:rPr lang="en-US" dirty="0" smtClean="0"/>
              <a:t>……………</a:t>
            </a:r>
          </a:p>
          <a:p>
            <a:r>
              <a:rPr lang="en-US" dirty="0" smtClean="0"/>
              <a:t>}).listen(8080);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868990" y="3657600"/>
            <a:ext cx="2743200" cy="2871989"/>
          </a:xfrm>
          <a:prstGeom prst="roundRect">
            <a:avLst/>
          </a:prstGeom>
          <a:solidFill>
            <a:srgbClr val="B1BE0E"/>
          </a:solidFill>
          <a:ln>
            <a:solidFill>
              <a:srgbClr val="B1B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/>
              <a:t>KNOWN EVENTS</a:t>
            </a:r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8133007" y="4277710"/>
            <a:ext cx="2215166" cy="629141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Request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846231" y="3657599"/>
            <a:ext cx="3219718" cy="2834640"/>
          </a:xfrm>
          <a:prstGeom prst="ellipse">
            <a:avLst/>
          </a:prstGeom>
          <a:noFill/>
          <a:ln>
            <a:solidFill>
              <a:srgbClr val="B1B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EVENT LOOP</a:t>
            </a:r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4253248" y="3506271"/>
            <a:ext cx="405684" cy="30265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800000">
            <a:off x="4253248" y="6337692"/>
            <a:ext cx="405684" cy="30265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6200000">
            <a:off x="2676660" y="4923591"/>
            <a:ext cx="405684" cy="30265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5400000">
            <a:off x="5863106" y="4923592"/>
            <a:ext cx="405684" cy="30265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urved Connector 18"/>
          <p:cNvCxnSpPr/>
          <p:nvPr/>
        </p:nvCxnSpPr>
        <p:spPr>
          <a:xfrm flipV="1">
            <a:off x="940158" y="4468969"/>
            <a:ext cx="7057622" cy="25758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6645499" y="1992777"/>
            <a:ext cx="3670478" cy="2025431"/>
          </a:xfrm>
          <a:custGeom>
            <a:avLst/>
            <a:gdLst>
              <a:gd name="connsiteX0" fmla="*/ 3670478 w 3670478"/>
              <a:gd name="connsiteY0" fmla="*/ 2025431 h 2025431"/>
              <a:gd name="connsiteX1" fmla="*/ 2524259 w 3670478"/>
              <a:gd name="connsiteY1" fmla="*/ 93600 h 2025431"/>
              <a:gd name="connsiteX2" fmla="*/ 0 w 3670478"/>
              <a:gd name="connsiteY2" fmla="*/ 479967 h 2025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70478" h="2025431">
                <a:moveTo>
                  <a:pt x="3670478" y="2025431"/>
                </a:moveTo>
                <a:cubicBezTo>
                  <a:pt x="3403241" y="1188304"/>
                  <a:pt x="3136005" y="351177"/>
                  <a:pt x="2524259" y="93600"/>
                </a:cubicBezTo>
                <a:cubicBezTo>
                  <a:pt x="1912513" y="-163977"/>
                  <a:pt x="956256" y="157995"/>
                  <a:pt x="0" y="47996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938549" y="4324964"/>
            <a:ext cx="7060840" cy="26731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Arrow 22"/>
          <p:cNvSpPr/>
          <p:nvPr/>
        </p:nvSpPr>
        <p:spPr>
          <a:xfrm rot="20437079">
            <a:off x="6382015" y="2314320"/>
            <a:ext cx="579550" cy="29621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8572"/>
            <a:ext cx="10515600" cy="1325563"/>
          </a:xfrm>
        </p:spPr>
        <p:txBody>
          <a:bodyPr/>
          <a:lstStyle/>
          <a:p>
            <a:r>
              <a:rPr lang="en-US" dirty="0" smtClean="0"/>
              <a:t>Event Loop Continued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97024" y="1910822"/>
            <a:ext cx="2743200" cy="2871989"/>
          </a:xfrm>
          <a:prstGeom prst="roundRect">
            <a:avLst/>
          </a:prstGeom>
          <a:solidFill>
            <a:srgbClr val="B1BE0E"/>
          </a:solidFill>
          <a:ln>
            <a:solidFill>
              <a:srgbClr val="B1B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/>
              <a:t>KNOWN EVENTS</a:t>
            </a:r>
            <a:endParaRPr lang="en-US" b="1" dirty="0"/>
          </a:p>
        </p:txBody>
      </p:sp>
      <p:sp>
        <p:nvSpPr>
          <p:cNvPr id="5" name="Rounded Rectangle 4"/>
          <p:cNvSpPr/>
          <p:nvPr/>
        </p:nvSpPr>
        <p:spPr>
          <a:xfrm>
            <a:off x="8661041" y="2359566"/>
            <a:ext cx="2215166" cy="551867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Request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661041" y="3058245"/>
            <a:ext cx="2215166" cy="56426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Connection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8661041" y="3769323"/>
            <a:ext cx="2215166" cy="584065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Close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211391" y="1951392"/>
            <a:ext cx="3219718" cy="2834640"/>
          </a:xfrm>
          <a:prstGeom prst="ellipse">
            <a:avLst/>
          </a:prstGeom>
          <a:noFill/>
          <a:ln>
            <a:solidFill>
              <a:srgbClr val="B1BE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EVENT LOOP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5618408" y="1822837"/>
            <a:ext cx="405684" cy="30265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7228266" y="3189051"/>
            <a:ext cx="405684" cy="30265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6200000">
            <a:off x="4008551" y="3189050"/>
            <a:ext cx="405684" cy="30265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0800000">
            <a:off x="5618408" y="4631483"/>
            <a:ext cx="405684" cy="30265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02275" y="3137535"/>
            <a:ext cx="2743200" cy="2871989"/>
          </a:xfrm>
          <a:prstGeom prst="roundRect">
            <a:avLst/>
          </a:prstGeom>
          <a:solidFill>
            <a:schemeClr val="tx1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/>
              <a:t>EVENTS QUEUE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766292" y="5280924"/>
            <a:ext cx="2215166" cy="55186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Request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766292" y="4618198"/>
            <a:ext cx="2215166" cy="55186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0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What if it was blocking code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95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10515600" cy="1524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B2D0B4"/>
                </a:solidFill>
              </a:rPr>
              <a:t>Node.js Events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36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 In Detail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3696"/>
            <a:ext cx="10515600" cy="4351338"/>
          </a:xfrm>
        </p:spPr>
        <p:txBody>
          <a:bodyPr>
            <a:normAutofit/>
          </a:bodyPr>
          <a:lstStyle/>
          <a:p>
            <a:r>
              <a:rPr lang="en-US" sz="2200" dirty="0" smtClean="0"/>
              <a:t>Imagine DOM (Document Object model)</a:t>
            </a:r>
          </a:p>
          <a:p>
            <a:pPr lvl="1"/>
            <a:r>
              <a:rPr lang="en-US" sz="2200" dirty="0" smtClean="0"/>
              <a:t>Triggers events (we can listen to those events and work on them </a:t>
            </a:r>
            <a:r>
              <a:rPr lang="en-US" sz="2200" dirty="0" err="1" smtClean="0"/>
              <a:t>eg</a:t>
            </a:r>
            <a:r>
              <a:rPr lang="en-US" sz="2200" dirty="0" smtClean="0"/>
              <a:t>. With jQuery!)</a:t>
            </a:r>
            <a:endParaRPr lang="en-US" sz="2200" dirty="0"/>
          </a:p>
          <a:p>
            <a:r>
              <a:rPr lang="en-US" sz="2200" dirty="0" smtClean="0"/>
              <a:t>Objects in Nodes also emit events, which inherit from the Event Emitter Constructor</a:t>
            </a:r>
            <a:endParaRPr lang="en-US" sz="2200" dirty="0"/>
          </a:p>
        </p:txBody>
      </p:sp>
      <p:sp>
        <p:nvSpPr>
          <p:cNvPr id="4" name="Rounded Rectangle 3"/>
          <p:cNvSpPr/>
          <p:nvPr/>
        </p:nvSpPr>
        <p:spPr>
          <a:xfrm>
            <a:off x="1763332" y="3849365"/>
            <a:ext cx="2884868" cy="940158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net Server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763332" y="5009220"/>
            <a:ext cx="2884868" cy="940158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err="1" smtClean="0"/>
              <a:t>FileRead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246290" y="4319444"/>
            <a:ext cx="1918952" cy="3131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EventEmitter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46290" y="5477281"/>
            <a:ext cx="1918952" cy="3131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EventEmitter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648200" y="4226373"/>
            <a:ext cx="4121239" cy="1861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648200" y="5384210"/>
            <a:ext cx="4121239" cy="1861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8793052" y="4043171"/>
            <a:ext cx="1764405" cy="58940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Request Event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8793051" y="5162564"/>
            <a:ext cx="1764405" cy="58940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Event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17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createServer</a:t>
            </a:r>
            <a:r>
              <a:rPr lang="en-US" dirty="0" smtClean="0"/>
              <a:t> Event :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How does it attach to the event emitter ?</a:t>
            </a:r>
          </a:p>
          <a:p>
            <a:pPr lvl="1"/>
            <a:r>
              <a:rPr lang="en-US" dirty="0" smtClean="0"/>
              <a:t>http</a:t>
            </a:r>
            <a:r>
              <a:rPr lang="en-US" dirty="0"/>
              <a:t>://nodejs.org/api/http.html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76" y="2389768"/>
            <a:ext cx="8487178" cy="17185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90163" y="2389768"/>
            <a:ext cx="7907629" cy="404947"/>
          </a:xfrm>
          <a:prstGeom prst="rect">
            <a:avLst/>
          </a:prstGeom>
          <a:noFill/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7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 Examples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10515600" cy="4351338"/>
          </a:xfrm>
        </p:spPr>
      </p:pic>
      <p:sp>
        <p:nvSpPr>
          <p:cNvPr id="8" name="TextBox 7"/>
          <p:cNvSpPr txBox="1"/>
          <p:nvPr/>
        </p:nvSpPr>
        <p:spPr>
          <a:xfrm>
            <a:off x="10439400" y="5638800"/>
            <a:ext cx="72648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program"/>
              </a:rPr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56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 Examples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6"/>
            <a:ext cx="5791200" cy="4422774"/>
          </a:xfrm>
        </p:spPr>
      </p:pic>
      <p:sp>
        <p:nvSpPr>
          <p:cNvPr id="8" name="TextBox 7"/>
          <p:cNvSpPr txBox="1"/>
          <p:nvPr/>
        </p:nvSpPr>
        <p:spPr>
          <a:xfrm>
            <a:off x="5732759" y="5715000"/>
            <a:ext cx="72648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program"/>
              </a:rPr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65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 Examples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2600"/>
            <a:ext cx="10515600" cy="4419600"/>
          </a:xfrm>
        </p:spPr>
      </p:pic>
      <p:sp>
        <p:nvSpPr>
          <p:cNvPr id="8" name="TextBox 7"/>
          <p:cNvSpPr txBox="1"/>
          <p:nvPr/>
        </p:nvSpPr>
        <p:spPr>
          <a:xfrm>
            <a:off x="10515600" y="5715000"/>
            <a:ext cx="72648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program"/>
              </a:rPr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2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 Examples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52" y="1752600"/>
            <a:ext cx="10495547" cy="4038600"/>
          </a:xfrm>
        </p:spPr>
      </p:pic>
      <p:sp>
        <p:nvSpPr>
          <p:cNvPr id="8" name="TextBox 7"/>
          <p:cNvSpPr txBox="1"/>
          <p:nvPr/>
        </p:nvSpPr>
        <p:spPr>
          <a:xfrm>
            <a:off x="10439400" y="5257800"/>
            <a:ext cx="72648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program"/>
              </a:rPr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3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0" y="2686279"/>
            <a:ext cx="3657600" cy="74835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Go Language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066800"/>
            <a:ext cx="4648200" cy="4648200"/>
          </a:xfrm>
        </p:spPr>
      </p:pic>
      <p:sp>
        <p:nvSpPr>
          <p:cNvPr id="5" name="TextBox 4"/>
          <p:cNvSpPr txBox="1"/>
          <p:nvPr/>
        </p:nvSpPr>
        <p:spPr>
          <a:xfrm>
            <a:off x="6840374" y="2392259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______________________________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68448" y="3206234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______________________________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28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is an open source programming language that makes it easy to build simple, reliable, and </a:t>
            </a:r>
            <a:r>
              <a:rPr lang="en-US" dirty="0" smtClean="0"/>
              <a:t>efficient </a:t>
            </a:r>
            <a:r>
              <a:rPr lang="en-US" dirty="0"/>
              <a:t>software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Go is a “Concurrent” language not “Parallel” language</a:t>
            </a:r>
          </a:p>
          <a:p>
            <a:r>
              <a:rPr lang="en-US" dirty="0" smtClean="0"/>
              <a:t>Concurrent Programming is structuring the program to deal with the real world problems.</a:t>
            </a:r>
          </a:p>
          <a:p>
            <a:r>
              <a:rPr lang="en-US" dirty="0" smtClean="0"/>
              <a:t>Concurrent Programming : composition of independently executing computations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1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Go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34126"/>
            <a:ext cx="4114800" cy="32766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endParaRPr lang="en-US" sz="16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package </a:t>
            </a:r>
            <a:r>
              <a:rPr lang="en-US" sz="1600" dirty="0">
                <a:solidFill>
                  <a:schemeClr val="tx1"/>
                </a:solidFill>
              </a:rPr>
              <a:t>main</a:t>
            </a:r>
          </a:p>
          <a:p>
            <a:pPr marL="0" indent="0" algn="just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import </a:t>
            </a:r>
            <a:r>
              <a:rPr lang="en-US" sz="1600" dirty="0">
                <a:solidFill>
                  <a:schemeClr val="tx1"/>
                </a:solidFill>
              </a:rPr>
              <a:t>"</a:t>
            </a:r>
            <a:r>
              <a:rPr lang="en-US" sz="1600" dirty="0" err="1">
                <a:solidFill>
                  <a:schemeClr val="tx1"/>
                </a:solidFill>
              </a:rPr>
              <a:t>fmt</a:t>
            </a:r>
            <a:r>
              <a:rPr lang="en-US" sz="1600" dirty="0">
                <a:solidFill>
                  <a:schemeClr val="tx1"/>
                </a:solidFill>
              </a:rPr>
              <a:t>"</a:t>
            </a:r>
          </a:p>
          <a:p>
            <a:pPr marL="0" indent="0" algn="just">
              <a:buNone/>
            </a:pPr>
            <a:r>
              <a:rPr lang="en-US" sz="1600" dirty="0" err="1" smtClean="0">
                <a:solidFill>
                  <a:schemeClr val="tx1"/>
                </a:solidFill>
              </a:rPr>
              <a:t>func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main() {</a:t>
            </a:r>
          </a:p>
          <a:p>
            <a:pPr marL="0" indent="0" algn="just">
              <a:buNone/>
            </a:pPr>
            <a:r>
              <a:rPr lang="en-US" sz="1600" dirty="0">
                <a:solidFill>
                  <a:schemeClr val="tx1"/>
                </a:solidFill>
              </a:rPr>
              <a:t>    </a:t>
            </a:r>
            <a:r>
              <a:rPr lang="en-US" sz="1600" dirty="0" err="1">
                <a:solidFill>
                  <a:schemeClr val="tx1"/>
                </a:solidFill>
              </a:rPr>
              <a:t>fmt.Printf</a:t>
            </a:r>
            <a:r>
              <a:rPr lang="en-US" sz="1600" dirty="0">
                <a:solidFill>
                  <a:schemeClr val="tx1"/>
                </a:solidFill>
              </a:rPr>
              <a:t>("hello, world\n")</a:t>
            </a:r>
          </a:p>
          <a:p>
            <a:pPr marL="0" indent="0" algn="just">
              <a:buNone/>
            </a:pPr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dirty="0" err="1">
                <a:solidFill>
                  <a:schemeClr val="tx1"/>
                </a:solidFill>
              </a:rPr>
              <a:t>fmt.Printf</a:t>
            </a:r>
            <a:r>
              <a:rPr lang="en-US" sz="1600" dirty="0">
                <a:solidFill>
                  <a:schemeClr val="tx1"/>
                </a:solidFill>
              </a:rPr>
              <a:t>("This works")</a:t>
            </a:r>
          </a:p>
          <a:p>
            <a:pPr marL="0" indent="0" algn="just">
              <a:buNone/>
            </a:pPr>
            <a:r>
              <a:rPr lang="en-US" sz="1600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0" y="5105400"/>
            <a:ext cx="72648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hlinkClick r:id="rId2" action="ppaction://program"/>
              </a:rPr>
              <a:t>RUN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2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Concurrency in GO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Routines</a:t>
            </a:r>
          </a:p>
          <a:p>
            <a:r>
              <a:rPr lang="en-US" dirty="0" smtClean="0"/>
              <a:t>Channels</a:t>
            </a:r>
          </a:p>
          <a:p>
            <a:r>
              <a:rPr lang="en-US" dirty="0" smtClean="0"/>
              <a:t>Select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78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10515600" cy="1524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B2D0B4"/>
                </a:solidFill>
              </a:rPr>
              <a:t>GO ROUTINES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18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Routines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Independently Executing Functions</a:t>
            </a:r>
          </a:p>
          <a:p>
            <a:r>
              <a:rPr lang="en-US" dirty="0" smtClean="0"/>
              <a:t>It has its own call stack</a:t>
            </a:r>
          </a:p>
          <a:p>
            <a:r>
              <a:rPr lang="en-US" dirty="0" smtClean="0"/>
              <a:t>Very cheap thread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76400"/>
            <a:ext cx="5105400" cy="4343400"/>
          </a:xfrm>
        </p:spPr>
      </p:pic>
      <p:sp>
        <p:nvSpPr>
          <p:cNvPr id="8" name="TextBox 7"/>
          <p:cNvSpPr txBox="1"/>
          <p:nvPr/>
        </p:nvSpPr>
        <p:spPr>
          <a:xfrm>
            <a:off x="5006279" y="1825625"/>
            <a:ext cx="72648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program"/>
              </a:rPr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1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Routines (continued)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Independently Executing Functions</a:t>
            </a:r>
          </a:p>
          <a:p>
            <a:r>
              <a:rPr lang="en-US" dirty="0" smtClean="0"/>
              <a:t>It has its own call stack</a:t>
            </a:r>
          </a:p>
          <a:p>
            <a:r>
              <a:rPr lang="en-US" dirty="0" smtClean="0"/>
              <a:t>Very cheap thread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90" y="1676399"/>
            <a:ext cx="5034910" cy="4500563"/>
          </a:xfrm>
        </p:spPr>
      </p:pic>
      <p:sp>
        <p:nvSpPr>
          <p:cNvPr id="8" name="TextBox 7"/>
          <p:cNvSpPr txBox="1"/>
          <p:nvPr/>
        </p:nvSpPr>
        <p:spPr>
          <a:xfrm>
            <a:off x="5006279" y="1825625"/>
            <a:ext cx="72648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program"/>
              </a:rPr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88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10515600" cy="1524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B2D0B4"/>
                </a:solidFill>
              </a:rPr>
              <a:t>CHANNELS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8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Channels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4800600" cy="4498975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 Channel in GO provides a connection between two go routines, allowing them to communicate</a:t>
            </a:r>
          </a:p>
          <a:p>
            <a:r>
              <a:rPr lang="en-US" dirty="0" smtClean="0"/>
              <a:t>It is a Synchronization operation</a:t>
            </a:r>
          </a:p>
          <a:p>
            <a:r>
              <a:rPr lang="en-US" dirty="0" smtClean="0"/>
              <a:t>Buffer Channels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5816488"/>
            <a:ext cx="72648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program"/>
              </a:rPr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09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515600" cy="1145224"/>
          </a:xfrm>
        </p:spPr>
        <p:txBody>
          <a:bodyPr/>
          <a:lstStyle/>
          <a:p>
            <a:pPr algn="ctr"/>
            <a:r>
              <a:rPr lang="en-US" dirty="0" smtClean="0"/>
              <a:t>“Don’t communicate by sharing memory, Share memory by communicating”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92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10515600" cy="1524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B2D0B4"/>
                </a:solidFill>
              </a:rPr>
              <a:t>SELECT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29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Select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0350"/>
            <a:ext cx="5257799" cy="48142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It is a control structure that allows you control the behavior of a program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57800" y="5823673"/>
            <a:ext cx="72648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program"/>
              </a:rPr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8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Final Project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Remote Document Vault</a:t>
            </a:r>
          </a:p>
          <a:p>
            <a:pPr lvl="1"/>
            <a:r>
              <a:rPr lang="en-US" dirty="0" smtClean="0"/>
              <a:t>Front end Go and Back end Node.js</a:t>
            </a:r>
            <a:endParaRPr lang="en-US" dirty="0"/>
          </a:p>
          <a:p>
            <a:r>
              <a:rPr lang="en-US" dirty="0" smtClean="0"/>
              <a:t>Compare performance of back end Go | Node.js (REST </a:t>
            </a:r>
            <a:r>
              <a:rPr lang="en-US" dirty="0" err="1" smtClean="0"/>
              <a:t>api</a:t>
            </a:r>
            <a:r>
              <a:rPr lang="en-US" dirty="0" smtClean="0"/>
              <a:t>)| WCF</a:t>
            </a:r>
          </a:p>
          <a:p>
            <a:r>
              <a:rPr lang="en-US" dirty="0" smtClean="0"/>
              <a:t>Stress Test </a:t>
            </a:r>
            <a:r>
              <a:rPr lang="en-US" smtClean="0"/>
              <a:t>the back end </a:t>
            </a:r>
            <a:r>
              <a:rPr lang="en-US" dirty="0" smtClean="0"/>
              <a:t>server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1500" dirty="0" smtClean="0"/>
              <a:t>View my </a:t>
            </a:r>
            <a:r>
              <a:rPr lang="en-US" sz="1500" dirty="0"/>
              <a:t>project works : https://github.com/Dhappi/NodeWebService</a:t>
            </a:r>
            <a:r>
              <a:rPr lang="en-US" dirty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3312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Node.js official document -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://nodejs.org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Express </a:t>
            </a:r>
            <a:r>
              <a:rPr lang="en-US" dirty="0"/>
              <a:t>official document - </a:t>
            </a:r>
            <a:r>
              <a:rPr lang="en-US" dirty="0">
                <a:hlinkClick r:id="rId3"/>
              </a:rPr>
              <a:t>http://expressjs.com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Go </a:t>
            </a:r>
            <a:r>
              <a:rPr lang="en-US" dirty="0"/>
              <a:t>official document - </a:t>
            </a:r>
            <a:r>
              <a:rPr lang="en-US" dirty="0">
                <a:hlinkClick r:id="rId4"/>
              </a:rPr>
              <a:t>https://golang.org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822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www.bugzio.com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79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TY SKETCH 16X9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39827B5-A90F-45DE-9A48-E01BF3AFCC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office city sketch presentation background (widescreen)</Template>
  <TotalTime>0</TotalTime>
  <Words>548</Words>
  <Application>Microsoft Office PowerPoint</Application>
  <PresentationFormat>Widescreen</PresentationFormat>
  <Paragraphs>172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Century Schoolbook</vt:lpstr>
      <vt:lpstr>CITY SKETCH 16X9</vt:lpstr>
      <vt:lpstr>Node.js | GO</vt:lpstr>
      <vt:lpstr>I/O Need to be done differently</vt:lpstr>
      <vt:lpstr>I/O Cycles</vt:lpstr>
      <vt:lpstr>Concurrency (A Comparison)</vt:lpstr>
      <vt:lpstr>Concurrency (A Comparison)</vt:lpstr>
      <vt:lpstr>Concurrency (continued)</vt:lpstr>
      <vt:lpstr>Concurrency (continued)</vt:lpstr>
      <vt:lpstr>Concurrency (continued)</vt:lpstr>
      <vt:lpstr>Node works on single thread Event loop with a “Non-Blocking I/O” </vt:lpstr>
      <vt:lpstr>Understanding Node</vt:lpstr>
      <vt:lpstr>Understanding Node</vt:lpstr>
      <vt:lpstr>Simple Blocking/ Non-Blocking</vt:lpstr>
      <vt:lpstr>The Event Loop</vt:lpstr>
      <vt:lpstr>Event Loop Continued</vt:lpstr>
      <vt:lpstr>What if it was blocking code ?</vt:lpstr>
      <vt:lpstr>Node.js Events </vt:lpstr>
      <vt:lpstr>Events In Detail</vt:lpstr>
      <vt:lpstr>Example </vt:lpstr>
      <vt:lpstr>Node Examples</vt:lpstr>
      <vt:lpstr>Node Examples</vt:lpstr>
      <vt:lpstr>Node Examples</vt:lpstr>
      <vt:lpstr>Node Examples</vt:lpstr>
      <vt:lpstr>Go Language</vt:lpstr>
      <vt:lpstr>GO </vt:lpstr>
      <vt:lpstr>A Simple Go Program</vt:lpstr>
      <vt:lpstr>Concurrency in GO </vt:lpstr>
      <vt:lpstr>GO ROUTINES </vt:lpstr>
      <vt:lpstr>Go Routines</vt:lpstr>
      <vt:lpstr>Go Routines (continued)</vt:lpstr>
      <vt:lpstr>CHANNELS </vt:lpstr>
      <vt:lpstr>Go Channels</vt:lpstr>
      <vt:lpstr>“Don’t communicate by sharing memory, Share memory by communicating”</vt:lpstr>
      <vt:lpstr>SELECT </vt:lpstr>
      <vt:lpstr>Go Select</vt:lpstr>
      <vt:lpstr>My Final Project </vt:lpstr>
      <vt:lpstr>References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2015-03-01T18:14:57Z</dcterms:created>
  <dcterms:modified xsi:type="dcterms:W3CDTF">2015-03-03T20:38:54Z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TC030310109991</vt:lpwstr>
  </property>
</Properties>
</file>