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1" r:id="rId15"/>
    <p:sldId id="272" r:id="rId16"/>
    <p:sldId id="270" r:id="rId17"/>
    <p:sldId id="273" r:id="rId18"/>
    <p:sldId id="274" r:id="rId19"/>
    <p:sldId id="275" r:id="rId20"/>
    <p:sldId id="276" r:id="rId21"/>
    <p:sldId id="277" r:id="rId22"/>
    <p:sldId id="26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engl-tutorial.org/" TargetMode="External"/><Relationship Id="rId3" Type="http://schemas.openxmlformats.org/officeDocument/2006/relationships/hyperlink" Target="https://www.opengl.org/wiki/FAQ" TargetMode="External"/><Relationship Id="rId7" Type="http://schemas.openxmlformats.org/officeDocument/2006/relationships/hyperlink" Target="https://www.opengl.org/resources/libraries/glut/" TargetMode="External"/><Relationship Id="rId2" Type="http://schemas.openxmlformats.org/officeDocument/2006/relationships/hyperlink" Target="https://www.khronos.org/vulka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books.org/wiki/Category:OpenGL_Programming" TargetMode="External"/><Relationship Id="rId5" Type="http://schemas.openxmlformats.org/officeDocument/2006/relationships/hyperlink" Target="http://www.ntu.edu.sg/home/ehchua/programming/opengl/cg_basicstheory.html" TargetMode="External"/><Relationship Id="rId4" Type="http://schemas.openxmlformats.org/officeDocument/2006/relationships/hyperlink" Target="http://www.glprogramming.com/red/" TargetMode="External"/><Relationship Id="rId9" Type="http://schemas.openxmlformats.org/officeDocument/2006/relationships/hyperlink" Target="http://nehe.gamedev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Dependency GRAPH ANALYZER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Aabid</a:t>
            </a:r>
            <a:r>
              <a:rPr lang="en-US" dirty="0" smtClean="0"/>
              <a:t> Ali Mohammed</a:t>
            </a:r>
          </a:p>
        </p:txBody>
      </p:sp>
    </p:spTree>
    <p:extLst>
      <p:ext uri="{BB962C8B-B14F-4D97-AF65-F5344CB8AC3E}">
        <p14:creationId xmlns:p14="http://schemas.microsoft.com/office/powerpoint/2010/main" val="156208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6055" y="2401367"/>
            <a:ext cx="1375873" cy="9058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06055" y="2110810"/>
            <a:ext cx="350378" cy="2905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00059" y="2649195"/>
            <a:ext cx="1093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Root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006055" y="4425295"/>
            <a:ext cx="1375873" cy="9058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06055" y="4134738"/>
            <a:ext cx="350378" cy="2905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47060" y="4555056"/>
            <a:ext cx="1093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Sub Folder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7" t="2448" r="13144" b="2648"/>
          <a:stretch/>
        </p:blipFill>
        <p:spPr>
          <a:xfrm>
            <a:off x="2212731" y="4423867"/>
            <a:ext cx="777667" cy="9058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7" t="2448" r="13144" b="2648"/>
          <a:stretch/>
        </p:blipFill>
        <p:spPr>
          <a:xfrm>
            <a:off x="7042802" y="4425294"/>
            <a:ext cx="777667" cy="9058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421" y="4363333"/>
            <a:ext cx="991450" cy="10269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930" y="4363333"/>
            <a:ext cx="991450" cy="1026922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596854" y="3597778"/>
            <a:ext cx="6066801" cy="17092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0" idx="0"/>
          </p:cNvCxnSpPr>
          <p:nvPr/>
        </p:nvCxnSpPr>
        <p:spPr>
          <a:xfrm>
            <a:off x="3667146" y="3602051"/>
            <a:ext cx="0" cy="76128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5" idx="0"/>
          </p:cNvCxnSpPr>
          <p:nvPr/>
        </p:nvCxnSpPr>
        <p:spPr>
          <a:xfrm>
            <a:off x="5686869" y="3614870"/>
            <a:ext cx="7123" cy="81042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9" idx="0"/>
          </p:cNvCxnSpPr>
          <p:nvPr/>
        </p:nvCxnSpPr>
        <p:spPr>
          <a:xfrm>
            <a:off x="7431635" y="3606324"/>
            <a:ext cx="1" cy="81897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663655" y="3614870"/>
            <a:ext cx="0" cy="7484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8" idx="0"/>
          </p:cNvCxnSpPr>
          <p:nvPr/>
        </p:nvCxnSpPr>
        <p:spPr>
          <a:xfrm>
            <a:off x="2596854" y="3614870"/>
            <a:ext cx="4711" cy="80899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" idx="2"/>
          </p:cNvCxnSpPr>
          <p:nvPr/>
        </p:nvCxnSpPr>
        <p:spPr>
          <a:xfrm flipH="1">
            <a:off x="5693991" y="3307221"/>
            <a:ext cx="1" cy="29055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8" idx="2"/>
            <a:endCxn id="10" idx="2"/>
          </p:cNvCxnSpPr>
          <p:nvPr/>
        </p:nvCxnSpPr>
        <p:spPr>
          <a:xfrm rot="16200000" flipH="1">
            <a:off x="3104088" y="4827197"/>
            <a:ext cx="60534" cy="1065581"/>
          </a:xfrm>
          <a:prstGeom prst="bentConnector3">
            <a:avLst>
              <a:gd name="adj1" fmla="val 477639"/>
            </a:avLst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9" idx="2"/>
            <a:endCxn id="11" idx="2"/>
          </p:cNvCxnSpPr>
          <p:nvPr/>
        </p:nvCxnSpPr>
        <p:spPr>
          <a:xfrm rot="16200000" flipH="1">
            <a:off x="8018092" y="4744691"/>
            <a:ext cx="59107" cy="1232019"/>
          </a:xfrm>
          <a:prstGeom prst="bentConnector3">
            <a:avLst>
              <a:gd name="adj1" fmla="val 486756"/>
            </a:avLst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006055" y="846500"/>
            <a:ext cx="1566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WCF Service</a:t>
            </a:r>
            <a:endParaRPr lang="en-US" sz="1600" dirty="0"/>
          </a:p>
        </p:txBody>
      </p:sp>
      <p:sp>
        <p:nvSpPr>
          <p:cNvPr id="39" name="Rectangle 38"/>
          <p:cNvSpPr/>
          <p:nvPr/>
        </p:nvSpPr>
        <p:spPr>
          <a:xfrm>
            <a:off x="5006055" y="761042"/>
            <a:ext cx="1657171" cy="581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893392" y="1503376"/>
            <a:ext cx="429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Access/ Retrieve / Modify Repository</a:t>
            </a:r>
            <a:endParaRPr lang="en-US" sz="1600" dirty="0"/>
          </a:p>
        </p:txBody>
      </p:sp>
      <p:sp>
        <p:nvSpPr>
          <p:cNvPr id="44" name="Rectangle 43"/>
          <p:cNvSpPr/>
          <p:nvPr/>
        </p:nvSpPr>
        <p:spPr>
          <a:xfrm>
            <a:off x="1016950" y="1982624"/>
            <a:ext cx="9656747" cy="42472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896314" y="2170632"/>
            <a:ext cx="2615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Document Repository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376729" y="182339"/>
            <a:ext cx="937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Server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606751" y="632389"/>
            <a:ext cx="10630969" cy="58538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3525" y="892008"/>
            <a:ext cx="192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User Role</a:t>
            </a:r>
            <a:endParaRPr lang="en-US" sz="1200" dirty="0"/>
          </a:p>
        </p:txBody>
      </p:sp>
      <p:sp>
        <p:nvSpPr>
          <p:cNvPr id="35" name="Rectangle 34"/>
          <p:cNvSpPr/>
          <p:nvPr/>
        </p:nvSpPr>
        <p:spPr>
          <a:xfrm>
            <a:off x="1563525" y="761042"/>
            <a:ext cx="1923159" cy="11116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79" y="1246616"/>
            <a:ext cx="520650" cy="479634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44" idx="0"/>
            <a:endCxn id="39" idx="2"/>
          </p:cNvCxnSpPr>
          <p:nvPr/>
        </p:nvCxnSpPr>
        <p:spPr>
          <a:xfrm flipH="1" flipV="1">
            <a:off x="5834641" y="1342156"/>
            <a:ext cx="10683" cy="64046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33" idx="3"/>
            <a:endCxn id="38" idx="1"/>
          </p:cNvCxnSpPr>
          <p:nvPr/>
        </p:nvCxnSpPr>
        <p:spPr>
          <a:xfrm flipV="1">
            <a:off x="3486684" y="1015777"/>
            <a:ext cx="1519371" cy="1473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86471" y="3118352"/>
            <a:ext cx="948584" cy="104258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>
            <a:off x="5935055" y="3639646"/>
            <a:ext cx="871671" cy="2202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307081" y="4426721"/>
            <a:ext cx="1153682" cy="52983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9" idx="1"/>
          </p:cNvCxnSpPr>
          <p:nvPr/>
        </p:nvCxnSpPr>
        <p:spPr>
          <a:xfrm flipH="1" flipV="1">
            <a:off x="2503727" y="4691639"/>
            <a:ext cx="1803354" cy="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939612" y="5529845"/>
            <a:ext cx="2854295" cy="114513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8" idx="1"/>
          </p:cNvCxnSpPr>
          <p:nvPr/>
        </p:nvCxnSpPr>
        <p:spPr>
          <a:xfrm flipH="1">
            <a:off x="2503727" y="6102413"/>
            <a:ext cx="1435885" cy="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806726" y="2855729"/>
            <a:ext cx="1956986" cy="1570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22755" y="5871580"/>
            <a:ext cx="1580972" cy="4616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22755" y="4426721"/>
            <a:ext cx="1580972" cy="5298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917820" y="3477001"/>
            <a:ext cx="1768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 </a:t>
            </a:r>
            <a:r>
              <a:rPr lang="en-US" dirty="0" smtClean="0">
                <a:sym typeface="Wingdings" panose="05000000000000000000" pitchFamily="2" charset="2"/>
              </a:rPr>
              <a:t> File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999858" y="4537749"/>
            <a:ext cx="1443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Dependency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999858" y="5871580"/>
            <a:ext cx="1443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Cyclic</a:t>
            </a:r>
          </a:p>
          <a:p>
            <a:pPr algn="ctr"/>
            <a:r>
              <a:rPr lang="en-US" sz="1200" dirty="0" smtClean="0"/>
              <a:t>Dependency</a:t>
            </a:r>
            <a:endParaRPr lang="en-US" sz="1200" dirty="0"/>
          </a:p>
        </p:txBody>
      </p:sp>
      <p:sp>
        <p:nvSpPr>
          <p:cNvPr id="35" name="Oval 34"/>
          <p:cNvSpPr/>
          <p:nvPr/>
        </p:nvSpPr>
        <p:spPr>
          <a:xfrm>
            <a:off x="5063383" y="3314905"/>
            <a:ext cx="734938" cy="7434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65933" y="3486592"/>
            <a:ext cx="512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File 1</a:t>
            </a:r>
            <a:endParaRPr lang="en-US" sz="1000" dirty="0"/>
          </a:p>
        </p:txBody>
      </p:sp>
      <p:sp>
        <p:nvSpPr>
          <p:cNvPr id="37" name="Oval 36"/>
          <p:cNvSpPr/>
          <p:nvPr/>
        </p:nvSpPr>
        <p:spPr>
          <a:xfrm>
            <a:off x="4307081" y="5730671"/>
            <a:ext cx="734938" cy="7434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409631" y="5902358"/>
            <a:ext cx="512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File </a:t>
            </a:r>
            <a:r>
              <a:rPr lang="en-US" sz="1000" dirty="0"/>
              <a:t>2</a:t>
            </a:r>
          </a:p>
        </p:txBody>
      </p:sp>
      <p:sp>
        <p:nvSpPr>
          <p:cNvPr id="39" name="Oval 38"/>
          <p:cNvSpPr/>
          <p:nvPr/>
        </p:nvSpPr>
        <p:spPr>
          <a:xfrm>
            <a:off x="5828232" y="5730671"/>
            <a:ext cx="734938" cy="7434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930782" y="5902358"/>
            <a:ext cx="512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File 3</a:t>
            </a:r>
            <a:endParaRPr lang="en-US" sz="1000" dirty="0"/>
          </a:p>
        </p:txBody>
      </p:sp>
      <p:cxnSp>
        <p:nvCxnSpPr>
          <p:cNvPr id="42" name="Straight Arrow Connector 41"/>
          <p:cNvCxnSpPr>
            <a:stCxn id="35" idx="3"/>
            <a:endCxn id="37" idx="0"/>
          </p:cNvCxnSpPr>
          <p:nvPr/>
        </p:nvCxnSpPr>
        <p:spPr>
          <a:xfrm flipH="1">
            <a:off x="4674550" y="3949508"/>
            <a:ext cx="496462" cy="17811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37" idx="6"/>
            <a:endCxn id="39" idx="2"/>
          </p:cNvCxnSpPr>
          <p:nvPr/>
        </p:nvCxnSpPr>
        <p:spPr>
          <a:xfrm>
            <a:off x="5042019" y="6102413"/>
            <a:ext cx="786213" cy="12700"/>
          </a:xfrm>
          <a:prstGeom prst="bentConnector3">
            <a:avLst/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548075" y="802510"/>
            <a:ext cx="1136590" cy="548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31881" y="900393"/>
            <a:ext cx="1820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9660" y="2273181"/>
            <a:ext cx="9742205" cy="45207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46549" y="2409914"/>
            <a:ext cx="87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3" idx="2"/>
          </p:cNvCxnSpPr>
          <p:nvPr/>
        </p:nvCxnSpPr>
        <p:spPr>
          <a:xfrm>
            <a:off x="6116370" y="1351303"/>
            <a:ext cx="1" cy="93408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53103" y="1635912"/>
            <a:ext cx="415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 / Update Dependencies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7034" y="147062"/>
            <a:ext cx="11861320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Client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8656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38" y="894169"/>
            <a:ext cx="11392539" cy="4976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7864" y="213645"/>
            <a:ext cx="3076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Example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839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4041" y="425669"/>
            <a:ext cx="10988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Technologies Used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119352"/>
            <a:ext cx="81507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 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C#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WCF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XML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3604951"/>
            <a:ext cx="38467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C++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OpenGL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8"/>
          <a:stretch/>
        </p:blipFill>
        <p:spPr>
          <a:xfrm>
            <a:off x="1876183" y="1512604"/>
            <a:ext cx="8371268" cy="52642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721" y="3790901"/>
            <a:ext cx="1075115" cy="707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79" y="3790900"/>
            <a:ext cx="965675" cy="7076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97" y="3790900"/>
            <a:ext cx="1035235" cy="703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78" y="692204"/>
            <a:ext cx="965675" cy="8203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48157" y="138204"/>
            <a:ext cx="494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OpenGL VS DirectX VS XNA – FIGHT !!!!!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3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0.0138 -0.0011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35156 0.00648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78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-0.03959 -0.00232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-0.34765 -0.00371 " pathEditMode="relative" rAng="0" ptsTypes="AA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8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4.58333E-6 0.00023 " pathEditMode="relative" rAng="0" ptsTypes="AA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-0.00026 0.3488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4371" y="162370"/>
            <a:ext cx="285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Why Did OpenGL Win ?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891" y="4989743"/>
            <a:ext cx="1381125" cy="1285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33" y="4989744"/>
            <a:ext cx="1285875" cy="1285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99" y="4989743"/>
            <a:ext cx="1171772" cy="1285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512" y="4989744"/>
            <a:ext cx="1757013" cy="133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54" y="4989743"/>
            <a:ext cx="1775722" cy="133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56" y="873159"/>
            <a:ext cx="2143125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078" y="873159"/>
            <a:ext cx="2143125" cy="214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622" y="873159"/>
            <a:ext cx="1933598" cy="2143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07080" y="3700329"/>
            <a:ext cx="418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OpenGL – ES ( Embedded Systems)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8" y="450000"/>
            <a:ext cx="10058400" cy="62422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2575" y="145278"/>
            <a:ext cx="142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Show Case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8" y="459277"/>
            <a:ext cx="3766847" cy="2819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79" y="5366758"/>
            <a:ext cx="2432027" cy="13254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68" y="449756"/>
            <a:ext cx="3302000" cy="463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968" y="4170847"/>
            <a:ext cx="3302000" cy="252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1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4371" y="222190"/>
            <a:ext cx="24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is Open GL?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15297" y="974221"/>
            <a:ext cx="101011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OpenGL stands for Open Graphics Library. It is a specification of an API for rendering </a:t>
            </a:r>
            <a:r>
              <a:rPr lang="en-US" dirty="0" smtClean="0"/>
              <a:t> 2D and 3D graphics.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It is a cross – language , multi platform application programming interface.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OpenGL implementations are libraries that implement the API defined by the </a:t>
            </a:r>
            <a:r>
              <a:rPr lang="en-US" dirty="0" smtClean="0"/>
              <a:t>specification and are usually present in the graphics cards.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OpenGL </a:t>
            </a:r>
            <a:r>
              <a:rPr lang="en-US" dirty="0"/>
              <a:t>API </a:t>
            </a:r>
            <a:r>
              <a:rPr lang="en-US" i="1" dirty="0"/>
              <a:t>only</a:t>
            </a:r>
            <a:r>
              <a:rPr lang="en-US" dirty="0"/>
              <a:t> deals with rendering graphics. OpenGL does not provide functions for animations, timing, file IO, image file format </a:t>
            </a:r>
            <a:r>
              <a:rPr lang="en-US" dirty="0" smtClean="0"/>
              <a:t>processing</a:t>
            </a:r>
            <a:r>
              <a:rPr lang="en-US" dirty="0"/>
              <a:t> </a:t>
            </a:r>
            <a:r>
              <a:rPr lang="en-US" dirty="0" smtClean="0"/>
              <a:t>GUI etc.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5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7458" y="196553"/>
            <a:ext cx="311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How can I use it ?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11850" y="923107"/>
            <a:ext cx="102036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To run OpenGL applications -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Windows – Ensure you have graphics card drivers installed since most of them define and use their own implementations of the </a:t>
            </a:r>
            <a:r>
              <a:rPr lang="en-US" dirty="0" err="1" smtClean="0"/>
              <a:t>openGL</a:t>
            </a:r>
            <a:r>
              <a:rPr lang="en-US" dirty="0" smtClean="0"/>
              <a:t> specification for efficiency. There is a default library defined in the </a:t>
            </a:r>
            <a:r>
              <a:rPr lang="en-US" dirty="0"/>
              <a:t>OpenGL32.dll </a:t>
            </a:r>
            <a:r>
              <a:rPr lang="en-US" dirty="0" smtClean="0"/>
              <a:t> under system folder </a:t>
            </a:r>
          </a:p>
          <a:p>
            <a:endParaRPr lang="en-US" dirty="0"/>
          </a:p>
          <a:p>
            <a:r>
              <a:rPr lang="en-US" dirty="0" smtClean="0"/>
              <a:t>Mac – Ships with </a:t>
            </a:r>
            <a:r>
              <a:rPr lang="en-US" dirty="0" err="1" smtClean="0"/>
              <a:t>xCode</a:t>
            </a:r>
            <a:r>
              <a:rPr lang="en-US" dirty="0" smtClean="0"/>
              <a:t> development. Also updating your OS lets you get the latest version of OpenGL enabling you to run graphical applications.</a:t>
            </a:r>
          </a:p>
          <a:p>
            <a:endParaRPr lang="en-US" dirty="0"/>
          </a:p>
          <a:p>
            <a:r>
              <a:rPr lang="en-US" dirty="0" smtClean="0"/>
              <a:t>Linux – Mesa 3d graphics library provides an OpenGL implementation for </a:t>
            </a:r>
            <a:r>
              <a:rPr lang="en-US" dirty="0" err="1" smtClean="0"/>
              <a:t>linux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To Develop :</a:t>
            </a:r>
          </a:p>
          <a:p>
            <a:endParaRPr lang="en-US" dirty="0"/>
          </a:p>
          <a:p>
            <a:r>
              <a:rPr lang="en-US" dirty="0" smtClean="0"/>
              <a:t>Choose your programming language. I chose C++</a:t>
            </a:r>
          </a:p>
          <a:p>
            <a:endParaRPr lang="en-US" dirty="0"/>
          </a:p>
          <a:p>
            <a:r>
              <a:rPr lang="en-US" dirty="0" smtClean="0"/>
              <a:t>Write or install appropriate windowing toolkits. I chose Glut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can use </a:t>
            </a:r>
            <a:r>
              <a:rPr lang="en-US" dirty="0" smtClean="0"/>
              <a:t>IDE such as </a:t>
            </a:r>
            <a:r>
              <a:rPr lang="en-US" dirty="0" err="1" smtClean="0"/>
              <a:t>Xcode</a:t>
            </a:r>
            <a:r>
              <a:rPr lang="en-US" dirty="0" smtClean="0"/>
              <a:t> , Visual Studio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8572" y="188007"/>
            <a:ext cx="177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What is Glut ?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8385" y="897308"/>
            <a:ext cx="107506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GLUT </a:t>
            </a:r>
            <a:r>
              <a:rPr lang="en-US" dirty="0"/>
              <a:t>is the OpenGL Utility Toolkit, a window system independent </a:t>
            </a:r>
            <a:r>
              <a:rPr lang="en-US" dirty="0" smtClean="0"/>
              <a:t>toolkit (Cross platform again </a:t>
            </a:r>
            <a:r>
              <a:rPr lang="en-US" dirty="0" err="1" smtClean="0"/>
              <a:t>wooohooo</a:t>
            </a:r>
            <a:r>
              <a:rPr lang="en-US" dirty="0" smtClean="0"/>
              <a:t>) </a:t>
            </a:r>
            <a:r>
              <a:rPr lang="en-US" dirty="0"/>
              <a:t>for writing OpenGL programs. It implements a simple windowing application programming interface (API) for OpenGL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It offers: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Multiple windows for OpenGL rendering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Callback driven event processing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Support for input </a:t>
            </a:r>
            <a:r>
              <a:rPr lang="en-US" dirty="0"/>
              <a:t>devices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An 'idle' routine and timers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 simple, cascading pop-up menu facility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Utility routines to generate various solid and wire frame objects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Support for bitmap and stroke fonts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Miscellaneous window management </a:t>
            </a:r>
            <a:r>
              <a:rPr lang="en-US" dirty="0" smtClean="0"/>
              <a:t>functions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832" y="128187"/>
            <a:ext cx="301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Callbacks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9301" y="828942"/>
            <a:ext cx="1040877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-&gt; Window ( </a:t>
            </a:r>
            <a:r>
              <a:rPr lang="en-US" dirty="0" smtClean="0"/>
              <a:t>Resize, </a:t>
            </a:r>
            <a:r>
              <a:rPr lang="en-US" dirty="0" smtClean="0"/>
              <a:t>Visibility) 		</a:t>
            </a:r>
            <a:r>
              <a:rPr lang="en-US" dirty="0" smtClean="0"/>
              <a:t>-&gt; </a:t>
            </a:r>
            <a:r>
              <a:rPr lang="en-US" dirty="0" smtClean="0"/>
              <a:t>Menu (Menu selection)   		</a:t>
            </a:r>
            <a:r>
              <a:rPr lang="en-US" dirty="0" smtClean="0"/>
              <a:t>       -&gt; </a:t>
            </a:r>
            <a:r>
              <a:rPr lang="en-US" dirty="0" smtClean="0"/>
              <a:t>Input (Mouse / KB)</a:t>
            </a:r>
          </a:p>
          <a:p>
            <a:r>
              <a:rPr lang="en-US" dirty="0" smtClean="0"/>
              <a:t>								-&gt; Global (Idle function / timers)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1200" b="1" dirty="0"/>
              <a:t>void</a:t>
            </a:r>
            <a:r>
              <a:rPr lang="en-US" sz="1200" dirty="0"/>
              <a:t> </a:t>
            </a:r>
            <a:r>
              <a:rPr lang="en-US" sz="1200" dirty="0" err="1"/>
              <a:t>glutMainLoop</a:t>
            </a:r>
            <a:r>
              <a:rPr lang="en-US" sz="1200" dirty="0"/>
              <a:t>() {  </a:t>
            </a:r>
          </a:p>
          <a:p>
            <a:r>
              <a:rPr lang="en-US" sz="1200" dirty="0"/>
              <a:t>   </a:t>
            </a:r>
            <a:r>
              <a:rPr lang="en-US" sz="1200" b="1" dirty="0"/>
              <a:t>while</a:t>
            </a:r>
            <a:r>
              <a:rPr lang="en-US" sz="1200" dirty="0"/>
              <a:t> (</a:t>
            </a:r>
            <a:r>
              <a:rPr lang="en-US" sz="1200" b="1" dirty="0"/>
              <a:t>true</a:t>
            </a:r>
            <a:r>
              <a:rPr lang="en-US" sz="1200" dirty="0"/>
              <a:t>) {   </a:t>
            </a:r>
          </a:p>
          <a:p>
            <a:r>
              <a:rPr lang="en-US" sz="1200" dirty="0"/>
              <a:t>      </a:t>
            </a:r>
            <a:r>
              <a:rPr lang="en-US" sz="1200" b="1" dirty="0"/>
              <a:t>if</a:t>
            </a:r>
            <a:r>
              <a:rPr lang="en-US" sz="1200" dirty="0"/>
              <a:t> (content of the window has changed)  </a:t>
            </a:r>
          </a:p>
          <a:p>
            <a:r>
              <a:rPr lang="en-US" sz="1200" dirty="0"/>
              <a:t>         call display callback function  </a:t>
            </a:r>
          </a:p>
          <a:p>
            <a:r>
              <a:rPr lang="en-US" sz="1200" dirty="0"/>
              <a:t>      </a:t>
            </a:r>
            <a:r>
              <a:rPr lang="en-US" sz="1200" b="1" dirty="0"/>
              <a:t>if</a:t>
            </a:r>
            <a:r>
              <a:rPr lang="en-US" sz="1200" dirty="0"/>
              <a:t> (keyboard or mouse event)  </a:t>
            </a:r>
          </a:p>
          <a:p>
            <a:r>
              <a:rPr lang="en-US" sz="1200" dirty="0"/>
              <a:t>         call input callback function  </a:t>
            </a:r>
          </a:p>
          <a:p>
            <a:r>
              <a:rPr lang="en-US" sz="1200" dirty="0"/>
              <a:t>      </a:t>
            </a:r>
            <a:r>
              <a:rPr lang="en-US" sz="1200" b="1" dirty="0"/>
              <a:t>if</a:t>
            </a:r>
            <a:r>
              <a:rPr lang="en-US" sz="1200" dirty="0"/>
              <a:t> (nothing has to be done)  </a:t>
            </a:r>
          </a:p>
          <a:p>
            <a:r>
              <a:rPr lang="en-US" sz="1200" dirty="0"/>
              <a:t>         call idle call back function  </a:t>
            </a:r>
          </a:p>
          <a:p>
            <a:r>
              <a:rPr lang="en-US" sz="1200" dirty="0"/>
              <a:t>    // ...  </a:t>
            </a:r>
          </a:p>
          <a:p>
            <a:r>
              <a:rPr lang="en-US" sz="1200" dirty="0"/>
              <a:t>    }  </a:t>
            </a:r>
          </a:p>
          <a:p>
            <a:r>
              <a:rPr lang="en-US" sz="1200" dirty="0"/>
              <a:t>}  </a:t>
            </a:r>
          </a:p>
          <a:p>
            <a:endParaRPr lang="en-US" sz="1200" dirty="0"/>
          </a:p>
          <a:p>
            <a:r>
              <a:rPr lang="en-US" sz="1200" b="1" dirty="0"/>
              <a:t>void</a:t>
            </a:r>
            <a:r>
              <a:rPr lang="en-US" sz="1200" dirty="0"/>
              <a:t> </a:t>
            </a:r>
            <a:r>
              <a:rPr lang="en-US" sz="1200" dirty="0" err="1"/>
              <a:t>myMouseMotionEventHandler</a:t>
            </a:r>
            <a:r>
              <a:rPr lang="en-US" sz="1200" dirty="0"/>
              <a:t>(</a:t>
            </a:r>
            <a:r>
              <a:rPr lang="en-US" sz="1200" b="1" dirty="0" err="1"/>
              <a:t>int</a:t>
            </a:r>
            <a:r>
              <a:rPr lang="en-US" sz="1200" dirty="0"/>
              <a:t> x, </a:t>
            </a:r>
            <a:r>
              <a:rPr lang="en-US" sz="1200" b="1" dirty="0" err="1"/>
              <a:t>int</a:t>
            </a:r>
            <a:r>
              <a:rPr lang="en-US" sz="1200" dirty="0"/>
              <a:t> y) {  </a:t>
            </a:r>
          </a:p>
          <a:p>
            <a:r>
              <a:rPr lang="en-US" sz="1200" dirty="0"/>
              <a:t>   // your code   </a:t>
            </a:r>
          </a:p>
          <a:p>
            <a:r>
              <a:rPr lang="en-US" sz="1200" dirty="0"/>
              <a:t>}  </a:t>
            </a:r>
          </a:p>
          <a:p>
            <a:r>
              <a:rPr lang="en-US" sz="1200" dirty="0"/>
              <a:t>  </a:t>
            </a:r>
          </a:p>
          <a:p>
            <a:r>
              <a:rPr lang="en-US" sz="1200" b="1" dirty="0" err="1"/>
              <a:t>int</a:t>
            </a:r>
            <a:r>
              <a:rPr lang="en-US" sz="1200" dirty="0"/>
              <a:t> main (...) {  </a:t>
            </a:r>
          </a:p>
          <a:p>
            <a:r>
              <a:rPr lang="en-US" sz="1200" dirty="0"/>
              <a:t>   // ...   </a:t>
            </a:r>
          </a:p>
          <a:p>
            <a:r>
              <a:rPr lang="en-US" sz="1200" dirty="0"/>
              <a:t>   </a:t>
            </a:r>
            <a:r>
              <a:rPr lang="en-US" sz="1200" dirty="0" err="1"/>
              <a:t>glutMotionFunc</a:t>
            </a:r>
            <a:r>
              <a:rPr lang="en-US" sz="1200" dirty="0"/>
              <a:t>(</a:t>
            </a:r>
            <a:r>
              <a:rPr lang="en-US" sz="1200" dirty="0" err="1"/>
              <a:t>myMouseMotionEventHandler</a:t>
            </a:r>
            <a:r>
              <a:rPr lang="en-US" sz="1200" dirty="0"/>
              <a:t>); // register function  </a:t>
            </a:r>
          </a:p>
          <a:p>
            <a:r>
              <a:rPr lang="en-US" sz="1200" dirty="0"/>
              <a:t>   </a:t>
            </a:r>
            <a:r>
              <a:rPr lang="en-US" sz="1200" dirty="0" err="1"/>
              <a:t>glutMainLoop</a:t>
            </a:r>
            <a:r>
              <a:rPr lang="en-US" sz="1200" dirty="0"/>
              <a:t>(); //enters event processing loop  </a:t>
            </a:r>
          </a:p>
          <a:p>
            <a:r>
              <a:rPr lang="en-US" sz="1200" dirty="0"/>
              <a:t>   </a:t>
            </a:r>
            <a:r>
              <a:rPr lang="en-US" sz="1200" b="1" dirty="0"/>
              <a:t>return</a:t>
            </a:r>
            <a:r>
              <a:rPr lang="en-US" sz="1200" dirty="0"/>
              <a:t> 0;  </a:t>
            </a:r>
          </a:p>
          <a:p>
            <a:r>
              <a:rPr lang="en-US" sz="1200" dirty="0"/>
              <a:t>}   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5429" y="239282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Enough glut !!! More </a:t>
            </a:r>
            <a:r>
              <a:rPr lang="en-US" b="1" dirty="0" smtClean="0"/>
              <a:t>OpenGL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94759" y="828942"/>
            <a:ext cx="1084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Co-ordinate Systems and primitives.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89" y="1483377"/>
            <a:ext cx="2743200" cy="2427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22" y="1483377"/>
            <a:ext cx="2431564" cy="24276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0217" y="4307080"/>
            <a:ext cx="8708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Lets draw a triangle :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glBegin</a:t>
            </a:r>
            <a:r>
              <a:rPr lang="en-US" dirty="0" smtClean="0"/>
              <a:t>(GL_TRIANGLES);			// Begin drawing a primitive</a:t>
            </a:r>
            <a:endParaRPr lang="en-US" dirty="0"/>
          </a:p>
          <a:p>
            <a:r>
              <a:rPr lang="en-US" dirty="0"/>
              <a:t>        glColor3f(0.1, 0.2, 0.3</a:t>
            </a:r>
            <a:r>
              <a:rPr lang="en-US" dirty="0" smtClean="0"/>
              <a:t>);			// glColor3f(R, G ,B) color values;</a:t>
            </a:r>
            <a:endParaRPr lang="en-US" dirty="0"/>
          </a:p>
          <a:p>
            <a:r>
              <a:rPr lang="en-US" dirty="0"/>
              <a:t>        glVertex3f(0, 0, 0</a:t>
            </a:r>
            <a:r>
              <a:rPr lang="en-US" dirty="0" smtClean="0"/>
              <a:t>);				// glVertex3f(X, Y, Z) co-ordinate values;</a:t>
            </a:r>
            <a:endParaRPr lang="en-US" dirty="0"/>
          </a:p>
          <a:p>
            <a:r>
              <a:rPr lang="en-US" dirty="0"/>
              <a:t>        glVertex3f(1, 0, 0);</a:t>
            </a:r>
          </a:p>
          <a:p>
            <a:r>
              <a:rPr lang="en-US" dirty="0"/>
              <a:t>        glVertex3f(0, 1, 0);</a:t>
            </a:r>
          </a:p>
          <a:p>
            <a:r>
              <a:rPr lang="en-US" dirty="0"/>
              <a:t>        </a:t>
            </a:r>
            <a:r>
              <a:rPr lang="en-US" dirty="0" err="1"/>
              <a:t>glEnd</a:t>
            </a:r>
            <a:r>
              <a:rPr lang="en-US" dirty="0"/>
              <a:t>();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9279" y="1483377"/>
            <a:ext cx="2281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Three main primitive classes :</a:t>
            </a:r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dirty="0" smtClean="0"/>
              <a:t>Points</a:t>
            </a:r>
          </a:p>
          <a:p>
            <a:pPr marL="342900" indent="-342900">
              <a:buAutoNum type="arabicParenR"/>
            </a:pPr>
            <a:r>
              <a:rPr lang="en-US" dirty="0" smtClean="0"/>
              <a:t>Lines</a:t>
            </a:r>
          </a:p>
          <a:p>
            <a:pPr marL="342900" indent="-342900">
              <a:buAutoNum type="arabicParenR"/>
            </a:pPr>
            <a:r>
              <a:rPr lang="en-US" dirty="0" smtClean="0"/>
              <a:t>Polygons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7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506" y="193984"/>
            <a:ext cx="9579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Matrices in OpenGL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17207" y="750551"/>
            <a:ext cx="176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 Matrix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98" y="2073990"/>
            <a:ext cx="4527612" cy="42435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7344" y="1128429"/>
            <a:ext cx="10701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Objects in OpenGL are positioned using their </a:t>
            </a:r>
            <a:r>
              <a:rPr lang="en-US" sz="1400" dirty="0" err="1" smtClean="0"/>
              <a:t>x,y,z</a:t>
            </a:r>
            <a:r>
              <a:rPr lang="en-US" sz="1400" dirty="0" smtClean="0"/>
              <a:t> vertices.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The model matrix represents all transformations that can be applicable to the currently drawn scene.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By performing geometric transformations on this matrix, we can move , rotate and scale the </a:t>
            </a:r>
            <a:r>
              <a:rPr lang="en-US" sz="1400" dirty="0" smtClean="0"/>
              <a:t>objects </a:t>
            </a:r>
            <a:r>
              <a:rPr lang="en-US" sz="1400" dirty="0" smtClean="0"/>
              <a:t>in the scene.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531264" y="2450005"/>
            <a:ext cx="570859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1400" dirty="0" smtClean="0"/>
              <a:t>Translation – </a:t>
            </a:r>
            <a:r>
              <a:rPr lang="en-US" sz="1400" dirty="0" err="1" smtClean="0"/>
              <a:t>glTranslate</a:t>
            </a:r>
            <a:r>
              <a:rPr lang="en-US" sz="1400" dirty="0" smtClean="0"/>
              <a:t>/</a:t>
            </a:r>
            <a:r>
              <a:rPr lang="en-US" sz="1400" dirty="0" err="1" smtClean="0"/>
              <a:t>glTranslatef</a:t>
            </a:r>
            <a:r>
              <a:rPr lang="en-US" sz="1400" dirty="0" smtClean="0"/>
              <a:t>(</a:t>
            </a:r>
            <a:r>
              <a:rPr lang="en-US" sz="1400" dirty="0" err="1" smtClean="0"/>
              <a:t>x,y,z</a:t>
            </a:r>
            <a:r>
              <a:rPr lang="en-US" sz="1400" dirty="0" smtClean="0"/>
              <a:t>) Translates the object by the specified </a:t>
            </a:r>
            <a:r>
              <a:rPr lang="en-US" sz="1400" dirty="0" err="1" smtClean="0"/>
              <a:t>x,y,z</a:t>
            </a:r>
            <a:r>
              <a:rPr lang="en-US" sz="1400" dirty="0" smtClean="0"/>
              <a:t> distances.</a:t>
            </a:r>
          </a:p>
          <a:p>
            <a:pPr marL="342900" indent="-342900">
              <a:buAutoNum type="arabicParenR"/>
            </a:pPr>
            <a:r>
              <a:rPr lang="en-US" sz="1400" dirty="0" smtClean="0"/>
              <a:t>Rotation – </a:t>
            </a:r>
            <a:r>
              <a:rPr lang="en-US" sz="1400" dirty="0" err="1" smtClean="0"/>
              <a:t>glRotate</a:t>
            </a:r>
            <a:r>
              <a:rPr lang="en-US" sz="1400" dirty="0" smtClean="0"/>
              <a:t>/</a:t>
            </a:r>
            <a:r>
              <a:rPr lang="en-US" sz="1400" dirty="0" err="1" smtClean="0"/>
              <a:t>glRotatef</a:t>
            </a:r>
            <a:r>
              <a:rPr lang="en-US" sz="1400" dirty="0" smtClean="0"/>
              <a:t>(</a:t>
            </a:r>
            <a:r>
              <a:rPr lang="en-US" sz="1400" dirty="0" err="1" smtClean="0"/>
              <a:t>angle,x,y,z</a:t>
            </a:r>
            <a:r>
              <a:rPr lang="en-US" sz="1400" dirty="0" smtClean="0"/>
              <a:t>) Rotates the object by the specified object by angle degrees about a vector specified by </a:t>
            </a:r>
            <a:r>
              <a:rPr lang="en-US" sz="1400" dirty="0" err="1" smtClean="0"/>
              <a:t>x,y,z</a:t>
            </a:r>
            <a:r>
              <a:rPr lang="en-US" sz="1400" dirty="0" smtClean="0"/>
              <a:t>.</a:t>
            </a:r>
          </a:p>
          <a:p>
            <a:pPr marL="342900" indent="-342900">
              <a:buAutoNum type="arabicParenR"/>
            </a:pPr>
            <a:r>
              <a:rPr lang="en-US" sz="1400" dirty="0" smtClean="0"/>
              <a:t>Scaling – </a:t>
            </a:r>
            <a:r>
              <a:rPr lang="en-US" sz="1400" dirty="0" err="1" smtClean="0"/>
              <a:t>glScaled</a:t>
            </a:r>
            <a:r>
              <a:rPr lang="en-US" sz="1400" dirty="0" smtClean="0"/>
              <a:t>/</a:t>
            </a:r>
            <a:r>
              <a:rPr lang="en-US" sz="1400" dirty="0" err="1" smtClean="0"/>
              <a:t>glScalef</a:t>
            </a:r>
            <a:r>
              <a:rPr lang="en-US" sz="1400" dirty="0" smtClean="0"/>
              <a:t>(</a:t>
            </a:r>
            <a:r>
              <a:rPr lang="en-US" sz="1400" dirty="0" err="1" smtClean="0"/>
              <a:t>x,y,z</a:t>
            </a:r>
            <a:r>
              <a:rPr lang="en-US" sz="1400" dirty="0" smtClean="0"/>
              <a:t>) Scales the object according to values specified in </a:t>
            </a:r>
            <a:r>
              <a:rPr lang="en-US" sz="1400" dirty="0" err="1" smtClean="0"/>
              <a:t>x,y,z</a:t>
            </a:r>
            <a:r>
              <a:rPr lang="en-US" sz="1400" dirty="0" smtClean="0"/>
              <a:t> . A value of 1 implies original size or (100%)</a:t>
            </a:r>
          </a:p>
          <a:p>
            <a:endParaRPr lang="en-US" sz="1400" dirty="0" smtClean="0"/>
          </a:p>
          <a:p>
            <a:r>
              <a:rPr lang="en-US" sz="1400" dirty="0" smtClean="0"/>
              <a:t>All these transformations are done based on matrix multiplication. Important thing to note here is that when matrix multiplication is concerned , A x B != B x A </a:t>
            </a:r>
            <a:r>
              <a:rPr lang="en-US" sz="1400" dirty="0" err="1" smtClean="0"/>
              <a:t>i.e</a:t>
            </a:r>
            <a:r>
              <a:rPr lang="en-US" sz="1400" dirty="0" smtClean="0"/>
              <a:t> it is not commutative.</a:t>
            </a:r>
          </a:p>
        </p:txBody>
      </p:sp>
    </p:spTree>
    <p:extLst>
      <p:ext uri="{BB962C8B-B14F-4D97-AF65-F5344CB8AC3E}">
        <p14:creationId xmlns:p14="http://schemas.microsoft.com/office/powerpoint/2010/main" val="390914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3850" y="213644"/>
            <a:ext cx="4136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Matrix Stacks 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809001" y="786391"/>
            <a:ext cx="10702183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OpenGL is a finite state machine, as it has a predetermined and countable number of different states. It stays in its current state until it receives messages to change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Using OpenGL </a:t>
            </a:r>
            <a:r>
              <a:rPr lang="en-US" dirty="0"/>
              <a:t>matrix stack </a:t>
            </a:r>
            <a:r>
              <a:rPr lang="en-US" dirty="0" smtClean="0"/>
              <a:t>functions, </a:t>
            </a:r>
            <a:r>
              <a:rPr lang="en-US" dirty="0"/>
              <a:t>you can ‘save’ and ‘load’ previous matrices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err="1"/>
              <a:t>glPushMatrix</a:t>
            </a:r>
            <a:r>
              <a:rPr lang="en-US" b="1" dirty="0"/>
              <a:t>()</a:t>
            </a:r>
            <a:r>
              <a:rPr lang="en-US" dirty="0"/>
              <a:t> copies the top of the stack, so directly after a push the top two entries of the stack are identical, equating to a ‘save and continue.’</a:t>
            </a:r>
          </a:p>
          <a:p>
            <a:r>
              <a:rPr lang="en-US" b="1" dirty="0" err="1"/>
              <a:t>glPopMatrix</a:t>
            </a:r>
            <a:r>
              <a:rPr lang="en-US" b="1" dirty="0"/>
              <a:t>()</a:t>
            </a:r>
            <a:r>
              <a:rPr lang="en-US" dirty="0"/>
              <a:t> would be the equivalent of ‘load’. This gets rid of the top matrix in the stack, and sets the matrix underneath it as the new current matrix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 :</a:t>
            </a:r>
          </a:p>
          <a:p>
            <a:endParaRPr lang="en-US" dirty="0"/>
          </a:p>
          <a:p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         //  1) position for drawing torso</a:t>
            </a:r>
          </a:p>
          <a:p>
            <a:r>
              <a:rPr lang="en-US" sz="800" dirty="0"/>
              <a:t> </a:t>
            </a:r>
            <a:r>
              <a:rPr lang="en-US" sz="800" dirty="0" err="1"/>
              <a:t>DrawTorso</a:t>
            </a:r>
            <a:r>
              <a:rPr lang="en-US" sz="800" dirty="0"/>
              <a:t>();                  //  2) draw torso</a:t>
            </a:r>
          </a:p>
          <a:p>
            <a:r>
              <a:rPr lang="en-US" sz="800" dirty="0"/>
              <a:t> </a:t>
            </a:r>
            <a:r>
              <a:rPr lang="en-US" sz="800" dirty="0" err="1"/>
              <a:t>glPushMatrix</a:t>
            </a:r>
            <a:r>
              <a:rPr lang="en-US" sz="800" dirty="0"/>
              <a:t>();               //  3) save torso matrix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      //  4) position for drawing arm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DrawArm</a:t>
            </a:r>
            <a:r>
              <a:rPr lang="en-US" sz="800" dirty="0"/>
              <a:t>();                 //  5) draw arm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glPushMatrix</a:t>
            </a:r>
            <a:r>
              <a:rPr lang="en-US" sz="800" dirty="0"/>
              <a:t>();            //  6) save arm matrix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   //  7) position for drawing hand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DrawHand</a:t>
            </a:r>
            <a:r>
              <a:rPr lang="en-US" sz="800" dirty="0"/>
              <a:t>();             //  8) draw hand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glPushMatrix</a:t>
            </a:r>
            <a:r>
              <a:rPr lang="en-US" sz="800" dirty="0"/>
              <a:t>();         //  9) save hand matrix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// 10) position for drawing first finger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DrawFinger</a:t>
            </a:r>
            <a:r>
              <a:rPr lang="en-US" sz="800" dirty="0"/>
              <a:t>();        // 11) draw first finger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glPopMatrix</a:t>
            </a:r>
            <a:r>
              <a:rPr lang="en-US" sz="800" dirty="0"/>
              <a:t>();          // 12) load hand matrix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glPushMatrix</a:t>
            </a:r>
            <a:r>
              <a:rPr lang="en-US" sz="800" dirty="0"/>
              <a:t>();         // 13) save hand matrix again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// 14) position for drawing second finger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DrawFinger</a:t>
            </a:r>
            <a:r>
              <a:rPr lang="en-US" sz="800" dirty="0"/>
              <a:t>();        // 15) draw second finger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glPopMatrix</a:t>
            </a:r>
            <a:r>
              <a:rPr lang="en-US" sz="800" dirty="0"/>
              <a:t>();          // 16) load hand matrix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glPushMatrix</a:t>
            </a:r>
            <a:r>
              <a:rPr lang="en-US" sz="800" dirty="0"/>
              <a:t>();         // 17) save hand matrix again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glTranslatef</a:t>
            </a:r>
            <a:r>
              <a:rPr lang="en-US" sz="800" dirty="0"/>
              <a:t>(</a:t>
            </a:r>
            <a:r>
              <a:rPr lang="en-US" sz="800" dirty="0" err="1"/>
              <a:t>x,y,z</a:t>
            </a:r>
            <a:r>
              <a:rPr lang="en-US" sz="800" dirty="0"/>
              <a:t>); // 18) position for drawing third finger</a:t>
            </a:r>
          </a:p>
          <a:p>
            <a:r>
              <a:rPr lang="en-US" sz="800" dirty="0"/>
              <a:t>          </a:t>
            </a:r>
            <a:r>
              <a:rPr lang="en-US" sz="800" dirty="0" err="1"/>
              <a:t>DrawFinger</a:t>
            </a:r>
            <a:r>
              <a:rPr lang="en-US" sz="800" dirty="0"/>
              <a:t>();        // 19) draw third finger  </a:t>
            </a:r>
          </a:p>
          <a:p>
            <a:r>
              <a:rPr lang="en-US" sz="800" dirty="0"/>
              <a:t>       </a:t>
            </a:r>
            <a:r>
              <a:rPr lang="en-US" sz="800" dirty="0" err="1"/>
              <a:t>glPopMatrix</a:t>
            </a:r>
            <a:r>
              <a:rPr lang="en-US" sz="800" dirty="0"/>
              <a:t>();          // 20) load hand matrix</a:t>
            </a:r>
          </a:p>
          <a:p>
            <a:r>
              <a:rPr lang="en-US" sz="800" dirty="0"/>
              <a:t>    </a:t>
            </a:r>
            <a:r>
              <a:rPr lang="en-US" sz="800" dirty="0" err="1"/>
              <a:t>glPopMatrix</a:t>
            </a:r>
            <a:r>
              <a:rPr lang="en-US" sz="800" dirty="0"/>
              <a:t>();             // 21) load arm matrix</a:t>
            </a:r>
          </a:p>
          <a:p>
            <a:r>
              <a:rPr lang="en-US" sz="800" dirty="0"/>
              <a:t> </a:t>
            </a:r>
            <a:r>
              <a:rPr lang="en-US" sz="800" dirty="0" err="1"/>
              <a:t>glPopMatrix</a:t>
            </a:r>
            <a:r>
              <a:rPr lang="en-US" sz="800" dirty="0"/>
              <a:t>();                // 22) load torso matrix</a:t>
            </a:r>
            <a:endParaRPr lang="en-US" sz="8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8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4748" y="162370"/>
            <a:ext cx="2187723" cy="376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State Machine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0396" y="854578"/>
            <a:ext cx="109557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OpenGL allows modifications to its state and preserves it till any changes are made .</a:t>
            </a:r>
          </a:p>
          <a:p>
            <a:endParaRPr lang="en-US" dirty="0"/>
          </a:p>
          <a:p>
            <a:r>
              <a:rPr lang="en-US" dirty="0" smtClean="0"/>
              <a:t>A variety of state changes take place using the following :</a:t>
            </a:r>
          </a:p>
          <a:p>
            <a:endParaRPr lang="en-US" dirty="0"/>
          </a:p>
          <a:p>
            <a:r>
              <a:rPr lang="en-US" dirty="0" err="1" smtClean="0"/>
              <a:t>glEnable</a:t>
            </a:r>
            <a:r>
              <a:rPr lang="en-US" dirty="0" smtClean="0"/>
              <a:t>(</a:t>
            </a:r>
            <a:r>
              <a:rPr lang="en-US" dirty="0" err="1" smtClean="0"/>
              <a:t>Glenum</a:t>
            </a:r>
            <a:r>
              <a:rPr lang="en-US" dirty="0" smtClean="0"/>
              <a:t> cap);</a:t>
            </a:r>
          </a:p>
          <a:p>
            <a:endParaRPr lang="en-US" dirty="0"/>
          </a:p>
          <a:p>
            <a:r>
              <a:rPr lang="en-US" dirty="0" err="1" smtClean="0"/>
              <a:t>glDisable</a:t>
            </a:r>
            <a:r>
              <a:rPr lang="en-US" dirty="0" smtClean="0"/>
              <a:t>(</a:t>
            </a:r>
            <a:r>
              <a:rPr lang="en-US" dirty="0" err="1" smtClean="0"/>
              <a:t>Glenum</a:t>
            </a:r>
            <a:r>
              <a:rPr lang="en-US" dirty="0" smtClean="0"/>
              <a:t> cap);</a:t>
            </a:r>
          </a:p>
          <a:p>
            <a:endParaRPr lang="en-US" dirty="0"/>
          </a:p>
          <a:p>
            <a:r>
              <a:rPr lang="en-US" dirty="0" smtClean="0"/>
              <a:t>Examples of features which can be turned on and off are Lighting, Textures, Fog etc.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Also changes to other features such as color to draw in , point size also apply globally and remain the same unless changed.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3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0527" y="119641"/>
            <a:ext cx="3230310" cy="376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View and Projection Matrix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8007" y="611879"/>
            <a:ext cx="155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View Matrix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18" y="981211"/>
            <a:ext cx="4048405" cy="2159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25682" y="981211"/>
            <a:ext cx="57427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View matrix helps control how we can look at the screen.</a:t>
            </a:r>
          </a:p>
          <a:p>
            <a:endParaRPr lang="en-US" sz="1600" dirty="0"/>
          </a:p>
          <a:p>
            <a:r>
              <a:rPr lang="en-US" sz="1600" dirty="0" smtClean="0"/>
              <a:t>Modified by </a:t>
            </a:r>
            <a:r>
              <a:rPr lang="en-US" sz="1600" dirty="0"/>
              <a:t>calling void </a:t>
            </a:r>
            <a:r>
              <a:rPr lang="en-US" sz="1600" dirty="0" err="1" smtClean="0"/>
              <a:t>gluLookAt</a:t>
            </a:r>
            <a:r>
              <a:rPr lang="en-US" sz="1600" dirty="0" smtClean="0"/>
              <a:t>(</a:t>
            </a:r>
            <a:r>
              <a:rPr lang="en-US" sz="1600" dirty="0" err="1" smtClean="0"/>
              <a:t>eyeX</a:t>
            </a:r>
            <a:r>
              <a:rPr lang="en-US" sz="1600" dirty="0" smtClean="0"/>
              <a:t>, </a:t>
            </a:r>
            <a:r>
              <a:rPr lang="en-US" sz="1600" dirty="0" err="1" smtClean="0"/>
              <a:t>eyeY</a:t>
            </a:r>
            <a:r>
              <a:rPr lang="en-US" sz="1600" dirty="0" smtClean="0"/>
              <a:t>, </a:t>
            </a:r>
            <a:r>
              <a:rPr lang="en-US" sz="1600" dirty="0" err="1" smtClean="0"/>
              <a:t>eyeZ</a:t>
            </a:r>
            <a:r>
              <a:rPr lang="en-US" sz="1600" dirty="0" smtClean="0"/>
              <a:t>, </a:t>
            </a:r>
            <a:r>
              <a:rPr lang="en-US" sz="1600" dirty="0" err="1" smtClean="0"/>
              <a:t>centerX</a:t>
            </a:r>
            <a:r>
              <a:rPr lang="en-US" sz="1600" dirty="0" smtClean="0"/>
              <a:t>, </a:t>
            </a:r>
            <a:r>
              <a:rPr lang="en-US" sz="1600" dirty="0" err="1" smtClean="0"/>
              <a:t>centerY</a:t>
            </a:r>
            <a:r>
              <a:rPr lang="en-US" sz="1600" dirty="0" smtClean="0"/>
              <a:t>, </a:t>
            </a:r>
            <a:r>
              <a:rPr lang="en-US" sz="1600" dirty="0" err="1" smtClean="0"/>
              <a:t>centerZ</a:t>
            </a:r>
            <a:r>
              <a:rPr lang="en-US" sz="1600" dirty="0" smtClean="0"/>
              <a:t>, </a:t>
            </a:r>
            <a:r>
              <a:rPr lang="en-US" sz="1600" dirty="0" err="1" smtClean="0"/>
              <a:t>upX</a:t>
            </a:r>
            <a:r>
              <a:rPr lang="en-US" sz="1600" dirty="0" smtClean="0"/>
              <a:t>, </a:t>
            </a:r>
            <a:r>
              <a:rPr lang="en-US" sz="1600" dirty="0" err="1"/>
              <a:t>upY</a:t>
            </a:r>
            <a:r>
              <a:rPr lang="en-US" sz="1600" dirty="0" smtClean="0"/>
              <a:t>,)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18" y="3821229"/>
            <a:ext cx="4048405" cy="2946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25682" y="3821229"/>
            <a:ext cx="58617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 2D/3D </a:t>
            </a:r>
            <a:r>
              <a:rPr lang="en-US" sz="1600" dirty="0"/>
              <a:t>scene rendered by OpenGL must be projected onto the computer screen as a 2D image. </a:t>
            </a:r>
            <a:r>
              <a:rPr lang="en-US" sz="1600" dirty="0" smtClean="0"/>
              <a:t>The Projection </a:t>
            </a:r>
            <a:r>
              <a:rPr lang="en-US" sz="1600" dirty="0"/>
              <a:t>matrix is used for this projection </a:t>
            </a:r>
            <a:r>
              <a:rPr lang="en-US" sz="1600" dirty="0" smtClean="0"/>
              <a:t>transformation.</a:t>
            </a:r>
          </a:p>
          <a:p>
            <a:endParaRPr lang="en-US" sz="1600" dirty="0"/>
          </a:p>
          <a:p>
            <a:r>
              <a:rPr lang="en-US" sz="1600" dirty="0" smtClean="0"/>
              <a:t>Projection Modes :</a:t>
            </a:r>
          </a:p>
          <a:p>
            <a:endParaRPr lang="en-US" sz="1600" dirty="0" smtClean="0"/>
          </a:p>
          <a:p>
            <a:r>
              <a:rPr lang="en-US" sz="1600" dirty="0" smtClean="0"/>
              <a:t>Orthographic - </a:t>
            </a:r>
            <a:r>
              <a:rPr lang="en-US" sz="1600" dirty="0" err="1" smtClean="0"/>
              <a:t>glOrtho</a:t>
            </a:r>
            <a:r>
              <a:rPr lang="en-US" sz="1600" dirty="0" smtClean="0"/>
              <a:t>(</a:t>
            </a:r>
            <a:r>
              <a:rPr lang="en-US" sz="1600" dirty="0" err="1" smtClean="0"/>
              <a:t>left,right,bottom,top,near</a:t>
            </a:r>
            <a:r>
              <a:rPr lang="en-US" sz="1600" dirty="0" err="1" smtClean="0"/>
              <a:t>,far</a:t>
            </a:r>
            <a:r>
              <a:rPr lang="en-US" sz="1600" dirty="0" smtClean="0"/>
              <a:t>);</a:t>
            </a:r>
          </a:p>
          <a:p>
            <a:endParaRPr lang="en-US" sz="1600" dirty="0" smtClean="0"/>
          </a:p>
          <a:p>
            <a:r>
              <a:rPr lang="en-US" sz="1600" dirty="0" smtClean="0"/>
              <a:t> Perspective  - </a:t>
            </a:r>
            <a:r>
              <a:rPr lang="en-US" sz="1600" dirty="0" err="1" smtClean="0"/>
              <a:t>gluPerspective</a:t>
            </a:r>
            <a:r>
              <a:rPr lang="en-US" sz="1600" dirty="0" smtClean="0"/>
              <a:t>(</a:t>
            </a:r>
            <a:r>
              <a:rPr lang="en-US" sz="1600" dirty="0" err="1" smtClean="0"/>
              <a:t>fovy,aspect,zNear,zFar</a:t>
            </a:r>
            <a:r>
              <a:rPr lang="en-US" sz="1600" dirty="0" smtClean="0"/>
              <a:t>);</a:t>
            </a:r>
          </a:p>
          <a:p>
            <a:r>
              <a:rPr lang="en-US" sz="1600" dirty="0"/>
              <a:t> </a:t>
            </a:r>
            <a:endParaRPr lang="en-US" sz="1600" dirty="0" smtClean="0"/>
          </a:p>
          <a:p>
            <a:r>
              <a:rPr lang="en-US" sz="1600" dirty="0" smtClean="0"/>
              <a:t> Frustum</a:t>
            </a:r>
            <a:r>
              <a:rPr lang="en-US" sz="1600" dirty="0"/>
              <a:t> </a:t>
            </a:r>
            <a:r>
              <a:rPr lang="en-US" sz="1600" dirty="0" smtClean="0"/>
              <a:t>– Similar to </a:t>
            </a:r>
            <a:r>
              <a:rPr lang="en-US" sz="1600" dirty="0" err="1" smtClean="0"/>
              <a:t>ortho</a:t>
            </a:r>
            <a:r>
              <a:rPr lang="en-US" sz="1600" dirty="0" smtClean="0"/>
              <a:t> in specification.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88007" y="3325173"/>
            <a:ext cx="216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Projection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389" y="96253"/>
            <a:ext cx="11426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Tasks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29389" y="1001027"/>
            <a:ext cx="102316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Server :</a:t>
            </a:r>
          </a:p>
          <a:p>
            <a:endParaRPr lang="en-US" dirty="0"/>
          </a:p>
          <a:p>
            <a:r>
              <a:rPr lang="en-US" dirty="0" smtClean="0"/>
              <a:t>Create a server offering operations on the document repository</a:t>
            </a:r>
          </a:p>
          <a:p>
            <a:endParaRPr lang="en-US" dirty="0"/>
          </a:p>
          <a:p>
            <a:r>
              <a:rPr lang="en-US" dirty="0" smtClean="0"/>
              <a:t>Implement WCF service to do the following operations 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Validate users 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Upload /Delete files in repository.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Get dependency information 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Update Dependency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99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2139" y="173255"/>
            <a:ext cx="2387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Tasks - Continued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20278" y="1174282"/>
            <a:ext cx="101354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:</a:t>
            </a:r>
          </a:p>
          <a:p>
            <a:endParaRPr lang="en-US" dirty="0"/>
          </a:p>
          <a:p>
            <a:r>
              <a:rPr lang="en-US" dirty="0" smtClean="0"/>
              <a:t>Create a C++ client which communicates with the WCF service to get/update repository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Interfacing with WCF :</a:t>
            </a:r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dirty="0" smtClean="0"/>
              <a:t>Rest  - Casablanca library by Microsoft is a C++ Rest SDK.</a:t>
            </a:r>
            <a:endParaRPr lang="en-US" dirty="0"/>
          </a:p>
          <a:p>
            <a:pPr marL="342900" indent="-342900">
              <a:buAutoNum type="arabicParenR"/>
            </a:pPr>
            <a:r>
              <a:rPr lang="en-US" dirty="0" smtClean="0"/>
              <a:t>SOAP  - </a:t>
            </a:r>
            <a:r>
              <a:rPr lang="en-US" dirty="0" err="1" smtClean="0"/>
              <a:t>gSoap</a:t>
            </a:r>
            <a:r>
              <a:rPr lang="en-US" dirty="0" smtClean="0"/>
              <a:t> for </a:t>
            </a:r>
            <a:r>
              <a:rPr lang="en-US" dirty="0" err="1" smtClean="0"/>
              <a:t>c++</a:t>
            </a:r>
            <a:r>
              <a:rPr lang="en-US" dirty="0" smtClean="0"/>
              <a:t>.</a:t>
            </a:r>
          </a:p>
          <a:p>
            <a:pPr marL="342900" indent="-342900">
              <a:buAutoNum type="arabicParenR"/>
            </a:pPr>
            <a:r>
              <a:rPr lang="en-US" dirty="0" smtClean="0"/>
              <a:t>Windows Web Services API. </a:t>
            </a:r>
          </a:p>
          <a:p>
            <a:pPr marL="342900" indent="-342900">
              <a:buAutoNum type="arabicParenR"/>
            </a:pPr>
            <a:r>
              <a:rPr lang="en-US" dirty="0" smtClean="0"/>
              <a:t>C++ Wrapper class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109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528" y="96252"/>
            <a:ext cx="11878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Tasks – The last few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21895" y="683394"/>
            <a:ext cx="110594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Client 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Build graph based on dependency information from </a:t>
            </a:r>
            <a:r>
              <a:rPr lang="en-US" dirty="0" err="1" smtClean="0"/>
              <a:t>wcf</a:t>
            </a:r>
            <a:r>
              <a:rPr lang="en-US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Route the graph using </a:t>
            </a:r>
            <a:r>
              <a:rPr lang="en-US" dirty="0" err="1" smtClean="0"/>
              <a:t>Dijkstras</a:t>
            </a:r>
            <a:r>
              <a:rPr lang="en-US" dirty="0" smtClean="0"/>
              <a:t> algorithm used in Link state routing.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Draw the graph using OpenGL primitives in C++ . 2D / 3D or both ? 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Allow operations such as remove dependency / add dependency on files owned by user.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Update the server with latest dependencies.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Allow user to move graph nodes to prevent clustering 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2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6261" y="202131"/>
            <a:ext cx="266619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Task Distribution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92" y="1258854"/>
            <a:ext cx="24193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4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667" y="376015"/>
            <a:ext cx="9571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References and Useful Links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308" y="1051133"/>
            <a:ext cx="1039168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Vulkan</a:t>
            </a:r>
            <a:r>
              <a:rPr lang="en-US" sz="1400" dirty="0" smtClean="0"/>
              <a:t> - </a:t>
            </a: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</a:t>
            </a:r>
            <a:r>
              <a:rPr lang="en-US" sz="1400" dirty="0" smtClean="0">
                <a:hlinkClick r:id="rId2"/>
              </a:rPr>
              <a:t>www.khronos.org/vulkan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OpenGL – What is it and where to download </a:t>
            </a: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www.opengl.org/wiki/FAQ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OpenGL – Red Book </a:t>
            </a:r>
            <a:r>
              <a:rPr lang="en-US" sz="1400" dirty="0"/>
              <a:t>(Online) - </a:t>
            </a:r>
            <a:r>
              <a:rPr lang="en-US" sz="1400" dirty="0">
                <a:hlinkClick r:id="rId4"/>
              </a:rPr>
              <a:t>http://www.glprogramming.com/red</a:t>
            </a:r>
            <a:r>
              <a:rPr lang="en-US" sz="1400" dirty="0" smtClean="0">
                <a:hlinkClick r:id="rId4"/>
              </a:rPr>
              <a:t>/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OpenGL – (</a:t>
            </a:r>
            <a:r>
              <a:rPr lang="en-US" sz="1400" dirty="0"/>
              <a:t>3D Engine) - </a:t>
            </a:r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www.ntu.edu.sg/home/ehchua/programming/opengl/cg_basicstheory.html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err="1" smtClean="0"/>
              <a:t>Wikibook</a:t>
            </a:r>
            <a:r>
              <a:rPr lang="en-US" sz="1400" dirty="0"/>
              <a:t> - </a:t>
            </a:r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en.wikibooks.org/wiki/Category:OpenGL_Programming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/>
              <a:t>Glut - </a:t>
            </a:r>
            <a:r>
              <a:rPr lang="en-US" sz="1400" dirty="0">
                <a:hlinkClick r:id="rId7"/>
              </a:rPr>
              <a:t>https://www.opengl.org/resources/libraries/glut</a:t>
            </a:r>
            <a:r>
              <a:rPr lang="en-US" sz="1400" dirty="0" smtClean="0">
                <a:hlinkClick r:id="rId7"/>
              </a:rPr>
              <a:t>/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Matrices </a:t>
            </a:r>
            <a:r>
              <a:rPr lang="en-US" sz="1400" dirty="0"/>
              <a:t> </a:t>
            </a:r>
            <a:r>
              <a:rPr lang="en-US" sz="1400" dirty="0" smtClean="0"/>
              <a:t>- </a:t>
            </a:r>
            <a:r>
              <a:rPr lang="en-US" sz="1400" u="sng" dirty="0">
                <a:solidFill>
                  <a:schemeClr val="bg1"/>
                </a:solidFill>
              </a:rPr>
              <a:t>http://content.gpwiki.org/index.php/OpenGL:Tutorials:Theory</a:t>
            </a:r>
          </a:p>
          <a:p>
            <a:endParaRPr lang="en-US" sz="1400" dirty="0"/>
          </a:p>
          <a:p>
            <a:r>
              <a:rPr lang="en-US" sz="1400" dirty="0" smtClean="0"/>
              <a:t>Tutorials :</a:t>
            </a:r>
          </a:p>
          <a:p>
            <a:endParaRPr lang="en-US" sz="1400" dirty="0"/>
          </a:p>
          <a:p>
            <a:r>
              <a:rPr lang="en-US" sz="1400" dirty="0">
                <a:hlinkClick r:id="rId8"/>
              </a:rPr>
              <a:t>http://www.opengl-tutorial.org</a:t>
            </a:r>
            <a:r>
              <a:rPr lang="en-US" sz="1400" dirty="0" smtClean="0">
                <a:hlinkClick r:id="rId8"/>
              </a:rPr>
              <a:t>/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>
                <a:hlinkClick r:id="rId9"/>
              </a:rPr>
              <a:t>http://nehe.gamedev.net</a:t>
            </a:r>
            <a:r>
              <a:rPr lang="en-US" sz="1400" dirty="0" smtClean="0">
                <a:hlinkClick r:id="rId9"/>
              </a:rPr>
              <a:t>/</a:t>
            </a:r>
            <a:endParaRPr lang="en-US" sz="1400" dirty="0" smtClean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3096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770</TotalTime>
  <Words>890</Words>
  <Application>Microsoft Office PowerPoint</Application>
  <PresentationFormat>Widescreen</PresentationFormat>
  <Paragraphs>265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Century Gothic</vt:lpstr>
      <vt:lpstr>Wingdings</vt:lpstr>
      <vt:lpstr>Wingdings 3</vt:lpstr>
      <vt:lpstr>Slice</vt:lpstr>
      <vt:lpstr>Dependency GRAPH ANALYZER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Dependency GRAPH ANALYZER</dc:title>
  <dc:creator>AabidAli</dc:creator>
  <cp:lastModifiedBy>AabidAli</cp:lastModifiedBy>
  <cp:revision>48</cp:revision>
  <dcterms:created xsi:type="dcterms:W3CDTF">2015-03-04T01:09:54Z</dcterms:created>
  <dcterms:modified xsi:type="dcterms:W3CDTF">2015-03-05T21:17:24Z</dcterms:modified>
</cp:coreProperties>
</file>