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5" name="Shape 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xfrm>
            <a:off x="952500" y="444500"/>
            <a:ext cx="11099800" cy="129604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xfrm>
            <a:off x="952500" y="1738520"/>
            <a:ext cx="11099800" cy="715148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1184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1613515"/>
            <a:ext cx="11099800" cy="7276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spd="med" advClick="1"/>
  <p:txStyles>
    <p:titleStyle>
      <a:lvl1pPr defTabSz="584200">
        <a:defRPr sz="8000">
          <a:latin typeface="Times New Roman"/>
          <a:ea typeface="Times New Roman"/>
          <a:cs typeface="Times New Roman"/>
          <a:sym typeface="Times New Roman"/>
        </a:defRPr>
      </a:lvl1pPr>
      <a:lvl2pPr indent="228600" defTabSz="584200">
        <a:defRPr sz="8000">
          <a:latin typeface="Times New Roman"/>
          <a:ea typeface="Times New Roman"/>
          <a:cs typeface="Times New Roman"/>
          <a:sym typeface="Times New Roman"/>
        </a:defRPr>
      </a:lvl2pPr>
      <a:lvl3pPr indent="457200" defTabSz="584200">
        <a:defRPr sz="8000">
          <a:latin typeface="Times New Roman"/>
          <a:ea typeface="Times New Roman"/>
          <a:cs typeface="Times New Roman"/>
          <a:sym typeface="Times New Roman"/>
        </a:defRPr>
      </a:lvl3pPr>
      <a:lvl4pPr indent="685800" defTabSz="584200">
        <a:defRPr sz="8000">
          <a:latin typeface="Times New Roman"/>
          <a:ea typeface="Times New Roman"/>
          <a:cs typeface="Times New Roman"/>
          <a:sym typeface="Times New Roman"/>
        </a:defRPr>
      </a:lvl4pPr>
      <a:lvl5pPr indent="914400" defTabSz="584200">
        <a:defRPr sz="8000">
          <a:latin typeface="Times New Roman"/>
          <a:ea typeface="Times New Roman"/>
          <a:cs typeface="Times New Roman"/>
          <a:sym typeface="Times New Roman"/>
        </a:defRPr>
      </a:lvl5pPr>
      <a:lvl6pPr indent="1143000" defTabSz="584200">
        <a:defRPr sz="8000">
          <a:latin typeface="Times New Roman"/>
          <a:ea typeface="Times New Roman"/>
          <a:cs typeface="Times New Roman"/>
          <a:sym typeface="Times New Roman"/>
        </a:defRPr>
      </a:lvl6pPr>
      <a:lvl7pPr indent="1371600" defTabSz="584200">
        <a:defRPr sz="8000">
          <a:latin typeface="Times New Roman"/>
          <a:ea typeface="Times New Roman"/>
          <a:cs typeface="Times New Roman"/>
          <a:sym typeface="Times New Roman"/>
        </a:defRPr>
      </a:lvl7pPr>
      <a:lvl8pPr indent="1600200" defTabSz="584200">
        <a:defRPr sz="8000">
          <a:latin typeface="Times New Roman"/>
          <a:ea typeface="Times New Roman"/>
          <a:cs typeface="Times New Roman"/>
          <a:sym typeface="Times New Roman"/>
        </a:defRPr>
      </a:lvl8pPr>
      <a:lvl9pPr indent="1828800" defTabSz="584200">
        <a:defRPr sz="8000"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10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dev.twitter.com/overview/documentation" TargetMode="External"/><Relationship Id="rId3" Type="http://schemas.openxmlformats.org/officeDocument/2006/relationships/hyperlink" Target="https://dev.twitter.com/overview/api/twitter-libraries" TargetMode="External"/><Relationship Id="rId4" Type="http://schemas.openxmlformats.org/officeDocument/2006/relationships/hyperlink" Target="https://code.google.com/p/twitcurl/" TargetMode="External"/><Relationship Id="rId5" Type="http://schemas.openxmlformats.org/officeDocument/2006/relationships/hyperlink" Target="https://code.google.com/p/credis/wiki/Examples" TargetMode="External"/><Relationship Id="rId6" Type="http://schemas.openxmlformats.org/officeDocument/2006/relationships/hyperlink" Target="http://openmymind.net/2011/11/8/Redis-Zero-To-Master-In-30-Minutes-Part-1/" TargetMode="External"/><Relationship Id="rId7" Type="http://schemas.openxmlformats.org/officeDocument/2006/relationships/hyperlink" Target="http://libcinder.org/" TargetMode="External"/><Relationship Id="rId8" Type="http://schemas.openxmlformats.org/officeDocument/2006/relationships/hyperlink" Target="https://vimeo.com/68615444" TargetMode="External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84666" y="1638300"/>
            <a:ext cx="12835468" cy="3302000"/>
          </a:xfrm>
          <a:prstGeom prst="rect">
            <a:avLst/>
          </a:prstGeom>
        </p:spPr>
        <p:txBody>
          <a:bodyPr/>
          <a:lstStyle>
            <a:lvl1pPr>
              <a:defRPr sz="6500"/>
            </a:lvl1pPr>
          </a:lstStyle>
          <a:p>
            <a:pPr lvl="0">
              <a:defRPr sz="1800"/>
            </a:pPr>
            <a:r>
              <a:rPr sz="6500"/>
              <a:t>Interactive Big-Data Visualization</a:t>
            </a:r>
          </a:p>
        </p:txBody>
      </p:sp>
      <p:sp>
        <p:nvSpPr>
          <p:cNvPr id="38" name="Shape 38"/>
          <p:cNvSpPr/>
          <p:nvPr>
            <p:ph type="body" idx="1"/>
          </p:nvPr>
        </p:nvSpPr>
        <p:spPr>
          <a:xfrm>
            <a:off x="1270000" y="6210300"/>
            <a:ext cx="10464800" cy="1790700"/>
          </a:xfrm>
          <a:prstGeom prst="rect">
            <a:avLst/>
          </a:prstGeom>
        </p:spPr>
        <p:txBody>
          <a:bodyPr/>
          <a:lstStyle/>
          <a:p>
            <a:pPr lvl="0" algn="r">
              <a:defRPr sz="1800"/>
            </a:pPr>
            <a:r>
              <a:rPr sz="3200"/>
              <a:t>Lu Han</a:t>
            </a:r>
            <a:endParaRPr sz="3200"/>
          </a:p>
          <a:p>
            <a:pPr lvl="0" algn="r">
              <a:defRPr sz="1800"/>
            </a:pPr>
            <a:r>
              <a:rPr sz="3200"/>
              <a:t>Zilong Jiao</a:t>
            </a:r>
            <a:endParaRPr sz="3200"/>
          </a:p>
          <a:p>
            <a:pPr lvl="0" algn="r">
              <a:defRPr sz="1800"/>
            </a:pPr>
            <a:r>
              <a:rPr sz="3200"/>
              <a:t>Zhi Xing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Outline</a:t>
            </a:r>
          </a:p>
        </p:txBody>
      </p:sp>
      <p:sp>
        <p:nvSpPr>
          <p:cNvPr id="41" name="Shape 4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Project Overview</a:t>
            </a:r>
            <a:endParaRPr sz="3600"/>
          </a:p>
          <a:p>
            <a:pPr lvl="0">
              <a:defRPr sz="1800"/>
            </a:pPr>
            <a:r>
              <a:rPr sz="3600"/>
              <a:t>Twitter APIs</a:t>
            </a:r>
            <a:endParaRPr sz="3600"/>
          </a:p>
          <a:p>
            <a:pPr lvl="0">
              <a:defRPr sz="1800"/>
            </a:pPr>
            <a:r>
              <a:rPr sz="3600"/>
              <a:t>Redis Database</a:t>
            </a:r>
            <a:endParaRPr sz="3600"/>
          </a:p>
          <a:p>
            <a:pPr lvl="0">
              <a:defRPr sz="1800"/>
            </a:pPr>
            <a:r>
              <a:rPr sz="3600"/>
              <a:t>OpenCV Library</a:t>
            </a:r>
            <a:endParaRPr sz="3600"/>
          </a:p>
          <a:p>
            <a:pPr lvl="0">
              <a:defRPr sz="1800"/>
            </a:pPr>
            <a:r>
              <a:rPr sz="3600"/>
              <a:t>Cinder Library</a:t>
            </a:r>
            <a:endParaRPr sz="3600"/>
          </a:p>
          <a:p>
            <a:pPr lvl="0">
              <a:defRPr sz="1800"/>
            </a:pPr>
            <a:r>
              <a:rPr sz="3600"/>
              <a:t>Task Assignments</a:t>
            </a:r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Overview</a:t>
            </a:r>
          </a:p>
        </p:txBody>
      </p:sp>
      <p:sp>
        <p:nvSpPr>
          <p:cNvPr id="44" name="Shape 4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Data science plays an important role in big-data era</a:t>
            </a:r>
            <a:endParaRPr sz="3600"/>
          </a:p>
          <a:p>
            <a:pPr lvl="0">
              <a:defRPr sz="1800"/>
            </a:pPr>
            <a:r>
              <a:rPr sz="3600"/>
              <a:t>Visualization is a crucial part of data science</a:t>
            </a:r>
            <a:endParaRPr sz="3600"/>
          </a:p>
          <a:p>
            <a:pPr lvl="0">
              <a:defRPr sz="1800"/>
            </a:pPr>
            <a:r>
              <a:rPr sz="3600"/>
              <a:t>Some challenges in data visualization</a:t>
            </a:r>
            <a:br>
              <a:rPr sz="3600"/>
            </a:br>
            <a:r>
              <a:rPr sz="2800"/>
              <a:t>- overview vs. details</a:t>
            </a:r>
            <a:br>
              <a:rPr sz="2800"/>
            </a:br>
            <a:r>
              <a:rPr sz="2800"/>
              <a:t>- data interactions</a:t>
            </a:r>
            <a:br>
              <a:rPr sz="2800"/>
            </a:br>
            <a:r>
              <a:rPr sz="2800"/>
              <a:t>- intuition &amp; attraction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os_homescreen_ico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1833" y="3014211"/>
            <a:ext cx="1476886" cy="1476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47" name="redis-300dpi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9488" y="2885288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48" name="2000px-OpenCV_Logo_with_text_svg_version.svg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77391" y="5843261"/>
            <a:ext cx="1564877" cy="19279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49" name="687474703a2f2f6c696263696e6465722e6f72672f696d616765732f6c6f676f2e706e6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12138" y="5061978"/>
            <a:ext cx="3496276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57" name="Shape 57"/>
          <p:cNvSpPr/>
          <p:nvPr/>
        </p:nvSpPr>
        <p:spPr>
          <a:xfrm>
            <a:off x="4512447" y="1978516"/>
            <a:ext cx="3768153" cy="887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2" fill="norm" stroke="1" extrusionOk="0">
                <a:moveTo>
                  <a:pt x="21600" y="15527"/>
                </a:moveTo>
                <a:cubicBezTo>
                  <a:pt x="14374" y="-5398"/>
                  <a:pt x="7174" y="-5173"/>
                  <a:pt x="0" y="16202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58" name="Shape 58"/>
          <p:cNvSpPr/>
          <p:nvPr/>
        </p:nvSpPr>
        <p:spPr>
          <a:xfrm>
            <a:off x="8920033" y="3846288"/>
            <a:ext cx="375389" cy="2044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86" h="21600" fill="norm" stroke="1" extrusionOk="0">
                <a:moveTo>
                  <a:pt x="0" y="21600"/>
                </a:moveTo>
                <a:cubicBezTo>
                  <a:pt x="20139" y="14535"/>
                  <a:pt x="21600" y="7335"/>
                  <a:pt x="4382" y="0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59" name="Shape 59"/>
          <p:cNvSpPr/>
          <p:nvPr/>
        </p:nvSpPr>
        <p:spPr>
          <a:xfrm>
            <a:off x="4152136" y="6425135"/>
            <a:ext cx="3239940" cy="1136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011" fill="norm" stroke="1" extrusionOk="0">
                <a:moveTo>
                  <a:pt x="0" y="0"/>
                </a:moveTo>
                <a:cubicBezTo>
                  <a:pt x="4781" y="16400"/>
                  <a:pt x="11981" y="21600"/>
                  <a:pt x="21600" y="15601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53" name="Shape 53"/>
          <p:cNvSpPr/>
          <p:nvPr/>
        </p:nvSpPr>
        <p:spPr>
          <a:xfrm>
            <a:off x="1150963" y="1969012"/>
            <a:ext cx="2470151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50" y="0"/>
                </a:moveTo>
                <a:cubicBezTo>
                  <a:pt x="829" y="0"/>
                  <a:pt x="0" y="1323"/>
                  <a:pt x="0" y="2952"/>
                </a:cubicBezTo>
                <a:lnTo>
                  <a:pt x="0" y="18648"/>
                </a:lnTo>
                <a:cubicBezTo>
                  <a:pt x="0" y="20277"/>
                  <a:pt x="829" y="21600"/>
                  <a:pt x="1850" y="21600"/>
                </a:cubicBezTo>
                <a:lnTo>
                  <a:pt x="15079" y="21600"/>
                </a:lnTo>
                <a:cubicBezTo>
                  <a:pt x="16100" y="21600"/>
                  <a:pt x="16929" y="20277"/>
                  <a:pt x="16929" y="18648"/>
                </a:cubicBezTo>
                <a:lnTo>
                  <a:pt x="16929" y="16466"/>
                </a:lnTo>
                <a:lnTo>
                  <a:pt x="21600" y="17286"/>
                </a:lnTo>
                <a:lnTo>
                  <a:pt x="16929" y="13303"/>
                </a:lnTo>
                <a:lnTo>
                  <a:pt x="16929" y="2952"/>
                </a:lnTo>
                <a:cubicBezTo>
                  <a:pt x="16929" y="1323"/>
                  <a:pt x="16100" y="0"/>
                  <a:pt x="15079" y="0"/>
                </a:cubicBezTo>
                <a:lnTo>
                  <a:pt x="185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Twitter APIs</a:t>
            </a:r>
          </a:p>
        </p:txBody>
      </p:sp>
      <p:sp>
        <p:nvSpPr>
          <p:cNvPr id="54" name="Shape 54"/>
          <p:cNvSpPr/>
          <p:nvPr/>
        </p:nvSpPr>
        <p:spPr>
          <a:xfrm>
            <a:off x="9055891" y="930897"/>
            <a:ext cx="1935957" cy="1847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60" y="0"/>
                </a:moveTo>
                <a:cubicBezTo>
                  <a:pt x="1057" y="0"/>
                  <a:pt x="0" y="1108"/>
                  <a:pt x="0" y="2474"/>
                </a:cubicBezTo>
                <a:lnTo>
                  <a:pt x="0" y="15627"/>
                </a:lnTo>
                <a:cubicBezTo>
                  <a:pt x="0" y="16992"/>
                  <a:pt x="1057" y="18101"/>
                  <a:pt x="2360" y="18101"/>
                </a:cubicBezTo>
                <a:lnTo>
                  <a:pt x="4069" y="18101"/>
                </a:lnTo>
                <a:lnTo>
                  <a:pt x="3126" y="21600"/>
                </a:lnTo>
                <a:lnTo>
                  <a:pt x="7041" y="18101"/>
                </a:lnTo>
                <a:lnTo>
                  <a:pt x="19240" y="18101"/>
                </a:lnTo>
                <a:cubicBezTo>
                  <a:pt x="20543" y="18101"/>
                  <a:pt x="21600" y="16992"/>
                  <a:pt x="21600" y="15627"/>
                </a:cubicBezTo>
                <a:lnTo>
                  <a:pt x="21600" y="2474"/>
                </a:lnTo>
                <a:cubicBezTo>
                  <a:pt x="21600" y="1108"/>
                  <a:pt x="20543" y="0"/>
                  <a:pt x="19240" y="0"/>
                </a:cubicBezTo>
                <a:lnTo>
                  <a:pt x="236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Data Buffer/Storage</a:t>
            </a:r>
          </a:p>
        </p:txBody>
      </p:sp>
      <p:sp>
        <p:nvSpPr>
          <p:cNvPr id="55" name="Shape 55"/>
          <p:cNvSpPr/>
          <p:nvPr/>
        </p:nvSpPr>
        <p:spPr>
          <a:xfrm>
            <a:off x="9464648" y="6412815"/>
            <a:ext cx="2389189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010" y="0"/>
                </a:moveTo>
                <a:cubicBezTo>
                  <a:pt x="4954" y="0"/>
                  <a:pt x="4098" y="1323"/>
                  <a:pt x="4098" y="2952"/>
                </a:cubicBezTo>
                <a:lnTo>
                  <a:pt x="4098" y="4054"/>
                </a:lnTo>
                <a:lnTo>
                  <a:pt x="0" y="3079"/>
                </a:lnTo>
                <a:lnTo>
                  <a:pt x="4098" y="7311"/>
                </a:lnTo>
                <a:lnTo>
                  <a:pt x="4098" y="18648"/>
                </a:lnTo>
                <a:cubicBezTo>
                  <a:pt x="4098" y="20277"/>
                  <a:pt x="4954" y="21600"/>
                  <a:pt x="6010" y="21600"/>
                </a:cubicBezTo>
                <a:lnTo>
                  <a:pt x="19688" y="21600"/>
                </a:lnTo>
                <a:cubicBezTo>
                  <a:pt x="20743" y="21600"/>
                  <a:pt x="21600" y="20277"/>
                  <a:pt x="21600" y="18648"/>
                </a:cubicBezTo>
                <a:lnTo>
                  <a:pt x="21600" y="2952"/>
                </a:lnTo>
                <a:cubicBezTo>
                  <a:pt x="21600" y="1323"/>
                  <a:pt x="20743" y="0"/>
                  <a:pt x="19688" y="0"/>
                </a:cubicBezTo>
                <a:lnTo>
                  <a:pt x="601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Machine Learning Algorithm</a:t>
            </a:r>
          </a:p>
        </p:txBody>
      </p:sp>
      <p:sp>
        <p:nvSpPr>
          <p:cNvPr id="56" name="Shape 56"/>
          <p:cNvSpPr/>
          <p:nvPr/>
        </p:nvSpPr>
        <p:spPr>
          <a:xfrm>
            <a:off x="1150016" y="6448831"/>
            <a:ext cx="2125267" cy="1818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409" y="3219"/>
                </a:lnTo>
                <a:lnTo>
                  <a:pt x="2150" y="3219"/>
                </a:lnTo>
                <a:cubicBezTo>
                  <a:pt x="963" y="3219"/>
                  <a:pt x="0" y="4345"/>
                  <a:pt x="0" y="5731"/>
                </a:cubicBezTo>
                <a:lnTo>
                  <a:pt x="0" y="19088"/>
                </a:lnTo>
                <a:cubicBezTo>
                  <a:pt x="0" y="20474"/>
                  <a:pt x="963" y="21600"/>
                  <a:pt x="2150" y="21600"/>
                </a:cubicBezTo>
                <a:lnTo>
                  <a:pt x="17526" y="21600"/>
                </a:lnTo>
                <a:cubicBezTo>
                  <a:pt x="18713" y="21600"/>
                  <a:pt x="19676" y="20474"/>
                  <a:pt x="19676" y="19088"/>
                </a:cubicBezTo>
                <a:lnTo>
                  <a:pt x="19676" y="5731"/>
                </a:lnTo>
                <a:cubicBezTo>
                  <a:pt x="19676" y="5143"/>
                  <a:pt x="19494" y="4609"/>
                  <a:pt x="19204" y="4180"/>
                </a:cubicBezTo>
                <a:lnTo>
                  <a:pt x="2160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Interactive Rendering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Twitter APIs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REST APIs</a:t>
            </a:r>
            <a:br>
              <a:rPr sz="3600"/>
            </a:br>
            <a:r>
              <a:rPr sz="2800"/>
              <a:t>- Provide programmatic access to read and write Twitter data. </a:t>
            </a:r>
            <a:br>
              <a:rPr sz="2800"/>
            </a:br>
            <a:r>
              <a:rPr sz="2800"/>
              <a:t>- e.g. post Tweets, read profile and follower data.</a:t>
            </a:r>
            <a:endParaRPr sz="3600"/>
          </a:p>
          <a:p>
            <a:pPr lvl="0">
              <a:defRPr sz="1800"/>
            </a:pPr>
            <a:r>
              <a:rPr sz="3600"/>
              <a:t>Streaming APIs</a:t>
            </a:r>
            <a:br>
              <a:rPr sz="3600"/>
            </a:br>
            <a:r>
              <a:rPr sz="2800"/>
              <a:t>- continuously deliver new responses over a long-lived HTTP connection.</a:t>
            </a:r>
            <a:br>
              <a:rPr sz="2800"/>
            </a:br>
            <a:r>
              <a:rPr sz="2800"/>
              <a:t>- e.g. get latest Tweets matching a search query. </a:t>
            </a:r>
            <a:endParaRPr sz="2800"/>
          </a:p>
          <a:p>
            <a:pPr lvl="0">
              <a:defRPr sz="1800"/>
            </a:pPr>
            <a:r>
              <a:rPr sz="3600"/>
              <a:t>OAuth identification for applications and users</a:t>
            </a:r>
            <a:endParaRPr sz="3600"/>
          </a:p>
          <a:p>
            <a:pPr lvl="0">
              <a:defRPr sz="1800"/>
            </a:pPr>
            <a:r>
              <a:rPr sz="3600"/>
              <a:t>JSON-format responses</a:t>
            </a:r>
            <a:endParaRPr sz="3600"/>
          </a:p>
          <a:p>
            <a:pPr lvl="0">
              <a:defRPr sz="1800"/>
            </a:pPr>
            <a:r>
              <a:rPr sz="3600"/>
              <a:t>Rate limit for requests</a:t>
            </a:r>
          </a:p>
        </p:txBody>
      </p:sp>
      <p:pic>
        <p:nvPicPr>
          <p:cNvPr id="63" name="ios_homescreen_ico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82725" y="354077"/>
            <a:ext cx="1476886" cy="147688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1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os_homescreen_ico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82725" y="354077"/>
            <a:ext cx="1476886" cy="147688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66" name="streaming-intro-1_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33700" y="528507"/>
            <a:ext cx="7137400" cy="345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streaming-intro-2_1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21000" y="4824322"/>
            <a:ext cx="7162800" cy="4559301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 flipV="1">
            <a:off x="707441" y="4403615"/>
            <a:ext cx="1158991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9" name="Shape 69"/>
          <p:cNvSpPr/>
          <p:nvPr/>
        </p:nvSpPr>
        <p:spPr>
          <a:xfrm>
            <a:off x="590000" y="1947918"/>
            <a:ext cx="1232075" cy="615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3600"/>
              <a:t>REST</a:t>
            </a:r>
          </a:p>
        </p:txBody>
      </p:sp>
      <p:sp>
        <p:nvSpPr>
          <p:cNvPr id="70" name="Shape 70"/>
          <p:cNvSpPr/>
          <p:nvPr/>
        </p:nvSpPr>
        <p:spPr>
          <a:xfrm>
            <a:off x="601464" y="6796183"/>
            <a:ext cx="1993554" cy="615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3600"/>
              <a:t>Streaming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Twitter APIs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Example request (REST APIs)</a:t>
            </a:r>
            <a:br>
              <a:rPr sz="3528"/>
            </a:br>
            <a:br>
              <a:rPr sz="3528"/>
            </a:br>
            <a:r>
              <a:rPr sz="1960">
                <a:latin typeface="Menlo"/>
                <a:ea typeface="Menlo"/>
                <a:cs typeface="Menlo"/>
                <a:sym typeface="Menlo"/>
              </a:rPr>
              <a:t>GET</a:t>
            </a:r>
            <a:br>
              <a:rPr sz="1960">
                <a:latin typeface="Menlo"/>
                <a:ea typeface="Menlo"/>
                <a:cs typeface="Menlo"/>
                <a:sym typeface="Menlo"/>
              </a:rPr>
            </a:br>
            <a:r>
              <a:rPr sz="1960">
                <a:latin typeface="Menlo"/>
                <a:ea typeface="Menlo"/>
                <a:cs typeface="Menlo"/>
                <a:sym typeface="Menlo"/>
              </a:rPr>
              <a:t>https://api.twitter.com/1.1/trends/closest.json?lat=37.781157&amp;long=-122.400612831116</a:t>
            </a:r>
            <a:endParaRPr sz="3528"/>
          </a:p>
          <a:p>
            <a:pPr lvl="0" marL="435609" indent="-435609" defTabSz="572516">
              <a:spcBef>
                <a:spcPts val="4100"/>
              </a:spcBef>
              <a:defRPr sz="1800"/>
            </a:pPr>
            <a:r>
              <a:rPr sz="3528"/>
              <a:t>Example result</a:t>
            </a:r>
            <a:br>
              <a:rPr sz="3528"/>
            </a:br>
            <a:br>
              <a:rPr sz="3528"/>
            </a:br>
            <a:br>
              <a:rPr sz="3528"/>
            </a:br>
            <a:br>
              <a:rPr sz="3528"/>
            </a:br>
            <a:br>
              <a:rPr sz="3528"/>
            </a:br>
            <a:br>
              <a:rPr sz="3528"/>
            </a:br>
            <a:br>
              <a:rPr sz="3528"/>
            </a:br>
            <a:br>
              <a:rPr sz="3528"/>
            </a:br>
          </a:p>
        </p:txBody>
      </p:sp>
      <p:pic>
        <p:nvPicPr>
          <p:cNvPr id="74" name="ios_homescreen_ico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82725" y="354077"/>
            <a:ext cx="1476886" cy="147688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75" name="Shape 75"/>
          <p:cNvSpPr/>
          <p:nvPr/>
        </p:nvSpPr>
        <p:spPr>
          <a:xfrm>
            <a:off x="1343905" y="5150164"/>
            <a:ext cx="8685517" cy="401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[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{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"country": "Australia",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"countryCode": "AU",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"name": "Australia",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"parentid": 1,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"placeType": {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  "code": 12,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  "name": "Country"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},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"url": "http://where.yahooapis.com/v1/place/23424748",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  "woeid": 23424748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  }</a:t>
            </a:r>
            <a:endParaRPr sz="1900">
              <a:latin typeface="Menlo"/>
              <a:ea typeface="Menlo"/>
              <a:cs typeface="Menlo"/>
              <a:sym typeface="Menlo"/>
            </a:endParaRPr>
          </a:p>
          <a:p>
            <a:pPr lvl="0" algn="l">
              <a:defRPr sz="1800"/>
            </a:pPr>
            <a:r>
              <a:rPr sz="1900">
                <a:latin typeface="Menlo"/>
                <a:ea typeface="Menlo"/>
                <a:cs typeface="Menlo"/>
                <a:sym typeface="Menlo"/>
              </a:rPr>
              <a:t>]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Twitter APIs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Example requests (Streaming APIs)</a:t>
            </a:r>
            <a:br>
              <a:rPr sz="3600"/>
            </a:br>
            <a:br>
              <a:rPr sz="3600"/>
            </a:br>
            <a:r>
              <a:rPr sz="2000">
                <a:latin typeface="Menlo"/>
                <a:ea typeface="Menlo"/>
                <a:cs typeface="Menlo"/>
                <a:sym typeface="Menlo"/>
              </a:rPr>
              <a:t>GET</a:t>
            </a:r>
            <a:br>
              <a:rPr sz="2000">
                <a:latin typeface="Menlo"/>
                <a:ea typeface="Menlo"/>
                <a:cs typeface="Menlo"/>
                <a:sym typeface="Menlo"/>
              </a:rPr>
            </a:br>
            <a:r>
              <a:rPr sz="2000">
                <a:latin typeface="Menlo"/>
                <a:ea typeface="Menlo"/>
                <a:cs typeface="Menlo"/>
                <a:sym typeface="Menlo"/>
              </a:rPr>
              <a:t>https://stream.twitter.com/1.1/statuses/sample.json</a:t>
            </a:r>
            <a:br>
              <a:rPr sz="2000">
                <a:latin typeface="Menlo"/>
                <a:ea typeface="Menlo"/>
                <a:cs typeface="Menlo"/>
                <a:sym typeface="Menlo"/>
              </a:rPr>
            </a:br>
            <a:br>
              <a:rPr sz="2000">
                <a:latin typeface="Menlo"/>
                <a:ea typeface="Menlo"/>
                <a:cs typeface="Menlo"/>
                <a:sym typeface="Menlo"/>
              </a:rPr>
            </a:br>
            <a:r>
              <a:rPr sz="2000">
                <a:latin typeface="Menlo"/>
                <a:ea typeface="Menlo"/>
                <a:cs typeface="Menlo"/>
                <a:sym typeface="Menlo"/>
              </a:rPr>
              <a:t>POST</a:t>
            </a:r>
            <a:br>
              <a:rPr sz="2000">
                <a:latin typeface="Menlo"/>
                <a:ea typeface="Menlo"/>
                <a:cs typeface="Menlo"/>
                <a:sym typeface="Menlo"/>
              </a:rPr>
            </a:br>
            <a:r>
              <a:rPr sz="2000">
                <a:latin typeface="Menlo"/>
                <a:ea typeface="Menlo"/>
                <a:cs typeface="Menlo"/>
                <a:sym typeface="Menlo"/>
              </a:rPr>
              <a:t>https://stream.twitter.com/1.1/statuses/filter.json?track=twitter</a:t>
            </a:r>
            <a:endParaRPr sz="3600"/>
          </a:p>
          <a:p>
            <a:pPr lvl="0">
              <a:defRPr sz="1800"/>
            </a:pPr>
            <a:r>
              <a:rPr sz="3600"/>
              <a:t>Twitcurl</a:t>
            </a:r>
            <a:br>
              <a:rPr sz="3600"/>
            </a:br>
            <a:r>
              <a:rPr sz="2800"/>
              <a:t>- a C++ library for Twitter APIs</a:t>
            </a:r>
            <a:br>
              <a:rPr sz="2800"/>
            </a:br>
            <a:r>
              <a:rPr sz="2800"/>
              <a:t>- uses cURL for HTTP requests and responses</a:t>
            </a:r>
          </a:p>
        </p:txBody>
      </p:sp>
      <p:pic>
        <p:nvPicPr>
          <p:cNvPr id="79" name="ios_homescreen_ico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82725" y="354077"/>
            <a:ext cx="1476886" cy="147688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os_homescreen_icon.png"/>
          <p:cNvPicPr/>
          <p:nvPr/>
        </p:nvPicPr>
        <p:blipFill>
          <a:blip r:embed="rId2">
            <a:alphaModFix amt="50000"/>
            <a:extLst/>
          </a:blip>
          <a:stretch>
            <a:fillRect/>
          </a:stretch>
        </p:blipFill>
        <p:spPr>
          <a:xfrm>
            <a:off x="3821833" y="3014211"/>
            <a:ext cx="1476886" cy="1476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82" name="redis-300dpi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9488" y="2885288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83" name="2000px-OpenCV_Logo_with_text_svg_version.svg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77391" y="5843261"/>
            <a:ext cx="1564877" cy="19279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84" name="687474703a2f2f6c696263696e6465722e6f72672f696d616765732f6c6f676f2e706e6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12138" y="5061978"/>
            <a:ext cx="3496276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92" name="Shape 92"/>
          <p:cNvSpPr/>
          <p:nvPr/>
        </p:nvSpPr>
        <p:spPr>
          <a:xfrm>
            <a:off x="4512447" y="1978516"/>
            <a:ext cx="3768153" cy="887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2" fill="norm" stroke="1" extrusionOk="0">
                <a:moveTo>
                  <a:pt x="21600" y="15527"/>
                </a:moveTo>
                <a:cubicBezTo>
                  <a:pt x="14374" y="-5398"/>
                  <a:pt x="7174" y="-5173"/>
                  <a:pt x="0" y="16202"/>
                </a:cubicBezTo>
              </a:path>
            </a:pathLst>
          </a:custGeom>
          <a:ln w="88900">
            <a:solidFill>
              <a:srgbClr val="53585F">
                <a:alpha val="50000"/>
              </a:srgbClr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93" name="Shape 93"/>
          <p:cNvSpPr/>
          <p:nvPr/>
        </p:nvSpPr>
        <p:spPr>
          <a:xfrm>
            <a:off x="8920033" y="3846288"/>
            <a:ext cx="375389" cy="2044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86" h="21600" fill="norm" stroke="1" extrusionOk="0">
                <a:moveTo>
                  <a:pt x="0" y="21600"/>
                </a:moveTo>
                <a:cubicBezTo>
                  <a:pt x="20139" y="14535"/>
                  <a:pt x="21600" y="7335"/>
                  <a:pt x="4382" y="0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94" name="Shape 94"/>
          <p:cNvSpPr/>
          <p:nvPr/>
        </p:nvSpPr>
        <p:spPr>
          <a:xfrm>
            <a:off x="4152136" y="6425135"/>
            <a:ext cx="3239940" cy="1136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011" fill="norm" stroke="1" extrusionOk="0">
                <a:moveTo>
                  <a:pt x="0" y="0"/>
                </a:moveTo>
                <a:cubicBezTo>
                  <a:pt x="4781" y="16400"/>
                  <a:pt x="11981" y="21600"/>
                  <a:pt x="21600" y="15601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88" name="Shape 88"/>
          <p:cNvSpPr/>
          <p:nvPr/>
        </p:nvSpPr>
        <p:spPr>
          <a:xfrm>
            <a:off x="1150963" y="1969012"/>
            <a:ext cx="2470151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50" y="0"/>
                </a:moveTo>
                <a:cubicBezTo>
                  <a:pt x="829" y="0"/>
                  <a:pt x="0" y="1323"/>
                  <a:pt x="0" y="2952"/>
                </a:cubicBezTo>
                <a:lnTo>
                  <a:pt x="0" y="18648"/>
                </a:lnTo>
                <a:cubicBezTo>
                  <a:pt x="0" y="20277"/>
                  <a:pt x="829" y="21600"/>
                  <a:pt x="1850" y="21600"/>
                </a:cubicBezTo>
                <a:lnTo>
                  <a:pt x="15079" y="21600"/>
                </a:lnTo>
                <a:cubicBezTo>
                  <a:pt x="16100" y="21600"/>
                  <a:pt x="16929" y="20277"/>
                  <a:pt x="16929" y="18648"/>
                </a:cubicBezTo>
                <a:lnTo>
                  <a:pt x="16929" y="16466"/>
                </a:lnTo>
                <a:lnTo>
                  <a:pt x="21600" y="17286"/>
                </a:lnTo>
                <a:lnTo>
                  <a:pt x="16929" y="13303"/>
                </a:lnTo>
                <a:lnTo>
                  <a:pt x="16929" y="2952"/>
                </a:lnTo>
                <a:cubicBezTo>
                  <a:pt x="16929" y="1323"/>
                  <a:pt x="16100" y="0"/>
                  <a:pt x="15079" y="0"/>
                </a:cubicBezTo>
                <a:lnTo>
                  <a:pt x="1850" y="0"/>
                </a:lnTo>
                <a:close/>
              </a:path>
            </a:pathLst>
          </a:custGeom>
          <a:ln w="88900">
            <a:solidFill>
              <a:srgbClr val="53585F">
                <a:alpha val="50000"/>
              </a:srgbClr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Twitter APIs</a:t>
            </a:r>
          </a:p>
        </p:txBody>
      </p:sp>
      <p:sp>
        <p:nvSpPr>
          <p:cNvPr id="89" name="Shape 89"/>
          <p:cNvSpPr/>
          <p:nvPr/>
        </p:nvSpPr>
        <p:spPr>
          <a:xfrm>
            <a:off x="9055891" y="930897"/>
            <a:ext cx="1935957" cy="1847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60" y="0"/>
                </a:moveTo>
                <a:cubicBezTo>
                  <a:pt x="1057" y="0"/>
                  <a:pt x="0" y="1108"/>
                  <a:pt x="0" y="2474"/>
                </a:cubicBezTo>
                <a:lnTo>
                  <a:pt x="0" y="15627"/>
                </a:lnTo>
                <a:cubicBezTo>
                  <a:pt x="0" y="16992"/>
                  <a:pt x="1057" y="18101"/>
                  <a:pt x="2360" y="18101"/>
                </a:cubicBezTo>
                <a:lnTo>
                  <a:pt x="4069" y="18101"/>
                </a:lnTo>
                <a:lnTo>
                  <a:pt x="3126" y="21600"/>
                </a:lnTo>
                <a:lnTo>
                  <a:pt x="7041" y="18101"/>
                </a:lnTo>
                <a:lnTo>
                  <a:pt x="19240" y="18101"/>
                </a:lnTo>
                <a:cubicBezTo>
                  <a:pt x="20543" y="18101"/>
                  <a:pt x="21600" y="16992"/>
                  <a:pt x="21600" y="15627"/>
                </a:cubicBezTo>
                <a:lnTo>
                  <a:pt x="21600" y="2474"/>
                </a:lnTo>
                <a:cubicBezTo>
                  <a:pt x="21600" y="1108"/>
                  <a:pt x="20543" y="0"/>
                  <a:pt x="19240" y="0"/>
                </a:cubicBezTo>
                <a:lnTo>
                  <a:pt x="236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Data Buffer/Storage</a:t>
            </a:r>
          </a:p>
        </p:txBody>
      </p:sp>
      <p:sp>
        <p:nvSpPr>
          <p:cNvPr id="90" name="Shape 90"/>
          <p:cNvSpPr/>
          <p:nvPr/>
        </p:nvSpPr>
        <p:spPr>
          <a:xfrm>
            <a:off x="9464648" y="6412815"/>
            <a:ext cx="2389189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010" y="0"/>
                </a:moveTo>
                <a:cubicBezTo>
                  <a:pt x="4954" y="0"/>
                  <a:pt x="4098" y="1323"/>
                  <a:pt x="4098" y="2952"/>
                </a:cubicBezTo>
                <a:lnTo>
                  <a:pt x="4098" y="4054"/>
                </a:lnTo>
                <a:lnTo>
                  <a:pt x="0" y="3079"/>
                </a:lnTo>
                <a:lnTo>
                  <a:pt x="4098" y="7311"/>
                </a:lnTo>
                <a:lnTo>
                  <a:pt x="4098" y="18648"/>
                </a:lnTo>
                <a:cubicBezTo>
                  <a:pt x="4098" y="20277"/>
                  <a:pt x="4954" y="21600"/>
                  <a:pt x="6010" y="21600"/>
                </a:cubicBezTo>
                <a:lnTo>
                  <a:pt x="19688" y="21600"/>
                </a:lnTo>
                <a:cubicBezTo>
                  <a:pt x="20743" y="21600"/>
                  <a:pt x="21600" y="20277"/>
                  <a:pt x="21600" y="18648"/>
                </a:cubicBezTo>
                <a:lnTo>
                  <a:pt x="21600" y="2952"/>
                </a:lnTo>
                <a:cubicBezTo>
                  <a:pt x="21600" y="1323"/>
                  <a:pt x="20743" y="0"/>
                  <a:pt x="19688" y="0"/>
                </a:cubicBezTo>
                <a:lnTo>
                  <a:pt x="601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Machine Learning Algorithm</a:t>
            </a:r>
          </a:p>
        </p:txBody>
      </p:sp>
      <p:sp>
        <p:nvSpPr>
          <p:cNvPr id="91" name="Shape 91"/>
          <p:cNvSpPr/>
          <p:nvPr/>
        </p:nvSpPr>
        <p:spPr>
          <a:xfrm>
            <a:off x="1150016" y="6448831"/>
            <a:ext cx="2125267" cy="1818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409" y="3219"/>
                </a:lnTo>
                <a:lnTo>
                  <a:pt x="2150" y="3219"/>
                </a:lnTo>
                <a:cubicBezTo>
                  <a:pt x="963" y="3219"/>
                  <a:pt x="0" y="4345"/>
                  <a:pt x="0" y="5731"/>
                </a:cubicBezTo>
                <a:lnTo>
                  <a:pt x="0" y="19088"/>
                </a:lnTo>
                <a:cubicBezTo>
                  <a:pt x="0" y="20474"/>
                  <a:pt x="963" y="21600"/>
                  <a:pt x="2150" y="21600"/>
                </a:cubicBezTo>
                <a:lnTo>
                  <a:pt x="17526" y="21600"/>
                </a:lnTo>
                <a:cubicBezTo>
                  <a:pt x="18713" y="21600"/>
                  <a:pt x="19676" y="20474"/>
                  <a:pt x="19676" y="19088"/>
                </a:cubicBezTo>
                <a:lnTo>
                  <a:pt x="19676" y="5731"/>
                </a:lnTo>
                <a:cubicBezTo>
                  <a:pt x="19676" y="5143"/>
                  <a:pt x="19494" y="4609"/>
                  <a:pt x="19204" y="4180"/>
                </a:cubicBezTo>
                <a:lnTo>
                  <a:pt x="2160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Interactive Rendering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6914629" y="1784362"/>
            <a:ext cx="5029201" cy="6438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sz="1900">
                <a:latin typeface="Monaco"/>
                <a:ea typeface="Monaco"/>
                <a:cs typeface="Monaco"/>
                <a:sym typeface="Monaco"/>
              </a:rPr>
              <a:t>Redis Example:</a:t>
            </a:r>
            <a:endParaRPr sz="19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900">
              <a:solidFill>
                <a:srgbClr val="008800"/>
              </a:solidFill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solidFill>
                  <a:srgbClr val="880F00"/>
                </a:solidFill>
                <a:latin typeface="Monaco"/>
                <a:ea typeface="Monaco"/>
                <a:cs typeface="Monaco"/>
                <a:sym typeface="Monaco"/>
              </a:rPr>
              <a:t>#include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8800"/>
                </a:solidFill>
                <a:latin typeface="Monaco"/>
                <a:ea typeface="Monaco"/>
                <a:cs typeface="Monaco"/>
                <a:sym typeface="Monaco"/>
              </a:rPr>
              <a:t>&lt;stdio.h&gt;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solidFill>
                  <a:srgbClr val="880F00"/>
                </a:solidFill>
                <a:latin typeface="Monaco"/>
                <a:ea typeface="Monaco"/>
                <a:cs typeface="Monaco"/>
                <a:sym typeface="Monaco"/>
              </a:rPr>
              <a:t>#include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8800"/>
                </a:solidFill>
                <a:latin typeface="Monaco"/>
                <a:ea typeface="Monaco"/>
                <a:cs typeface="Monaco"/>
                <a:sym typeface="Monaco"/>
              </a:rPr>
              <a:t>"credis.h"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solidFill>
                  <a:srgbClr val="011688"/>
                </a:solidFill>
                <a:latin typeface="Monaco"/>
                <a:ea typeface="Monaco"/>
                <a:cs typeface="Monaco"/>
                <a:sym typeface="Monaco"/>
              </a:rPr>
              <a:t>int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main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(</a:t>
            </a:r>
            <a:r>
              <a:rPr sz="1200">
                <a:solidFill>
                  <a:srgbClr val="011688"/>
                </a:solidFill>
                <a:latin typeface="Monaco"/>
                <a:ea typeface="Monaco"/>
                <a:cs typeface="Monaco"/>
                <a:sym typeface="Monaco"/>
              </a:rPr>
              <a:t>int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argc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11688"/>
                </a:solidFill>
                <a:latin typeface="Monaco"/>
                <a:ea typeface="Monaco"/>
                <a:cs typeface="Monaco"/>
                <a:sym typeface="Monaco"/>
              </a:rPr>
              <a:t>char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**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argv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)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{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REDIS rh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</a:t>
            </a:r>
            <a:r>
              <a:rPr sz="1200">
                <a:solidFill>
                  <a:srgbClr val="011688"/>
                </a:solidFill>
                <a:latin typeface="Monaco"/>
                <a:ea typeface="Monaco"/>
                <a:cs typeface="Monaco"/>
                <a:sym typeface="Monaco"/>
              </a:rPr>
              <a:t>char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*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val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</a:t>
            </a:r>
            <a:r>
              <a:rPr sz="1200">
                <a:solidFill>
                  <a:srgbClr val="880F00"/>
                </a:solidFill>
                <a:latin typeface="Monaco"/>
                <a:ea typeface="Monaco"/>
                <a:cs typeface="Monaco"/>
                <a:sym typeface="Monaco"/>
              </a:rPr>
              <a:t>/* create handle to a Redis server running on localhost, port 6789, with a 2 second response timeout */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rh 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=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credis_connect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(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NULL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6666"/>
                </a:solidFill>
                <a:latin typeface="Monaco"/>
                <a:ea typeface="Monaco"/>
                <a:cs typeface="Monaco"/>
                <a:sym typeface="Monaco"/>
              </a:rPr>
              <a:t>6789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6666"/>
                </a:solidFill>
                <a:latin typeface="Monaco"/>
                <a:ea typeface="Monaco"/>
                <a:cs typeface="Monaco"/>
                <a:sym typeface="Monaco"/>
              </a:rPr>
              <a:t>2000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);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</a:t>
            </a:r>
            <a:r>
              <a:rPr sz="1200">
                <a:solidFill>
                  <a:srgbClr val="880F00"/>
                </a:solidFill>
                <a:latin typeface="Monaco"/>
                <a:ea typeface="Monaco"/>
                <a:cs typeface="Monaco"/>
                <a:sym typeface="Monaco"/>
              </a:rPr>
              <a:t>/* ping server */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credis_ping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(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rh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);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</a:t>
            </a:r>
            <a:r>
              <a:rPr sz="1200">
                <a:solidFill>
                  <a:srgbClr val="880F00"/>
                </a:solidFill>
                <a:latin typeface="Monaco"/>
                <a:ea typeface="Monaco"/>
                <a:cs typeface="Monaco"/>
                <a:sym typeface="Monaco"/>
              </a:rPr>
              <a:t>/* set value of key "kalle" to "kula" */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credis_set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(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rh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8800"/>
                </a:solidFill>
                <a:latin typeface="Monaco"/>
                <a:ea typeface="Monaco"/>
                <a:cs typeface="Monaco"/>
                <a:sym typeface="Monaco"/>
              </a:rPr>
              <a:t>"kalle"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8800"/>
                </a:solidFill>
                <a:latin typeface="Monaco"/>
                <a:ea typeface="Monaco"/>
                <a:cs typeface="Monaco"/>
                <a:sym typeface="Monaco"/>
              </a:rPr>
              <a:t>"kula"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);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</a:t>
            </a:r>
            <a:r>
              <a:rPr sz="1200">
                <a:solidFill>
                  <a:srgbClr val="880F00"/>
                </a:solidFill>
                <a:latin typeface="Monaco"/>
                <a:ea typeface="Monaco"/>
                <a:cs typeface="Monaco"/>
                <a:sym typeface="Monaco"/>
              </a:rPr>
              <a:t>/* get value of key "kalle" */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credis_get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(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rh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8800"/>
                </a:solidFill>
                <a:latin typeface="Monaco"/>
                <a:ea typeface="Monaco"/>
                <a:cs typeface="Monaco"/>
                <a:sym typeface="Monaco"/>
              </a:rPr>
              <a:t>"kalle"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&amp;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val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);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printf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(</a:t>
            </a:r>
            <a:r>
              <a:rPr sz="1200">
                <a:solidFill>
                  <a:srgbClr val="008800"/>
                </a:solidFill>
                <a:latin typeface="Monaco"/>
                <a:ea typeface="Monaco"/>
                <a:cs typeface="Monaco"/>
                <a:sym typeface="Monaco"/>
              </a:rPr>
              <a:t>"get kalle returned: %s\n"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,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val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);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</a:t>
            </a:r>
            <a:r>
              <a:rPr sz="1200">
                <a:solidFill>
                  <a:srgbClr val="880F00"/>
                </a:solidFill>
                <a:latin typeface="Monaco"/>
                <a:ea typeface="Monaco"/>
                <a:cs typeface="Monaco"/>
                <a:sym typeface="Monaco"/>
              </a:rPr>
              <a:t>/* close connection to redis server */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credis_close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(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rh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);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latin typeface="Monaco"/>
                <a:ea typeface="Monaco"/>
                <a:cs typeface="Monaco"/>
                <a:sym typeface="Monaco"/>
              </a:rPr>
              <a:t>  </a:t>
            </a:r>
            <a:r>
              <a:rPr sz="1200">
                <a:solidFill>
                  <a:srgbClr val="011688"/>
                </a:solidFill>
                <a:latin typeface="Monaco"/>
                <a:ea typeface="Monaco"/>
                <a:cs typeface="Monaco"/>
                <a:sym typeface="Monaco"/>
              </a:rPr>
              <a:t>return</a:t>
            </a:r>
            <a:r>
              <a:rPr sz="1200">
                <a:latin typeface="Monaco"/>
                <a:ea typeface="Monaco"/>
                <a:cs typeface="Monaco"/>
                <a:sym typeface="Monaco"/>
              </a:rPr>
              <a:t> </a:t>
            </a:r>
            <a:r>
              <a:rPr sz="1200">
                <a:solidFill>
                  <a:srgbClr val="006666"/>
                </a:solidFill>
                <a:latin typeface="Monaco"/>
                <a:ea typeface="Monaco"/>
                <a:cs typeface="Monaco"/>
                <a:sym typeface="Monaco"/>
              </a:rPr>
              <a:t>0</a:t>
            </a: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;</a:t>
            </a:r>
            <a:endParaRPr sz="1200">
              <a:latin typeface="Monaco"/>
              <a:ea typeface="Monaco"/>
              <a:cs typeface="Monaco"/>
              <a:sym typeface="Monaco"/>
            </a:endParaRPr>
          </a:p>
          <a:p>
            <a:pPr lvl="0" algn="l" defTabSz="457200">
              <a:defRPr sz="1800"/>
            </a:pPr>
            <a:r>
              <a:rPr sz="1200">
                <a:solidFill>
                  <a:srgbClr val="666600"/>
                </a:solidFill>
                <a:latin typeface="Monaco"/>
                <a:ea typeface="Monaco"/>
                <a:cs typeface="Monaco"/>
                <a:sym typeface="Monaco"/>
              </a:rPr>
              <a:t>}</a:t>
            </a:r>
          </a:p>
        </p:txBody>
      </p:sp>
      <p:sp>
        <p:nvSpPr>
          <p:cNvPr id="97" name="Shape 97"/>
          <p:cNvSpPr/>
          <p:nvPr>
            <p:ph type="title"/>
          </p:nvPr>
        </p:nvSpPr>
        <p:spPr>
          <a:xfrm>
            <a:off x="952500" y="444500"/>
            <a:ext cx="11099800" cy="1139776"/>
          </a:xfrm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 lvl="0">
              <a:defRPr sz="1800"/>
            </a:pPr>
            <a:r>
              <a:rPr sz="7440"/>
              <a:t>Redis</a:t>
            </a:r>
          </a:p>
        </p:txBody>
      </p:sp>
      <p:sp>
        <p:nvSpPr>
          <p:cNvPr id="98" name="Shape 98"/>
          <p:cNvSpPr/>
          <p:nvPr>
            <p:ph type="body" idx="1"/>
          </p:nvPr>
        </p:nvSpPr>
        <p:spPr>
          <a:xfrm>
            <a:off x="952500" y="2017447"/>
            <a:ext cx="5646593" cy="687255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In memory database implemented by C with key-value mechanism</a:t>
            </a:r>
            <a:br>
              <a:rPr sz="2800"/>
            </a:br>
            <a:r>
              <a:rPr sz="2800"/>
              <a:t>- often referred as “data structure sever”</a:t>
            </a:r>
            <a:endParaRPr sz="3600"/>
          </a:p>
          <a:p>
            <a:pPr lvl="0">
              <a:defRPr sz="1800"/>
            </a:pPr>
            <a:r>
              <a:rPr sz="3600"/>
              <a:t>Support query as set, list, or hash</a:t>
            </a:r>
            <a:br>
              <a:rPr sz="3600"/>
            </a:br>
            <a:r>
              <a:rPr sz="2800"/>
              <a:t>- list: a list of values associated to a given key</a:t>
            </a:r>
            <a:br>
              <a:rPr sz="2800"/>
            </a:br>
            <a:r>
              <a:rPr sz="2800"/>
              <a:t>- set: a list of distinct values associated to a given key</a:t>
            </a:r>
            <a:br>
              <a:rPr sz="2800"/>
            </a:br>
            <a:r>
              <a:rPr sz="2800"/>
              <a:t>- hash: dictionary, a group of key-value pairs</a:t>
            </a:r>
          </a:p>
        </p:txBody>
      </p:sp>
      <p:pic>
        <p:nvPicPr>
          <p:cNvPr id="99" name="redis-300dp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4448" y="335327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1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xfrm>
            <a:off x="952500" y="444500"/>
            <a:ext cx="11099800" cy="1139776"/>
          </a:xfrm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 lvl="0">
              <a:defRPr sz="1800"/>
            </a:pPr>
            <a:r>
              <a:rPr sz="7440"/>
              <a:t>Pros &amp; Cons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952500" y="1717451"/>
            <a:ext cx="11099800" cy="352764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Without considering durability, Redis works blazing fast</a:t>
            </a:r>
            <a:br>
              <a:rPr sz="3600"/>
            </a:br>
            <a:r>
              <a:rPr sz="2800"/>
              <a:t>- directly accesses data from memory without disk I/O</a:t>
            </a:r>
            <a:endParaRPr sz="3600"/>
          </a:p>
          <a:p>
            <a:pPr lvl="0">
              <a:defRPr sz="1800"/>
            </a:pPr>
            <a:r>
              <a:rPr sz="3600"/>
              <a:t>Persistency Issue</a:t>
            </a:r>
            <a:br>
              <a:rPr sz="3600"/>
            </a:br>
            <a:r>
              <a:rPr sz="2800"/>
              <a:t>- data only exist as long as database is running</a:t>
            </a:r>
            <a:br>
              <a:rPr sz="2800"/>
            </a:br>
            <a:r>
              <a:rPr sz="2800"/>
              <a:t>- data may be lost when system crashes</a:t>
            </a:r>
          </a:p>
        </p:txBody>
      </p:sp>
      <p:pic>
        <p:nvPicPr>
          <p:cNvPr id="103" name="redisconnectorblogfig1_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0700" y="5171678"/>
            <a:ext cx="8890000" cy="426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redis-300dpi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14448" y="335327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title"/>
          </p:nvPr>
        </p:nvSpPr>
        <p:spPr>
          <a:xfrm>
            <a:off x="952500" y="444500"/>
            <a:ext cx="11099800" cy="1149152"/>
          </a:xfrm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 lvl="0">
              <a:defRPr sz="1800"/>
            </a:pPr>
            <a:r>
              <a:rPr sz="7440"/>
              <a:t>Persistency Solution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xfrm>
            <a:off x="952500" y="2138507"/>
            <a:ext cx="11099800" cy="6751493"/>
          </a:xfrm>
          <a:prstGeom prst="rect">
            <a:avLst/>
          </a:prstGeom>
        </p:spPr>
        <p:txBody>
          <a:bodyPr/>
          <a:lstStyle/>
          <a:p>
            <a:pPr lvl="0" marL="426719" indent="-426719" defTabSz="560831">
              <a:spcBef>
                <a:spcPts val="4000"/>
              </a:spcBef>
              <a:defRPr sz="1800"/>
            </a:pPr>
            <a:r>
              <a:rPr sz="3455"/>
              <a:t>RDB: periodically write dataset within corresponding time interval back to disk</a:t>
            </a:r>
            <a:br>
              <a:rPr sz="3455"/>
            </a:br>
            <a:r>
              <a:rPr sz="2688"/>
              <a:t>- Database still runs fast</a:t>
            </a:r>
            <a:br>
              <a:rPr sz="2688"/>
            </a:br>
            <a:r>
              <a:rPr sz="2688"/>
              <a:t>- RDB file is independent from Redis, and it can be moved while Redis is running</a:t>
            </a:r>
            <a:br>
              <a:rPr sz="2688"/>
            </a:br>
            <a:r>
              <a:rPr sz="2688"/>
              <a:t>- Last-minute dataset may be lost, when system crashes</a:t>
            </a:r>
            <a:endParaRPr sz="3455"/>
          </a:p>
          <a:p>
            <a:pPr lvl="0" marL="426719" indent="-426719" defTabSz="560831">
              <a:spcBef>
                <a:spcPts val="4000"/>
              </a:spcBef>
              <a:defRPr sz="1800"/>
            </a:pPr>
            <a:r>
              <a:rPr sz="3455"/>
              <a:t>AOF: log commands, which has been performed</a:t>
            </a:r>
            <a:br>
              <a:rPr sz="3455"/>
            </a:br>
            <a:r>
              <a:rPr sz="2688"/>
              <a:t>- Synchronization time can be set as every second, every query, no synchronization</a:t>
            </a:r>
            <a:br>
              <a:rPr sz="2688"/>
            </a:br>
            <a:r>
              <a:rPr sz="2688"/>
              <a:t>- Every-query synchronization makes Redis’ response slow</a:t>
            </a:r>
            <a:br>
              <a:rPr sz="2688"/>
            </a:br>
            <a:r>
              <a:rPr sz="2688"/>
              <a:t>- Log file is larger than RDB file for some Redis database instances</a:t>
            </a:r>
            <a:endParaRPr sz="3455"/>
          </a:p>
          <a:p>
            <a:pPr lvl="0" marL="426719" indent="-426719" defTabSz="560831">
              <a:spcBef>
                <a:spcPts val="4000"/>
              </a:spcBef>
              <a:defRPr sz="1800"/>
            </a:pPr>
            <a:r>
              <a:rPr sz="3455"/>
              <a:t>RDB &amp; AOF: After system crashes, original dataset can be reconstructed from RDB file according to the AOF log</a:t>
            </a:r>
          </a:p>
        </p:txBody>
      </p:sp>
      <p:pic>
        <p:nvPicPr>
          <p:cNvPr id="108" name="redis-300dp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4448" y="335327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0831">
              <a:defRPr sz="7679"/>
            </a:lvl1pPr>
          </a:lstStyle>
          <a:p>
            <a:pPr lvl="0">
              <a:defRPr sz="1800"/>
            </a:pPr>
            <a:r>
              <a:rPr sz="7679"/>
              <a:t>Why Redis</a:t>
            </a:r>
          </a:p>
        </p:txBody>
      </p:sp>
      <p:sp>
        <p:nvSpPr>
          <p:cNvPr id="111" name="Shape 11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Redis can perform as a buffer for Big Data</a:t>
            </a:r>
            <a:br>
              <a:rPr sz="3600"/>
            </a:br>
            <a:br>
              <a:rPr sz="3600"/>
            </a:br>
            <a:r>
              <a:rPr sz="2800"/>
              <a:t>- Big-Data property: high volume, high velocity, high variety</a:t>
            </a:r>
            <a:br>
              <a:rPr sz="2800"/>
            </a:br>
            <a:br>
              <a:rPr sz="2800"/>
            </a:br>
            <a:r>
              <a:rPr sz="2800"/>
              <a:t>- Redis can output more stable data stream</a:t>
            </a:r>
            <a:br>
              <a:rPr sz="3600"/>
            </a:br>
            <a:endParaRPr sz="3600"/>
          </a:p>
          <a:p>
            <a:pPr lvl="0">
              <a:defRPr sz="1800"/>
            </a:pPr>
            <a:r>
              <a:rPr sz="3600"/>
              <a:t>Redis is suitable for real-time query</a:t>
            </a:r>
          </a:p>
        </p:txBody>
      </p:sp>
      <p:pic>
        <p:nvPicPr>
          <p:cNvPr id="112" name="redis-300dp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4448" y="335327"/>
            <a:ext cx="2952563" cy="9847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os_homescreen_icon.png"/>
          <p:cNvPicPr/>
          <p:nvPr/>
        </p:nvPicPr>
        <p:blipFill>
          <a:blip r:embed="rId2">
            <a:alphaModFix amt="50000"/>
            <a:extLst/>
          </a:blip>
          <a:stretch>
            <a:fillRect/>
          </a:stretch>
        </p:blipFill>
        <p:spPr>
          <a:xfrm>
            <a:off x="3821833" y="3014211"/>
            <a:ext cx="1476886" cy="1476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15" name="redis-300dpi.png"/>
          <p:cNvPicPr/>
          <p:nvPr/>
        </p:nvPicPr>
        <p:blipFill>
          <a:blip r:embed="rId3">
            <a:alphaModFix amt="50000"/>
            <a:extLst/>
          </a:blip>
          <a:stretch>
            <a:fillRect/>
          </a:stretch>
        </p:blipFill>
        <p:spPr>
          <a:xfrm>
            <a:off x="7089488" y="2885288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16" name="2000px-OpenCV_Logo_with_text_svg_version.svg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77391" y="5843261"/>
            <a:ext cx="1564877" cy="19279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17" name="687474703a2f2f6c696263696e6465722e6f72672f696d616765732f6c6f676f2e706e6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12138" y="5061978"/>
            <a:ext cx="3496276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125" name="Shape 125"/>
          <p:cNvSpPr/>
          <p:nvPr/>
        </p:nvSpPr>
        <p:spPr>
          <a:xfrm>
            <a:off x="4512447" y="1978516"/>
            <a:ext cx="3768153" cy="887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2" fill="norm" stroke="1" extrusionOk="0">
                <a:moveTo>
                  <a:pt x="21600" y="15527"/>
                </a:moveTo>
                <a:cubicBezTo>
                  <a:pt x="14374" y="-5398"/>
                  <a:pt x="7174" y="-5173"/>
                  <a:pt x="0" y="16202"/>
                </a:cubicBezTo>
              </a:path>
            </a:pathLst>
          </a:custGeom>
          <a:ln w="88900">
            <a:solidFill>
              <a:srgbClr val="53585F">
                <a:alpha val="50000"/>
              </a:srgbClr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26" name="Shape 126"/>
          <p:cNvSpPr/>
          <p:nvPr/>
        </p:nvSpPr>
        <p:spPr>
          <a:xfrm>
            <a:off x="8920033" y="3846288"/>
            <a:ext cx="375389" cy="2044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86" h="21600" fill="norm" stroke="1" extrusionOk="0">
                <a:moveTo>
                  <a:pt x="0" y="21600"/>
                </a:moveTo>
                <a:cubicBezTo>
                  <a:pt x="20139" y="14535"/>
                  <a:pt x="21600" y="7335"/>
                  <a:pt x="4382" y="0"/>
                </a:cubicBezTo>
              </a:path>
            </a:pathLst>
          </a:custGeom>
          <a:ln w="88900">
            <a:solidFill>
              <a:srgbClr val="53585F">
                <a:alpha val="50000"/>
              </a:srgbClr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27" name="Shape 127"/>
          <p:cNvSpPr/>
          <p:nvPr/>
        </p:nvSpPr>
        <p:spPr>
          <a:xfrm>
            <a:off x="4152136" y="6425135"/>
            <a:ext cx="3239940" cy="1136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011" fill="norm" stroke="1" extrusionOk="0">
                <a:moveTo>
                  <a:pt x="0" y="0"/>
                </a:moveTo>
                <a:cubicBezTo>
                  <a:pt x="4781" y="16400"/>
                  <a:pt x="11981" y="21600"/>
                  <a:pt x="21600" y="15601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21" name="Shape 121"/>
          <p:cNvSpPr/>
          <p:nvPr/>
        </p:nvSpPr>
        <p:spPr>
          <a:xfrm>
            <a:off x="1150963" y="1969012"/>
            <a:ext cx="2470151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50" y="0"/>
                </a:moveTo>
                <a:cubicBezTo>
                  <a:pt x="829" y="0"/>
                  <a:pt x="0" y="1323"/>
                  <a:pt x="0" y="2952"/>
                </a:cubicBezTo>
                <a:lnTo>
                  <a:pt x="0" y="18648"/>
                </a:lnTo>
                <a:cubicBezTo>
                  <a:pt x="0" y="20277"/>
                  <a:pt x="829" y="21600"/>
                  <a:pt x="1850" y="21600"/>
                </a:cubicBezTo>
                <a:lnTo>
                  <a:pt x="15079" y="21600"/>
                </a:lnTo>
                <a:cubicBezTo>
                  <a:pt x="16100" y="21600"/>
                  <a:pt x="16929" y="20277"/>
                  <a:pt x="16929" y="18648"/>
                </a:cubicBezTo>
                <a:lnTo>
                  <a:pt x="16929" y="16466"/>
                </a:lnTo>
                <a:lnTo>
                  <a:pt x="21600" y="17286"/>
                </a:lnTo>
                <a:lnTo>
                  <a:pt x="16929" y="13303"/>
                </a:lnTo>
                <a:lnTo>
                  <a:pt x="16929" y="2952"/>
                </a:lnTo>
                <a:cubicBezTo>
                  <a:pt x="16929" y="1323"/>
                  <a:pt x="16100" y="0"/>
                  <a:pt x="15079" y="0"/>
                </a:cubicBezTo>
                <a:lnTo>
                  <a:pt x="1850" y="0"/>
                </a:lnTo>
                <a:close/>
              </a:path>
            </a:pathLst>
          </a:custGeom>
          <a:ln w="88900">
            <a:solidFill>
              <a:srgbClr val="53585F">
                <a:alpha val="50000"/>
              </a:srgbClr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Twitter APIs</a:t>
            </a:r>
          </a:p>
        </p:txBody>
      </p:sp>
      <p:sp>
        <p:nvSpPr>
          <p:cNvPr id="122" name="Shape 122"/>
          <p:cNvSpPr/>
          <p:nvPr/>
        </p:nvSpPr>
        <p:spPr>
          <a:xfrm>
            <a:off x="9055891" y="930897"/>
            <a:ext cx="1935957" cy="1847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60" y="0"/>
                </a:moveTo>
                <a:cubicBezTo>
                  <a:pt x="1057" y="0"/>
                  <a:pt x="0" y="1108"/>
                  <a:pt x="0" y="2474"/>
                </a:cubicBezTo>
                <a:lnTo>
                  <a:pt x="0" y="15627"/>
                </a:lnTo>
                <a:cubicBezTo>
                  <a:pt x="0" y="16992"/>
                  <a:pt x="1057" y="18101"/>
                  <a:pt x="2360" y="18101"/>
                </a:cubicBezTo>
                <a:lnTo>
                  <a:pt x="4069" y="18101"/>
                </a:lnTo>
                <a:lnTo>
                  <a:pt x="3126" y="21600"/>
                </a:lnTo>
                <a:lnTo>
                  <a:pt x="7041" y="18101"/>
                </a:lnTo>
                <a:lnTo>
                  <a:pt x="19240" y="18101"/>
                </a:lnTo>
                <a:cubicBezTo>
                  <a:pt x="20543" y="18101"/>
                  <a:pt x="21600" y="16992"/>
                  <a:pt x="21600" y="15627"/>
                </a:cubicBezTo>
                <a:lnTo>
                  <a:pt x="21600" y="2474"/>
                </a:lnTo>
                <a:cubicBezTo>
                  <a:pt x="21600" y="1108"/>
                  <a:pt x="20543" y="0"/>
                  <a:pt x="19240" y="0"/>
                </a:cubicBezTo>
                <a:lnTo>
                  <a:pt x="2360" y="0"/>
                </a:lnTo>
                <a:close/>
              </a:path>
            </a:pathLst>
          </a:custGeom>
          <a:ln w="88900">
            <a:solidFill>
              <a:srgbClr val="53585F">
                <a:alpha val="50000"/>
              </a:srgbClr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Data Buffer/Storage</a:t>
            </a:r>
          </a:p>
        </p:txBody>
      </p:sp>
      <p:sp>
        <p:nvSpPr>
          <p:cNvPr id="123" name="Shape 123"/>
          <p:cNvSpPr/>
          <p:nvPr/>
        </p:nvSpPr>
        <p:spPr>
          <a:xfrm>
            <a:off x="9464648" y="6412815"/>
            <a:ext cx="2389189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010" y="0"/>
                </a:moveTo>
                <a:cubicBezTo>
                  <a:pt x="4954" y="0"/>
                  <a:pt x="4098" y="1323"/>
                  <a:pt x="4098" y="2952"/>
                </a:cubicBezTo>
                <a:lnTo>
                  <a:pt x="4098" y="4054"/>
                </a:lnTo>
                <a:lnTo>
                  <a:pt x="0" y="3079"/>
                </a:lnTo>
                <a:lnTo>
                  <a:pt x="4098" y="7311"/>
                </a:lnTo>
                <a:lnTo>
                  <a:pt x="4098" y="18648"/>
                </a:lnTo>
                <a:cubicBezTo>
                  <a:pt x="4098" y="20277"/>
                  <a:pt x="4954" y="21600"/>
                  <a:pt x="6010" y="21600"/>
                </a:cubicBezTo>
                <a:lnTo>
                  <a:pt x="19688" y="21600"/>
                </a:lnTo>
                <a:cubicBezTo>
                  <a:pt x="20743" y="21600"/>
                  <a:pt x="21600" y="20277"/>
                  <a:pt x="21600" y="18648"/>
                </a:cubicBezTo>
                <a:lnTo>
                  <a:pt x="21600" y="2952"/>
                </a:lnTo>
                <a:cubicBezTo>
                  <a:pt x="21600" y="1323"/>
                  <a:pt x="20743" y="0"/>
                  <a:pt x="19688" y="0"/>
                </a:cubicBezTo>
                <a:lnTo>
                  <a:pt x="601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Machine Learning Algorithm</a:t>
            </a:r>
          </a:p>
        </p:txBody>
      </p:sp>
      <p:sp>
        <p:nvSpPr>
          <p:cNvPr id="124" name="Shape 124"/>
          <p:cNvSpPr/>
          <p:nvPr/>
        </p:nvSpPr>
        <p:spPr>
          <a:xfrm>
            <a:off x="1150016" y="6448831"/>
            <a:ext cx="2125267" cy="1818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409" y="3219"/>
                </a:lnTo>
                <a:lnTo>
                  <a:pt x="2150" y="3219"/>
                </a:lnTo>
                <a:cubicBezTo>
                  <a:pt x="963" y="3219"/>
                  <a:pt x="0" y="4345"/>
                  <a:pt x="0" y="5731"/>
                </a:cubicBezTo>
                <a:lnTo>
                  <a:pt x="0" y="19088"/>
                </a:lnTo>
                <a:cubicBezTo>
                  <a:pt x="0" y="20474"/>
                  <a:pt x="963" y="21600"/>
                  <a:pt x="2150" y="21600"/>
                </a:cubicBezTo>
                <a:lnTo>
                  <a:pt x="17526" y="21600"/>
                </a:lnTo>
                <a:cubicBezTo>
                  <a:pt x="18713" y="21600"/>
                  <a:pt x="19676" y="20474"/>
                  <a:pt x="19676" y="19088"/>
                </a:cubicBezTo>
                <a:lnTo>
                  <a:pt x="19676" y="5731"/>
                </a:lnTo>
                <a:cubicBezTo>
                  <a:pt x="19676" y="5143"/>
                  <a:pt x="19494" y="4609"/>
                  <a:pt x="19204" y="4180"/>
                </a:cubicBezTo>
                <a:lnTo>
                  <a:pt x="2160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Interactive Rendering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xfrm>
            <a:off x="952500" y="444500"/>
            <a:ext cx="11099800" cy="1143645"/>
          </a:xfrm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 lvl="0">
              <a:defRPr sz="1800"/>
            </a:pPr>
            <a:r>
              <a:rPr sz="7440"/>
              <a:t>OpenCV</a:t>
            </a:r>
          </a:p>
        </p:txBody>
      </p:sp>
      <p:sp>
        <p:nvSpPr>
          <p:cNvPr id="130" name="Shape 130"/>
          <p:cNvSpPr/>
          <p:nvPr>
            <p:ph type="body" idx="1"/>
          </p:nvPr>
        </p:nvSpPr>
        <p:spPr>
          <a:xfrm>
            <a:off x="952500" y="2282549"/>
            <a:ext cx="11099800" cy="587849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A infrastructure library developed by Intel for real-time computer vision</a:t>
            </a:r>
            <a:br>
              <a:rPr sz="3600"/>
            </a:br>
            <a:r>
              <a:rPr sz="2800"/>
              <a:t>- contains full set of general purpose machine learning functionalities for data processing and analysis</a:t>
            </a:r>
            <a:endParaRPr sz="3600"/>
          </a:p>
          <a:p>
            <a:pPr lvl="0">
              <a:defRPr sz="1800"/>
            </a:pPr>
            <a:r>
              <a:rPr sz="3600"/>
              <a:t>Implemented in CUDA (extended C) and runs on Intel processor</a:t>
            </a:r>
            <a:br>
              <a:rPr sz="3600"/>
            </a:br>
            <a:r>
              <a:rPr sz="2800"/>
              <a:t>- accelerated by GPU</a:t>
            </a:r>
            <a:br>
              <a:rPr sz="2800"/>
            </a:br>
            <a:r>
              <a:rPr sz="2800"/>
              <a:t>- supports parallel computing on multicore intel processor</a:t>
            </a:r>
          </a:p>
        </p:txBody>
      </p:sp>
      <p:pic>
        <p:nvPicPr>
          <p:cNvPr id="131" name="2000px-OpenCV_Logo_with_text_svg_version.sv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27338" y="247356"/>
            <a:ext cx="1564876" cy="19279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1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type="title"/>
          </p:nvPr>
        </p:nvSpPr>
        <p:spPr>
          <a:xfrm>
            <a:off x="952500" y="444500"/>
            <a:ext cx="11099800" cy="1143645"/>
          </a:xfrm>
          <a:prstGeom prst="rect">
            <a:avLst/>
          </a:prstGeom>
        </p:spPr>
        <p:txBody>
          <a:bodyPr/>
          <a:lstStyle>
            <a:lvl1pPr defTabSz="543305">
              <a:defRPr sz="7440"/>
            </a:lvl1pPr>
          </a:lstStyle>
          <a:p>
            <a:pPr lvl="0">
              <a:defRPr sz="1800"/>
            </a:pPr>
            <a:r>
              <a:rPr sz="7440"/>
              <a:t>Why OpenCV</a:t>
            </a:r>
          </a:p>
        </p:txBody>
      </p:sp>
      <p:sp>
        <p:nvSpPr>
          <p:cNvPr id="134" name="Shape 13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We are simulating realtime data stream visualization in our project, so data processing should be done in real-time</a:t>
            </a:r>
            <a:endParaRPr sz="3600"/>
          </a:p>
          <a:p>
            <a:pPr lvl="0">
              <a:defRPr sz="1800"/>
            </a:pPr>
            <a:r>
              <a:rPr sz="3600"/>
              <a:t>Since Redis runs on CPU, processing data on GPU can greatly relieve the computation pressure of CPU and increase the overall performance of the system</a:t>
            </a:r>
            <a:br>
              <a:rPr sz="3600"/>
            </a:br>
            <a:br>
              <a:rPr sz="3600"/>
            </a:br>
            <a:r>
              <a:rPr sz="2800"/>
              <a:t>- CPU still needs to transfer the data from main memory to video memory</a:t>
            </a:r>
          </a:p>
        </p:txBody>
      </p:sp>
      <p:pic>
        <p:nvPicPr>
          <p:cNvPr id="135" name="2000px-OpenCV_Logo_with_text_svg_version.sv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27338" y="247356"/>
            <a:ext cx="1564876" cy="19279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os_homescreen_icon.png"/>
          <p:cNvPicPr/>
          <p:nvPr/>
        </p:nvPicPr>
        <p:blipFill>
          <a:blip r:embed="rId2">
            <a:alphaModFix amt="49650"/>
            <a:extLst/>
          </a:blip>
          <a:stretch>
            <a:fillRect/>
          </a:stretch>
        </p:blipFill>
        <p:spPr>
          <a:xfrm>
            <a:off x="3821833" y="3014211"/>
            <a:ext cx="1476886" cy="1476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38" name="redis-300dpi.png"/>
          <p:cNvPicPr/>
          <p:nvPr/>
        </p:nvPicPr>
        <p:blipFill>
          <a:blip r:embed="rId3">
            <a:alphaModFix amt="49650"/>
            <a:extLst/>
          </a:blip>
          <a:stretch>
            <a:fillRect/>
          </a:stretch>
        </p:blipFill>
        <p:spPr>
          <a:xfrm>
            <a:off x="7089488" y="2885288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39" name="2000px-OpenCV_Logo_with_text_svg_version.svg.png"/>
          <p:cNvPicPr/>
          <p:nvPr/>
        </p:nvPicPr>
        <p:blipFill>
          <a:blip r:embed="rId4">
            <a:alphaModFix amt="49650"/>
            <a:extLst/>
          </a:blip>
          <a:stretch>
            <a:fillRect/>
          </a:stretch>
        </p:blipFill>
        <p:spPr>
          <a:xfrm>
            <a:off x="7677391" y="5843261"/>
            <a:ext cx="1564877" cy="19279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40" name="687474703a2f2f6c696263696e6465722e6f72672f696d616765732f6c6f676f2e706e6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12138" y="5061978"/>
            <a:ext cx="3496276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148" name="Shape 148"/>
          <p:cNvSpPr/>
          <p:nvPr/>
        </p:nvSpPr>
        <p:spPr>
          <a:xfrm>
            <a:off x="4512447" y="1978516"/>
            <a:ext cx="3768153" cy="887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2" fill="norm" stroke="1" extrusionOk="0">
                <a:moveTo>
                  <a:pt x="21600" y="15527"/>
                </a:moveTo>
                <a:cubicBezTo>
                  <a:pt x="14374" y="-5398"/>
                  <a:pt x="7174" y="-5173"/>
                  <a:pt x="0" y="16202"/>
                </a:cubicBezTo>
              </a:path>
            </a:pathLst>
          </a:custGeom>
          <a:ln w="88900">
            <a:solidFill>
              <a:srgbClr val="53585F">
                <a:alpha val="49650"/>
              </a:srgbClr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49" name="Shape 149"/>
          <p:cNvSpPr/>
          <p:nvPr/>
        </p:nvSpPr>
        <p:spPr>
          <a:xfrm>
            <a:off x="8920033" y="3846288"/>
            <a:ext cx="375389" cy="2044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86" h="21600" fill="norm" stroke="1" extrusionOk="0">
                <a:moveTo>
                  <a:pt x="0" y="21600"/>
                </a:moveTo>
                <a:cubicBezTo>
                  <a:pt x="20139" y="14535"/>
                  <a:pt x="21600" y="7335"/>
                  <a:pt x="4382" y="0"/>
                </a:cubicBezTo>
              </a:path>
            </a:pathLst>
          </a:custGeom>
          <a:ln w="88900">
            <a:solidFill>
              <a:srgbClr val="53585F">
                <a:alpha val="49650"/>
              </a:srgbClr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50" name="Shape 150"/>
          <p:cNvSpPr/>
          <p:nvPr/>
        </p:nvSpPr>
        <p:spPr>
          <a:xfrm>
            <a:off x="4152136" y="6425135"/>
            <a:ext cx="3239940" cy="1136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011" fill="norm" stroke="1" extrusionOk="0">
                <a:moveTo>
                  <a:pt x="0" y="0"/>
                </a:moveTo>
                <a:cubicBezTo>
                  <a:pt x="4781" y="16400"/>
                  <a:pt x="11981" y="21600"/>
                  <a:pt x="21600" y="15601"/>
                </a:cubicBezTo>
              </a:path>
            </a:pathLst>
          </a:custGeom>
          <a:ln w="88900">
            <a:solidFill>
              <a:srgbClr val="53585F">
                <a:alpha val="49650"/>
              </a:srgbClr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44" name="Shape 144"/>
          <p:cNvSpPr/>
          <p:nvPr/>
        </p:nvSpPr>
        <p:spPr>
          <a:xfrm>
            <a:off x="1150963" y="1969012"/>
            <a:ext cx="2470151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50" y="0"/>
                </a:moveTo>
                <a:cubicBezTo>
                  <a:pt x="829" y="0"/>
                  <a:pt x="0" y="1323"/>
                  <a:pt x="0" y="2952"/>
                </a:cubicBezTo>
                <a:lnTo>
                  <a:pt x="0" y="18648"/>
                </a:lnTo>
                <a:cubicBezTo>
                  <a:pt x="0" y="20277"/>
                  <a:pt x="829" y="21600"/>
                  <a:pt x="1850" y="21600"/>
                </a:cubicBezTo>
                <a:lnTo>
                  <a:pt x="15079" y="21600"/>
                </a:lnTo>
                <a:cubicBezTo>
                  <a:pt x="16100" y="21600"/>
                  <a:pt x="16929" y="20277"/>
                  <a:pt x="16929" y="18648"/>
                </a:cubicBezTo>
                <a:lnTo>
                  <a:pt x="16929" y="16466"/>
                </a:lnTo>
                <a:lnTo>
                  <a:pt x="21600" y="17286"/>
                </a:lnTo>
                <a:lnTo>
                  <a:pt x="16929" y="13303"/>
                </a:lnTo>
                <a:lnTo>
                  <a:pt x="16929" y="2952"/>
                </a:lnTo>
                <a:cubicBezTo>
                  <a:pt x="16929" y="1323"/>
                  <a:pt x="16100" y="0"/>
                  <a:pt x="15079" y="0"/>
                </a:cubicBezTo>
                <a:lnTo>
                  <a:pt x="1850" y="0"/>
                </a:lnTo>
                <a:close/>
              </a:path>
            </a:pathLst>
          </a:custGeom>
          <a:ln w="88900">
            <a:solidFill>
              <a:srgbClr val="53585F">
                <a:alpha val="49650"/>
              </a:srgbClr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Twitter APIs</a:t>
            </a:r>
          </a:p>
        </p:txBody>
      </p:sp>
      <p:sp>
        <p:nvSpPr>
          <p:cNvPr id="145" name="Shape 145"/>
          <p:cNvSpPr/>
          <p:nvPr/>
        </p:nvSpPr>
        <p:spPr>
          <a:xfrm>
            <a:off x="9055891" y="930897"/>
            <a:ext cx="1935957" cy="1847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60" y="0"/>
                </a:moveTo>
                <a:cubicBezTo>
                  <a:pt x="1057" y="0"/>
                  <a:pt x="0" y="1108"/>
                  <a:pt x="0" y="2474"/>
                </a:cubicBezTo>
                <a:lnTo>
                  <a:pt x="0" y="15627"/>
                </a:lnTo>
                <a:cubicBezTo>
                  <a:pt x="0" y="16992"/>
                  <a:pt x="1057" y="18101"/>
                  <a:pt x="2360" y="18101"/>
                </a:cubicBezTo>
                <a:lnTo>
                  <a:pt x="4069" y="18101"/>
                </a:lnTo>
                <a:lnTo>
                  <a:pt x="3126" y="21600"/>
                </a:lnTo>
                <a:lnTo>
                  <a:pt x="7041" y="18101"/>
                </a:lnTo>
                <a:lnTo>
                  <a:pt x="19240" y="18101"/>
                </a:lnTo>
                <a:cubicBezTo>
                  <a:pt x="20543" y="18101"/>
                  <a:pt x="21600" y="16992"/>
                  <a:pt x="21600" y="15627"/>
                </a:cubicBezTo>
                <a:lnTo>
                  <a:pt x="21600" y="2474"/>
                </a:lnTo>
                <a:cubicBezTo>
                  <a:pt x="21600" y="1108"/>
                  <a:pt x="20543" y="0"/>
                  <a:pt x="19240" y="0"/>
                </a:cubicBezTo>
                <a:lnTo>
                  <a:pt x="2360" y="0"/>
                </a:lnTo>
                <a:close/>
              </a:path>
            </a:pathLst>
          </a:custGeom>
          <a:ln w="88900">
            <a:solidFill>
              <a:srgbClr val="53585F">
                <a:alpha val="49650"/>
              </a:srgbClr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Data Buffer/Storage</a:t>
            </a:r>
          </a:p>
        </p:txBody>
      </p:sp>
      <p:sp>
        <p:nvSpPr>
          <p:cNvPr id="146" name="Shape 146"/>
          <p:cNvSpPr/>
          <p:nvPr/>
        </p:nvSpPr>
        <p:spPr>
          <a:xfrm>
            <a:off x="9464648" y="6412815"/>
            <a:ext cx="2389189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010" y="0"/>
                </a:moveTo>
                <a:cubicBezTo>
                  <a:pt x="4954" y="0"/>
                  <a:pt x="4098" y="1323"/>
                  <a:pt x="4098" y="2952"/>
                </a:cubicBezTo>
                <a:lnTo>
                  <a:pt x="4098" y="4054"/>
                </a:lnTo>
                <a:lnTo>
                  <a:pt x="0" y="3079"/>
                </a:lnTo>
                <a:lnTo>
                  <a:pt x="4098" y="7311"/>
                </a:lnTo>
                <a:lnTo>
                  <a:pt x="4098" y="18648"/>
                </a:lnTo>
                <a:cubicBezTo>
                  <a:pt x="4098" y="20277"/>
                  <a:pt x="4954" y="21600"/>
                  <a:pt x="6010" y="21600"/>
                </a:cubicBezTo>
                <a:lnTo>
                  <a:pt x="19688" y="21600"/>
                </a:lnTo>
                <a:cubicBezTo>
                  <a:pt x="20743" y="21600"/>
                  <a:pt x="21600" y="20277"/>
                  <a:pt x="21600" y="18648"/>
                </a:cubicBezTo>
                <a:lnTo>
                  <a:pt x="21600" y="2952"/>
                </a:lnTo>
                <a:cubicBezTo>
                  <a:pt x="21600" y="1323"/>
                  <a:pt x="20743" y="0"/>
                  <a:pt x="19688" y="0"/>
                </a:cubicBezTo>
                <a:lnTo>
                  <a:pt x="6010" y="0"/>
                </a:lnTo>
                <a:close/>
              </a:path>
            </a:pathLst>
          </a:custGeom>
          <a:ln w="88900">
            <a:solidFill>
              <a:srgbClr val="53585F">
                <a:alpha val="49650"/>
              </a:srgbClr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Machine Learning Algorithm</a:t>
            </a:r>
          </a:p>
        </p:txBody>
      </p:sp>
      <p:sp>
        <p:nvSpPr>
          <p:cNvPr id="147" name="Shape 147"/>
          <p:cNvSpPr/>
          <p:nvPr/>
        </p:nvSpPr>
        <p:spPr>
          <a:xfrm>
            <a:off x="1150016" y="6448831"/>
            <a:ext cx="2125267" cy="1818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409" y="3219"/>
                </a:lnTo>
                <a:lnTo>
                  <a:pt x="2150" y="3219"/>
                </a:lnTo>
                <a:cubicBezTo>
                  <a:pt x="963" y="3219"/>
                  <a:pt x="0" y="4345"/>
                  <a:pt x="0" y="5731"/>
                </a:cubicBezTo>
                <a:lnTo>
                  <a:pt x="0" y="19088"/>
                </a:lnTo>
                <a:cubicBezTo>
                  <a:pt x="0" y="20474"/>
                  <a:pt x="963" y="21600"/>
                  <a:pt x="2150" y="21600"/>
                </a:cubicBezTo>
                <a:lnTo>
                  <a:pt x="17526" y="21600"/>
                </a:lnTo>
                <a:cubicBezTo>
                  <a:pt x="18713" y="21600"/>
                  <a:pt x="19676" y="20474"/>
                  <a:pt x="19676" y="19088"/>
                </a:cubicBezTo>
                <a:lnTo>
                  <a:pt x="19676" y="5731"/>
                </a:lnTo>
                <a:cubicBezTo>
                  <a:pt x="19676" y="5143"/>
                  <a:pt x="19494" y="4609"/>
                  <a:pt x="19204" y="4180"/>
                </a:cubicBezTo>
                <a:lnTo>
                  <a:pt x="2160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Interactive Rendering</a:t>
            </a:r>
          </a:p>
        </p:txBody>
      </p:sp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 idx="4294967295"/>
          </p:nvPr>
        </p:nvSpPr>
        <p:spPr>
          <a:xfrm>
            <a:off x="2371328" y="3683000"/>
            <a:ext cx="8262144" cy="170914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"/>
                <a:ea typeface="Times"/>
                <a:cs typeface="Times"/>
                <a:sym typeface="Times"/>
              </a:defRPr>
            </a:lvl1pPr>
          </a:lstStyle>
          <a:p>
            <a:pPr lvl="0">
              <a:defRPr sz="1800"/>
            </a:pPr>
            <a:r>
              <a:rPr sz="8000"/>
              <a:t>What is it?</a:t>
            </a:r>
          </a:p>
        </p:txBody>
      </p:sp>
      <p:pic>
        <p:nvPicPr>
          <p:cNvPr id="153" name="687474703a2f2f6c696263696e6465722e6f72672f696d616765732f6c6f676f2e706e6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1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 idx="4294967295"/>
          </p:nvPr>
        </p:nvSpPr>
        <p:spPr>
          <a:xfrm>
            <a:off x="1670347" y="429371"/>
            <a:ext cx="8262145" cy="170914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What is it?</a:t>
            </a:r>
          </a:p>
        </p:txBody>
      </p:sp>
      <p:sp>
        <p:nvSpPr>
          <p:cNvPr id="156" name="Shape 156"/>
          <p:cNvSpPr/>
          <p:nvPr>
            <p:ph type="body" idx="4294967295"/>
          </p:nvPr>
        </p:nvSpPr>
        <p:spPr>
          <a:xfrm>
            <a:off x="952500" y="2520205"/>
            <a:ext cx="11099800" cy="5341046"/>
          </a:xfrm>
          <a:prstGeom prst="rect">
            <a:avLst/>
          </a:prstGeom>
        </p:spPr>
        <p:txBody>
          <a:bodyPr/>
          <a:lstStyle/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C</a:t>
            </a:r>
            <a:r>
              <a:rPr sz="3200"/>
              <a:t>ommunity-developed, free and open source library for professional-quality creative coding in C++</a:t>
            </a:r>
            <a:endParaRPr sz="3200"/>
          </a:p>
          <a:p>
            <a:pPr lvl="0" marL="395111" indent="-395111" defTabSz="457200">
              <a:spcBef>
                <a:spcPts val="700"/>
              </a:spcBef>
              <a:defRPr sz="1800"/>
            </a:pPr>
            <a:endParaRPr sz="3200"/>
          </a:p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Programming graphics, audio, video, networking, image processing and computational geometry.</a:t>
            </a:r>
          </a:p>
        </p:txBody>
      </p:sp>
      <p:pic>
        <p:nvPicPr>
          <p:cNvPr id="157" name="687474703a2f2f6c696263696e6465722e6f72672f696d616765732f6c6f676f2e706e6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 advClick="1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 idx="4294967295"/>
          </p:nvPr>
        </p:nvSpPr>
        <p:spPr>
          <a:xfrm>
            <a:off x="1670347" y="429371"/>
            <a:ext cx="8262145" cy="170914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What is it?</a:t>
            </a:r>
          </a:p>
        </p:txBody>
      </p:sp>
      <p:pic>
        <p:nvPicPr>
          <p:cNvPr id="160" name="Cinder Highlights Reel.MP4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5969" y="1922399"/>
            <a:ext cx="12792862" cy="7195985"/>
          </a:xfrm>
          <a:prstGeom prst="rect">
            <a:avLst/>
          </a:prstGeom>
        </p:spPr>
      </p:pic>
      <p:pic>
        <p:nvPicPr>
          <p:cNvPr id="161" name="687474703a2f2f6c696263696e6465722e6f72672f696d616765732f6c6f676f2e706e6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mediacall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81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8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2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video>
          </p:childTnLst>
        </p:cTn>
      </p:par>
    </p:tnLst>
    <p:bldLst>
      <p:bldP build="whole" bldLvl="1" animBg="1" rev="0" advAuto="0" spid="16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title" idx="4294967295"/>
          </p:nvPr>
        </p:nvSpPr>
        <p:spPr>
          <a:xfrm>
            <a:off x="2371328" y="3683000"/>
            <a:ext cx="8262144" cy="1709143"/>
          </a:xfrm>
          <a:prstGeom prst="rect">
            <a:avLst/>
          </a:prstGeom>
        </p:spPr>
        <p:txBody>
          <a:bodyPr/>
          <a:lstStyle>
            <a:lvl1pPr algn="ctr" defTabSz="473201">
              <a:defRPr sz="6480"/>
            </a:lvl1pPr>
          </a:lstStyle>
          <a:p>
            <a:pPr lvl="0">
              <a:defRPr sz="1800"/>
            </a:pPr>
            <a:r>
              <a:rPr sz="6480"/>
              <a:t>What does Cinder have?</a:t>
            </a:r>
          </a:p>
        </p:txBody>
      </p:sp>
      <p:pic>
        <p:nvPicPr>
          <p:cNvPr id="164" name="687474703a2f2f6c696263696e6465722e6f72672f696d616765732f6c6f676f2e706e6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 idx="4294967295"/>
          </p:nvPr>
        </p:nvSpPr>
        <p:spPr>
          <a:xfrm>
            <a:off x="895647" y="429371"/>
            <a:ext cx="8262145" cy="1709144"/>
          </a:xfrm>
          <a:prstGeom prst="rect">
            <a:avLst/>
          </a:prstGeom>
        </p:spPr>
        <p:txBody>
          <a:bodyPr/>
          <a:lstStyle>
            <a:lvl1pPr algn="ctr" defTabSz="473201">
              <a:defRPr sz="6480"/>
            </a:lvl1pPr>
          </a:lstStyle>
          <a:p>
            <a:pPr lvl="0">
              <a:defRPr sz="1800"/>
            </a:pPr>
            <a:r>
              <a:rPr sz="6480"/>
              <a:t>What does Cinder have?</a:t>
            </a:r>
          </a:p>
        </p:txBody>
      </p:sp>
      <p:sp>
        <p:nvSpPr>
          <p:cNvPr id="167" name="Shape 167"/>
          <p:cNvSpPr/>
          <p:nvPr>
            <p:ph type="body" idx="4294967295"/>
          </p:nvPr>
        </p:nvSpPr>
        <p:spPr>
          <a:xfrm>
            <a:off x="952500" y="2520205"/>
            <a:ext cx="11099800" cy="5341046"/>
          </a:xfrm>
          <a:prstGeom prst="rect">
            <a:avLst/>
          </a:prstGeom>
        </p:spPr>
        <p:txBody>
          <a:bodyPr/>
          <a:lstStyle/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Platform Core</a:t>
            </a:r>
            <a:endParaRPr sz="3200"/>
          </a:p>
          <a:p>
            <a:pPr lvl="3" marL="0" indent="685800" defTabSz="457200">
              <a:spcBef>
                <a:spcPts val="700"/>
              </a:spcBef>
              <a:buSzTx/>
              <a:buNone/>
              <a:defRPr sz="1800"/>
            </a:pPr>
            <a:r>
              <a:rPr sz="2400"/>
              <a:t>Full I/O Abstraction, C++ Core, iOS Support, </a:t>
            </a:r>
            <a:endParaRPr sz="2400"/>
          </a:p>
          <a:p>
            <a:pPr lvl="3" marL="0" indent="685800" defTabSz="457200">
              <a:spcBef>
                <a:spcPts val="700"/>
              </a:spcBef>
              <a:buSzTx/>
              <a:buNone/>
              <a:defRPr sz="1800"/>
            </a:pPr>
            <a:r>
              <a:rPr sz="2400"/>
              <a:t>UI Events, MultiTouch, XML Dom Parser</a:t>
            </a:r>
            <a:endParaRPr sz="2400"/>
          </a:p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2D &amp; 3D Graphics</a:t>
            </a:r>
            <a:endParaRPr sz="3200"/>
          </a:p>
          <a:p>
            <a:pPr lvl="3" marL="0" indent="685800" defTabSz="457200">
              <a:spcBef>
                <a:spcPts val="700"/>
              </a:spcBef>
              <a:buSzTx/>
              <a:buNone/>
              <a:defRPr sz="1800"/>
            </a:pPr>
            <a:r>
              <a:rPr sz="2400"/>
              <a:t>OpenGL Classes, GUI Parameters</a:t>
            </a:r>
            <a:endParaRPr sz="2400"/>
          </a:p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Mathematics</a:t>
            </a:r>
            <a:endParaRPr sz="3200"/>
          </a:p>
          <a:p>
            <a:pPr lvl="3" marL="0" indent="685800" defTabSz="457200">
              <a:spcBef>
                <a:spcPts val="700"/>
              </a:spcBef>
              <a:buSzTx/>
              <a:buNone/>
              <a:defRPr sz="1800"/>
            </a:pPr>
            <a:r>
              <a:rPr sz="2400"/>
              <a:t>Math Primitives, Utilities</a:t>
            </a:r>
            <a:endParaRPr sz="2400"/>
          </a:p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Media</a:t>
            </a:r>
            <a:endParaRPr sz="3200"/>
          </a:p>
          <a:p>
            <a:pPr lvl="3" marL="0" indent="685800" defTabSz="457200">
              <a:spcBef>
                <a:spcPts val="700"/>
              </a:spcBef>
              <a:buSzTx/>
              <a:buNone/>
              <a:defRPr sz="1800"/>
            </a:pPr>
            <a:r>
              <a:rPr sz="2400"/>
              <a:t>Video Capture, Full-featured QuickTime, Audio Support</a:t>
            </a:r>
          </a:p>
        </p:txBody>
      </p:sp>
      <p:pic>
        <p:nvPicPr>
          <p:cNvPr id="168" name="687474703a2f2f6c696263696e6465722e6f72672f696d616765732f6c6f676f2e706e6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 advClick="1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title" idx="4294967295"/>
          </p:nvPr>
        </p:nvSpPr>
        <p:spPr>
          <a:xfrm>
            <a:off x="2371328" y="3683000"/>
            <a:ext cx="8262144" cy="170914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Basic Example</a:t>
            </a:r>
          </a:p>
        </p:txBody>
      </p:sp>
      <p:pic>
        <p:nvPicPr>
          <p:cNvPr id="171" name="687474703a2f2f6c696263696e6465722e6f72672f696d616765732f6c6f676f2e706e6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title" idx="4294967295"/>
          </p:nvPr>
        </p:nvSpPr>
        <p:spPr>
          <a:xfrm>
            <a:off x="895647" y="429371"/>
            <a:ext cx="8262145" cy="170914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Basic Example</a:t>
            </a:r>
          </a:p>
        </p:txBody>
      </p:sp>
      <p:pic>
        <p:nvPicPr>
          <p:cNvPr id="174" name="CinderLoop-filtered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41715" y="2413000"/>
            <a:ext cx="5118101" cy="55118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hape 175"/>
          <p:cNvSpPr/>
          <p:nvPr>
            <p:ph type="body" idx="4294967295"/>
          </p:nvPr>
        </p:nvSpPr>
        <p:spPr>
          <a:xfrm>
            <a:off x="952500" y="2837705"/>
            <a:ext cx="5798493" cy="5341046"/>
          </a:xfrm>
          <a:prstGeom prst="rect">
            <a:avLst/>
          </a:prstGeom>
        </p:spPr>
        <p:txBody>
          <a:bodyPr anchor="t"/>
          <a:lstStyle/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prepareSettings()</a:t>
            </a:r>
            <a:endParaRPr sz="3200"/>
          </a:p>
          <a:p>
            <a:pPr lvl="1" marL="0" indent="2286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endParaRPr sz="1300">
              <a:latin typeface="Menlo"/>
              <a:ea typeface="Menlo"/>
              <a:cs typeface="Menlo"/>
              <a:sym typeface="Menlo"/>
            </a:endParaRPr>
          </a:p>
          <a:p>
            <a:pPr lvl="2" marL="0" indent="4572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rPr>
              <a:t>void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</a:t>
            </a:r>
            <a:r>
              <a:rPr sz="1500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PreApp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::prepareSettings( </a:t>
            </a:r>
            <a:r>
              <a:rPr sz="1500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Settings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*settings )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2" marL="0" indent="4572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latin typeface="Menlo"/>
                <a:ea typeface="Menlo"/>
                <a:cs typeface="Menlo"/>
                <a:sym typeface="Menlo"/>
              </a:rPr>
              <a:t>{	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3" marL="0" indent="6858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latin typeface="Menlo"/>
                <a:ea typeface="Menlo"/>
                <a:cs typeface="Menlo"/>
                <a:sym typeface="Menlo"/>
              </a:rPr>
              <a:t>settings-&gt;setWindowSize( </a:t>
            </a:r>
            <a:r>
              <a:rPr sz="1500">
                <a:solidFill>
                  <a:srgbClr val="272AD8"/>
                </a:solidFill>
                <a:latin typeface="Menlo"/>
                <a:ea typeface="Menlo"/>
                <a:cs typeface="Menlo"/>
                <a:sym typeface="Menlo"/>
              </a:rPr>
              <a:t>800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, </a:t>
            </a:r>
            <a:r>
              <a:rPr sz="1500">
                <a:solidFill>
                  <a:srgbClr val="272AD8"/>
                </a:solidFill>
                <a:latin typeface="Menlo"/>
                <a:ea typeface="Menlo"/>
                <a:cs typeface="Menlo"/>
                <a:sym typeface="Menlo"/>
              </a:rPr>
              <a:t>600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);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3" marL="0" indent="6858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latin typeface="Menlo"/>
                <a:ea typeface="Menlo"/>
                <a:cs typeface="Menlo"/>
                <a:sym typeface="Menlo"/>
              </a:rPr>
              <a:t>settings-&gt;setFrameRate( </a:t>
            </a:r>
            <a:r>
              <a:rPr sz="1500">
                <a:solidFill>
                  <a:srgbClr val="272AD8"/>
                </a:solidFill>
                <a:latin typeface="Menlo"/>
                <a:ea typeface="Menlo"/>
                <a:cs typeface="Menlo"/>
                <a:sym typeface="Menlo"/>
              </a:rPr>
              <a:t>60.0f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);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2" marL="0" indent="4572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latin typeface="Menlo"/>
                <a:ea typeface="Menlo"/>
                <a:cs typeface="Menlo"/>
                <a:sym typeface="Menlo"/>
              </a:rPr>
              <a:t>}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0" marL="395111" indent="-395111" defTabSz="457200">
              <a:spcBef>
                <a:spcPts val="700"/>
              </a:spcBef>
              <a:defRPr sz="1800"/>
            </a:pPr>
            <a:r>
              <a:rPr sz="3200"/>
              <a:t>setup()</a:t>
            </a:r>
            <a:endParaRPr sz="3200"/>
          </a:p>
          <a:p>
            <a:pPr lvl="2" marL="0" indent="4572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endParaRPr sz="1500">
              <a:solidFill>
                <a:srgbClr val="4F8187"/>
              </a:solidFill>
              <a:latin typeface="Menlo"/>
              <a:ea typeface="Menlo"/>
              <a:cs typeface="Menlo"/>
              <a:sym typeface="Menlo"/>
            </a:endParaRPr>
          </a:p>
          <a:p>
            <a:pPr lvl="2" marL="0" indent="4572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rPr>
              <a:t>void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</a:t>
            </a:r>
            <a:r>
              <a:rPr sz="1500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PreApp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::setup()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2" marL="0" indent="4572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latin typeface="Menlo"/>
                <a:ea typeface="Menlo"/>
                <a:cs typeface="Menlo"/>
                <a:sym typeface="Menlo"/>
              </a:rPr>
              <a:t>{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3" marL="0" indent="6858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Url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url( </a:t>
            </a:r>
            <a:r>
              <a:rPr sz="1500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rPr>
              <a:t>"http://libcinder.org/media/tutorial/paris.jpg"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);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3" marL="0" indent="6858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mImage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 = </a:t>
            </a:r>
            <a:r>
              <a:rPr sz="1500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gl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::</a:t>
            </a:r>
            <a:r>
              <a:rPr sz="1500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Texture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( </a:t>
            </a:r>
            <a:r>
              <a:rPr sz="1500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rPr>
              <a:t>loadImage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( </a:t>
            </a:r>
            <a:r>
              <a:rPr sz="1500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rPr>
              <a:t>loadUrl</a:t>
            </a:r>
            <a:r>
              <a:rPr sz="1500">
                <a:latin typeface="Menlo"/>
                <a:ea typeface="Menlo"/>
                <a:cs typeface="Menlo"/>
                <a:sym typeface="Menlo"/>
              </a:rPr>
              <a:t>( url ) ) );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2" marL="0" indent="4572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r>
              <a:rPr sz="1500">
                <a:latin typeface="Menlo"/>
                <a:ea typeface="Menlo"/>
                <a:cs typeface="Menlo"/>
                <a:sym typeface="Menlo"/>
              </a:rPr>
              <a:t>}</a:t>
            </a:r>
            <a:endParaRPr sz="1500">
              <a:latin typeface="Menlo"/>
              <a:ea typeface="Menlo"/>
              <a:cs typeface="Menlo"/>
              <a:sym typeface="Menlo"/>
            </a:endParaRPr>
          </a:p>
          <a:p>
            <a:pPr lvl="0" marL="0" indent="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endParaRPr sz="1100">
              <a:latin typeface="Menlo"/>
              <a:ea typeface="Menlo"/>
              <a:cs typeface="Menlo"/>
              <a:sym typeface="Menlo"/>
            </a:endParaRPr>
          </a:p>
          <a:p>
            <a:pPr lvl="1" marL="0" indent="228600" defTabSz="457200">
              <a:spcBef>
                <a:spcPts val="0"/>
              </a:spcBef>
              <a:buSzTx/>
              <a:buNone/>
              <a:tabLst>
                <a:tab pos="330200" algn="l"/>
              </a:tabLst>
              <a:defRPr sz="1800"/>
            </a:pPr>
            <a:endParaRPr sz="1300">
              <a:latin typeface="Menlo"/>
              <a:ea typeface="Menlo"/>
              <a:cs typeface="Menlo"/>
              <a:sym typeface="Menlo"/>
            </a:endParaRPr>
          </a:p>
        </p:txBody>
      </p:sp>
      <p:pic>
        <p:nvPicPr>
          <p:cNvPr id="176" name="687474703a2f2f6c696263696e6465722e6f72672f696d616765732f6c6f676f2e706e67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 advClick="1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title" idx="4294967295"/>
          </p:nvPr>
        </p:nvSpPr>
        <p:spPr>
          <a:xfrm>
            <a:off x="895647" y="429371"/>
            <a:ext cx="8262145" cy="170914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Basic Example</a:t>
            </a:r>
          </a:p>
        </p:txBody>
      </p:sp>
      <p:sp>
        <p:nvSpPr>
          <p:cNvPr id="179" name="Shape 179"/>
          <p:cNvSpPr/>
          <p:nvPr>
            <p:ph type="body" idx="4294967295"/>
          </p:nvPr>
        </p:nvSpPr>
        <p:spPr>
          <a:xfrm>
            <a:off x="952500" y="2837705"/>
            <a:ext cx="5798493" cy="5341046"/>
          </a:xfrm>
          <a:prstGeom prst="rect">
            <a:avLst/>
          </a:prstGeom>
        </p:spPr>
        <p:txBody>
          <a:bodyPr anchor="t"/>
          <a:lstStyle/>
          <a:p>
            <a:pPr lvl="0" marL="351648" indent="-351648" defTabSz="406908">
              <a:spcBef>
                <a:spcPts val="600"/>
              </a:spcBef>
              <a:defRPr sz="1800"/>
            </a:pPr>
            <a:r>
              <a:rPr sz="2848"/>
              <a:t>update()</a:t>
            </a:r>
            <a:endParaRPr sz="2848"/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rPr>
              <a:t>void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</a:t>
            </a: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PreApp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::update()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{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3" marL="0" indent="610361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mLoc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+= </a:t>
            </a: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mDir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* </a:t>
            </a: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mVel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;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}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0" marL="351648" indent="-351648" defTabSz="406908">
              <a:spcBef>
                <a:spcPts val="600"/>
              </a:spcBef>
              <a:defRPr sz="1800"/>
            </a:pPr>
            <a:r>
              <a:rPr sz="2848"/>
              <a:t>draw()</a:t>
            </a:r>
            <a:endParaRPr sz="2848"/>
          </a:p>
          <a:p>
            <a:pPr lvl="0" marL="0" indent="0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endParaRPr sz="979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rPr>
              <a:t>void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</a:t>
            </a: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PreApp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::draw()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{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3" marL="0" indent="610361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gl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::</a:t>
            </a:r>
            <a:r>
              <a:rPr sz="1335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rPr>
              <a:t>drawSolidCircle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( </a:t>
            </a: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mLoc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, </a:t>
            </a: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mRadius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);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}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0" marL="351648" indent="-351648" defTabSz="406908">
              <a:spcBef>
                <a:spcPts val="600"/>
              </a:spcBef>
              <a:defRPr sz="1800"/>
            </a:pPr>
            <a:r>
              <a:rPr sz="2848"/>
              <a:t>shutdown()</a:t>
            </a:r>
            <a:endParaRPr sz="2848"/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solidFill>
                  <a:srgbClr val="BB2CA2"/>
                </a:solidFill>
                <a:latin typeface="Menlo"/>
                <a:ea typeface="Menlo"/>
                <a:cs typeface="Menlo"/>
                <a:sym typeface="Menlo"/>
              </a:rPr>
              <a:t>void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</a:t>
            </a:r>
            <a:r>
              <a:rPr sz="1335">
                <a:solidFill>
                  <a:srgbClr val="4F8187"/>
                </a:solidFill>
                <a:latin typeface="Menlo"/>
                <a:ea typeface="Menlo"/>
                <a:cs typeface="Menlo"/>
                <a:sym typeface="Menlo"/>
              </a:rPr>
              <a:t>PreApp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::shutDown()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{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3" marL="0" indent="610361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XmlTree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doc = </a:t>
            </a:r>
            <a:r>
              <a:rPr sz="1335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XmlTree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::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createDoc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();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3" marL="0" indent="610361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XmlTree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settings = </a:t>
            </a:r>
            <a:r>
              <a:rPr sz="1335">
                <a:solidFill>
                  <a:srgbClr val="703DAA"/>
                </a:solidFill>
                <a:latin typeface="Menlo"/>
                <a:ea typeface="Menlo"/>
                <a:cs typeface="Menlo"/>
                <a:sym typeface="Menlo"/>
              </a:rPr>
              <a:t>XmlTree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( </a:t>
            </a:r>
            <a:r>
              <a:rPr sz="1335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rPr>
              <a:t>"Settings"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, </a:t>
            </a:r>
            <a:r>
              <a:rPr sz="1335">
                <a:solidFill>
                  <a:srgbClr val="D12F1B"/>
                </a:solidFill>
                <a:latin typeface="Menlo"/>
                <a:ea typeface="Menlo"/>
                <a:cs typeface="Menlo"/>
                <a:sym typeface="Menlo"/>
              </a:rPr>
              <a:t>""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);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3" marL="0" indent="610361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  doc.</a:t>
            </a:r>
            <a:r>
              <a:rPr sz="1335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rPr>
              <a:t>push_back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( settings );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3" marL="0" indent="610361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doc.</a:t>
            </a:r>
            <a:r>
              <a:rPr sz="1335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rPr>
              <a:t>write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( </a:t>
            </a:r>
            <a:r>
              <a:rPr sz="1335">
                <a:solidFill>
                  <a:srgbClr val="3D1D81"/>
                </a:solidFill>
                <a:latin typeface="Menlo"/>
                <a:ea typeface="Menlo"/>
                <a:cs typeface="Menlo"/>
                <a:sym typeface="Menlo"/>
              </a:rPr>
              <a:t>writeFile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( 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"Settings.xml"</a:t>
            </a:r>
            <a:r>
              <a:rPr sz="1335">
                <a:latin typeface="Menlo"/>
                <a:ea typeface="Menlo"/>
                <a:cs typeface="Menlo"/>
                <a:sym typeface="Menlo"/>
              </a:rPr>
              <a:t> ) );</a:t>
            </a:r>
            <a:endParaRPr sz="1335">
              <a:latin typeface="Menlo"/>
              <a:ea typeface="Menlo"/>
              <a:cs typeface="Menlo"/>
              <a:sym typeface="Menlo"/>
            </a:endParaRPr>
          </a:p>
          <a:p>
            <a:pPr lvl="2" marL="0" indent="406908" defTabSz="406908">
              <a:spcBef>
                <a:spcPts val="0"/>
              </a:spcBef>
              <a:buSzTx/>
              <a:buNone/>
              <a:tabLst>
                <a:tab pos="292100" algn="l"/>
              </a:tabLst>
              <a:defRPr sz="1800"/>
            </a:pPr>
            <a:r>
              <a:rPr sz="1335">
                <a:latin typeface="Menlo"/>
                <a:ea typeface="Menlo"/>
                <a:cs typeface="Menlo"/>
                <a:sym typeface="Menlo"/>
              </a:rPr>
              <a:t>}</a:t>
            </a:r>
            <a:endParaRPr sz="1335">
              <a:latin typeface="Menlo"/>
              <a:ea typeface="Menlo"/>
              <a:cs typeface="Menlo"/>
              <a:sym typeface="Menlo"/>
            </a:endParaRPr>
          </a:p>
        </p:txBody>
      </p:sp>
      <p:pic>
        <p:nvPicPr>
          <p:cNvPr id="180" name="687474703a2f2f6c696263696e6465722e6f72672f696d616765732f6c6f676f2e706e6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2041" y="337050"/>
            <a:ext cx="3496275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81" name="CinderLoop-filtered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41715" y="2413000"/>
            <a:ext cx="5118101" cy="551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os_homescreen_icon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21833" y="3014211"/>
            <a:ext cx="1476886" cy="1476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84" name="redis-300dpi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9488" y="2885288"/>
            <a:ext cx="2952563" cy="9847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85" name="2000px-OpenCV_Logo_with_text_svg_version.svg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77391" y="5843261"/>
            <a:ext cx="1564877" cy="19279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86" name="687474703a2f2f6c696263696e6465722e6f72672f696d616765732f6c6f676f2e706e6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12138" y="5061978"/>
            <a:ext cx="3496276" cy="109819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</p:pic>
      <p:sp>
        <p:nvSpPr>
          <p:cNvPr id="194" name="Shape 194"/>
          <p:cNvSpPr/>
          <p:nvPr/>
        </p:nvSpPr>
        <p:spPr>
          <a:xfrm>
            <a:off x="4512447" y="1978516"/>
            <a:ext cx="3768153" cy="8879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02" fill="norm" stroke="1" extrusionOk="0">
                <a:moveTo>
                  <a:pt x="21600" y="15527"/>
                </a:moveTo>
                <a:cubicBezTo>
                  <a:pt x="14374" y="-5398"/>
                  <a:pt x="7174" y="-5173"/>
                  <a:pt x="0" y="16202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95" name="Shape 195"/>
          <p:cNvSpPr/>
          <p:nvPr/>
        </p:nvSpPr>
        <p:spPr>
          <a:xfrm>
            <a:off x="8920033" y="3846288"/>
            <a:ext cx="375389" cy="2044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286" h="21600" fill="norm" stroke="1" extrusionOk="0">
                <a:moveTo>
                  <a:pt x="0" y="21600"/>
                </a:moveTo>
                <a:cubicBezTo>
                  <a:pt x="20139" y="14535"/>
                  <a:pt x="21600" y="7335"/>
                  <a:pt x="4382" y="0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96" name="Shape 196"/>
          <p:cNvSpPr/>
          <p:nvPr/>
        </p:nvSpPr>
        <p:spPr>
          <a:xfrm>
            <a:off x="4152136" y="6425135"/>
            <a:ext cx="3239940" cy="1136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011" fill="norm" stroke="1" extrusionOk="0">
                <a:moveTo>
                  <a:pt x="0" y="0"/>
                </a:moveTo>
                <a:cubicBezTo>
                  <a:pt x="4781" y="16400"/>
                  <a:pt x="11981" y="21600"/>
                  <a:pt x="21600" y="15601"/>
                </a:cubicBezTo>
              </a:path>
            </a:pathLst>
          </a:custGeom>
          <a:ln w="88900">
            <a:solidFill>
              <a:srgbClr val="53585F"/>
            </a:solidFill>
            <a:miter lim="400000"/>
            <a:headEnd type="stealth"/>
          </a:ln>
        </p:spPr>
        <p:txBody>
          <a:bodyPr/>
          <a:lstStyle/>
          <a:p>
            <a:pPr lvl="0"/>
          </a:p>
        </p:txBody>
      </p:sp>
      <p:sp>
        <p:nvSpPr>
          <p:cNvPr id="190" name="Shape 190"/>
          <p:cNvSpPr/>
          <p:nvPr/>
        </p:nvSpPr>
        <p:spPr>
          <a:xfrm>
            <a:off x="1150963" y="1969012"/>
            <a:ext cx="2470151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50" y="0"/>
                </a:moveTo>
                <a:cubicBezTo>
                  <a:pt x="829" y="0"/>
                  <a:pt x="0" y="1323"/>
                  <a:pt x="0" y="2952"/>
                </a:cubicBezTo>
                <a:lnTo>
                  <a:pt x="0" y="18648"/>
                </a:lnTo>
                <a:cubicBezTo>
                  <a:pt x="0" y="20277"/>
                  <a:pt x="829" y="21600"/>
                  <a:pt x="1850" y="21600"/>
                </a:cubicBezTo>
                <a:lnTo>
                  <a:pt x="15079" y="21600"/>
                </a:lnTo>
                <a:cubicBezTo>
                  <a:pt x="16100" y="21600"/>
                  <a:pt x="16929" y="20277"/>
                  <a:pt x="16929" y="18648"/>
                </a:cubicBezTo>
                <a:lnTo>
                  <a:pt x="16929" y="16466"/>
                </a:lnTo>
                <a:lnTo>
                  <a:pt x="21600" y="17286"/>
                </a:lnTo>
                <a:lnTo>
                  <a:pt x="16929" y="13303"/>
                </a:lnTo>
                <a:lnTo>
                  <a:pt x="16929" y="2952"/>
                </a:lnTo>
                <a:cubicBezTo>
                  <a:pt x="16929" y="1323"/>
                  <a:pt x="16100" y="0"/>
                  <a:pt x="15079" y="0"/>
                </a:cubicBezTo>
                <a:lnTo>
                  <a:pt x="185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Lu Han</a:t>
            </a:r>
          </a:p>
        </p:txBody>
      </p:sp>
      <p:sp>
        <p:nvSpPr>
          <p:cNvPr id="191" name="Shape 191"/>
          <p:cNvSpPr/>
          <p:nvPr/>
        </p:nvSpPr>
        <p:spPr>
          <a:xfrm>
            <a:off x="9055891" y="930897"/>
            <a:ext cx="1935957" cy="1847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60" y="0"/>
                </a:moveTo>
                <a:cubicBezTo>
                  <a:pt x="1057" y="0"/>
                  <a:pt x="0" y="1108"/>
                  <a:pt x="0" y="2474"/>
                </a:cubicBezTo>
                <a:lnTo>
                  <a:pt x="0" y="15627"/>
                </a:lnTo>
                <a:cubicBezTo>
                  <a:pt x="0" y="16992"/>
                  <a:pt x="1057" y="18101"/>
                  <a:pt x="2360" y="18101"/>
                </a:cubicBezTo>
                <a:lnTo>
                  <a:pt x="4069" y="18101"/>
                </a:lnTo>
                <a:lnTo>
                  <a:pt x="3126" y="21600"/>
                </a:lnTo>
                <a:lnTo>
                  <a:pt x="7041" y="18101"/>
                </a:lnTo>
                <a:lnTo>
                  <a:pt x="19240" y="18101"/>
                </a:lnTo>
                <a:cubicBezTo>
                  <a:pt x="20543" y="18101"/>
                  <a:pt x="21600" y="16992"/>
                  <a:pt x="21600" y="15627"/>
                </a:cubicBezTo>
                <a:lnTo>
                  <a:pt x="21600" y="2474"/>
                </a:lnTo>
                <a:cubicBezTo>
                  <a:pt x="21600" y="1108"/>
                  <a:pt x="20543" y="0"/>
                  <a:pt x="19240" y="0"/>
                </a:cubicBezTo>
                <a:lnTo>
                  <a:pt x="236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Zhi Xing</a:t>
            </a:r>
          </a:p>
        </p:txBody>
      </p:sp>
      <p:sp>
        <p:nvSpPr>
          <p:cNvPr id="192" name="Shape 192"/>
          <p:cNvSpPr/>
          <p:nvPr/>
        </p:nvSpPr>
        <p:spPr>
          <a:xfrm>
            <a:off x="9464648" y="6412815"/>
            <a:ext cx="2389189" cy="154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010" y="0"/>
                </a:moveTo>
                <a:cubicBezTo>
                  <a:pt x="4954" y="0"/>
                  <a:pt x="4098" y="1323"/>
                  <a:pt x="4098" y="2952"/>
                </a:cubicBezTo>
                <a:lnTo>
                  <a:pt x="4098" y="4054"/>
                </a:lnTo>
                <a:lnTo>
                  <a:pt x="0" y="3079"/>
                </a:lnTo>
                <a:lnTo>
                  <a:pt x="4098" y="7311"/>
                </a:lnTo>
                <a:lnTo>
                  <a:pt x="4098" y="18648"/>
                </a:lnTo>
                <a:cubicBezTo>
                  <a:pt x="4098" y="20277"/>
                  <a:pt x="4954" y="21600"/>
                  <a:pt x="6010" y="21600"/>
                </a:cubicBezTo>
                <a:lnTo>
                  <a:pt x="19688" y="21600"/>
                </a:lnTo>
                <a:cubicBezTo>
                  <a:pt x="20743" y="21600"/>
                  <a:pt x="21600" y="20277"/>
                  <a:pt x="21600" y="18648"/>
                </a:cubicBezTo>
                <a:lnTo>
                  <a:pt x="21600" y="2952"/>
                </a:lnTo>
                <a:cubicBezTo>
                  <a:pt x="21600" y="1323"/>
                  <a:pt x="20743" y="0"/>
                  <a:pt x="19688" y="0"/>
                </a:cubicBezTo>
                <a:lnTo>
                  <a:pt x="601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Zilong Jiao</a:t>
            </a:r>
          </a:p>
        </p:txBody>
      </p:sp>
      <p:sp>
        <p:nvSpPr>
          <p:cNvPr id="193" name="Shape 193"/>
          <p:cNvSpPr/>
          <p:nvPr/>
        </p:nvSpPr>
        <p:spPr>
          <a:xfrm>
            <a:off x="1150016" y="6448831"/>
            <a:ext cx="2125267" cy="1818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16409" y="3219"/>
                </a:lnTo>
                <a:lnTo>
                  <a:pt x="2150" y="3219"/>
                </a:lnTo>
                <a:cubicBezTo>
                  <a:pt x="963" y="3219"/>
                  <a:pt x="0" y="4345"/>
                  <a:pt x="0" y="5731"/>
                </a:cubicBezTo>
                <a:lnTo>
                  <a:pt x="0" y="19088"/>
                </a:lnTo>
                <a:cubicBezTo>
                  <a:pt x="0" y="20474"/>
                  <a:pt x="963" y="21600"/>
                  <a:pt x="2150" y="21600"/>
                </a:cubicBezTo>
                <a:lnTo>
                  <a:pt x="17526" y="21600"/>
                </a:lnTo>
                <a:cubicBezTo>
                  <a:pt x="18713" y="21600"/>
                  <a:pt x="19676" y="20474"/>
                  <a:pt x="19676" y="19088"/>
                </a:cubicBezTo>
                <a:lnTo>
                  <a:pt x="19676" y="5731"/>
                </a:lnTo>
                <a:cubicBezTo>
                  <a:pt x="19676" y="5143"/>
                  <a:pt x="19494" y="4609"/>
                  <a:pt x="19204" y="4180"/>
                </a:cubicBezTo>
                <a:lnTo>
                  <a:pt x="21600" y="0"/>
                </a:lnTo>
                <a:close/>
              </a:path>
            </a:pathLst>
          </a:custGeom>
          <a:ln w="88900">
            <a:solidFill>
              <a:srgbClr val="53585F"/>
            </a:solidFill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sz="24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3585F"/>
                </a:solidFill>
              </a:rPr>
              <a:t>ALL!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body" idx="4294967295"/>
          </p:nvPr>
        </p:nvSpPr>
        <p:spPr>
          <a:xfrm>
            <a:off x="952500" y="2520205"/>
            <a:ext cx="11099800" cy="5341046"/>
          </a:xfrm>
          <a:prstGeom prst="rect">
            <a:avLst/>
          </a:prstGeom>
        </p:spPr>
        <p:txBody>
          <a:bodyPr/>
          <a:lstStyle/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Twitter APIs: </a:t>
            </a:r>
            <a:r>
              <a:rPr sz="2400">
                <a:hlinkClick r:id="rId2" invalidUrl="" action="" tgtFrame="" tooltip="" history="1" highlightClick="0" endSnd="0"/>
              </a:rPr>
              <a:t>https://dev.twitter.com/overview/documentation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Twitter Libraries: </a:t>
            </a:r>
            <a:r>
              <a:rPr sz="2400">
                <a:hlinkClick r:id="rId3" invalidUrl="" action="" tgtFrame="" tooltip="" history="1" highlightClick="0" endSnd="0"/>
              </a:rPr>
              <a:t>https://dev.twitter.com/overview/api/twitter-libraries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Twitcurl: </a:t>
            </a:r>
            <a:r>
              <a:rPr sz="2400">
                <a:hlinkClick r:id="rId4" invalidUrl="" action="" tgtFrame="" tooltip="" history="1" highlightClick="0" endSnd="0"/>
              </a:rPr>
              <a:t>https://code.google.com/p/twitcurl/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Redis code example: </a:t>
            </a:r>
            <a:r>
              <a:rPr sz="2400">
                <a:hlinkClick r:id="rId5" invalidUrl="" action="" tgtFrame="" tooltip="" history="1" highlightClick="0" endSnd="0"/>
              </a:rPr>
              <a:t>https://code.google.com/p/credis/wiki/Examples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Real time computer vision with OpenCV by Kari Pulli, Anatoly Baksheev, Krill Kornyakov, and Victor Eruhimov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Learning OpenCV by Gary Bradski and Adrian Kaehler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Redis: Zero to Master in 30 minutes: </a:t>
            </a:r>
            <a:r>
              <a:rPr sz="2400">
                <a:hlinkClick r:id="rId6" invalidUrl="" action="" tgtFrame="" tooltip="" history="1" highlightClick="0" endSnd="0"/>
              </a:rPr>
              <a:t>http://openmymind.net/2011/11/8/Redis-Zero-To-Master-In-30-Minutes-Part-1/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Redis basic: http://try.redis.io/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Cinder Introduction:  </a:t>
            </a:r>
            <a:r>
              <a:rPr sz="2400">
                <a:hlinkClick r:id="rId7" invalidUrl="" action="" tgtFrame="" tooltip="" history="1" highlightClick="0" endSnd="0"/>
              </a:rPr>
              <a:t>http://libcinder.org/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Cinder video: </a:t>
            </a:r>
            <a:r>
              <a:rPr sz="2400">
                <a:hlinkClick r:id="rId8" invalidUrl="" action="" tgtFrame="" tooltip="" history="1" highlightClick="0" endSnd="0"/>
              </a:rPr>
              <a:t>https://vimeo.com/68615444</a:t>
            </a:r>
            <a:endParaRPr sz="2400"/>
          </a:p>
          <a:p>
            <a:pPr lvl="0" marL="296333" indent="-296333" defTabSz="342900">
              <a:spcBef>
                <a:spcPts val="500"/>
              </a:spcBef>
              <a:defRPr sz="1800"/>
            </a:pPr>
            <a:r>
              <a:rPr sz="2400"/>
              <a:t>Cinder basic: Cinder Creative Coding Cookbook</a:t>
            </a:r>
          </a:p>
        </p:txBody>
      </p:sp>
      <p:sp>
        <p:nvSpPr>
          <p:cNvPr id="199" name="Shape 199"/>
          <p:cNvSpPr/>
          <p:nvPr>
            <p:ph type="title" idx="4294967295"/>
          </p:nvPr>
        </p:nvSpPr>
        <p:spPr>
          <a:xfrm>
            <a:off x="895647" y="429371"/>
            <a:ext cx="8262145" cy="170914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/>
            </a:pPr>
            <a:r>
              <a:rPr sz="8000"/>
              <a:t>References</a:t>
            </a:r>
          </a:p>
        </p:txBody>
      </p:sp>
    </p:spTree>
  </p:cSld>
  <p:clrMapOvr>
    <a:masterClrMapping/>
  </p:clrMapOvr>
  <p:transition spd="slow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Q &amp; A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