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2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95" r:id="rId15"/>
    <p:sldId id="273" r:id="rId16"/>
    <p:sldId id="274" r:id="rId17"/>
    <p:sldId id="275" r:id="rId18"/>
    <p:sldId id="276" r:id="rId19"/>
    <p:sldId id="277" r:id="rId20"/>
    <p:sldId id="291" r:id="rId21"/>
    <p:sldId id="278" r:id="rId22"/>
    <p:sldId id="279" r:id="rId23"/>
    <p:sldId id="262" r:id="rId24"/>
    <p:sldId id="281" r:id="rId25"/>
    <p:sldId id="283" r:id="rId26"/>
    <p:sldId id="292" r:id="rId27"/>
    <p:sldId id="263" r:id="rId28"/>
    <p:sldId id="264" r:id="rId29"/>
    <p:sldId id="293" r:id="rId30"/>
    <p:sldId id="284" r:id="rId31"/>
    <p:sldId id="285" r:id="rId32"/>
    <p:sldId id="286" r:id="rId33"/>
    <p:sldId id="287" r:id="rId34"/>
    <p:sldId id="294" r:id="rId35"/>
    <p:sldId id="289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1152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0825E-4A15-4D39-8176-1F07E904CB30}" type="datetimeFigureOut">
              <a:rPr lang="en-US" smtClean="0"/>
              <a:t>2/26/15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4AAA4-6363-4581-962D-1ACCC2D600C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AE4E6-4D12-4A48-9B6B-6FA0B79BEE9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将图片拖动到占位符，或单击添加图标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二级</a:t>
            </a:r>
          </a:p>
          <a:p>
            <a:pPr lvl="2"/>
            <a:r>
              <a:rPr lang="zh-CN" altLang="en-US" smtClean="0"/>
              <a:t>三级</a:t>
            </a:r>
          </a:p>
          <a:p>
            <a:pPr lvl="3"/>
            <a:r>
              <a:rPr lang="zh-CN" altLang="en-US" smtClean="0"/>
              <a:t>四级</a:t>
            </a:r>
          </a:p>
          <a:p>
            <a:pPr lvl="4"/>
            <a:r>
              <a:rPr lang="zh-CN" altLang="en-US" smtClean="0"/>
              <a:t>五级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CCCF821-676D-4D85-AD3B-AA32CE3685A5}" type="datetimeFigureOut">
              <a:rPr lang="en-US" smtClean="0"/>
              <a:t>2/26/15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5A5A0599-AF5C-4193-BC61-DA653A6CE1C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23" r:id="rId1"/>
    <p:sldLayoutId id="2147484024" r:id="rId2"/>
    <p:sldLayoutId id="2147484025" r:id="rId3"/>
    <p:sldLayoutId id="2147484026" r:id="rId4"/>
    <p:sldLayoutId id="2147484027" r:id="rId5"/>
    <p:sldLayoutId id="2147484028" r:id="rId6"/>
    <p:sldLayoutId id="2147484029" r:id="rId7"/>
    <p:sldLayoutId id="2147484030" r:id="rId8"/>
    <p:sldLayoutId id="2147484031" r:id="rId9"/>
    <p:sldLayoutId id="2147484032" r:id="rId10"/>
    <p:sldLayoutId id="214748403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tour.golang.org/welcome/1" TargetMode="External"/><Relationship Id="rId4" Type="http://schemas.openxmlformats.org/officeDocument/2006/relationships/hyperlink" Target="http://blog.golang.org/gos-declaration-syntax" TargetMode="External"/><Relationship Id="rId5" Type="http://schemas.openxmlformats.org/officeDocument/2006/relationships/hyperlink" Target="https://en.wikipedia.org/wiki/Go_(programming_language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talks.golang.org/2012/splash.articl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Go Programming Language</a:t>
            </a:r>
            <a:endParaRPr 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090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Golang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800" dirty="0"/>
              <a:t>Go, also commonly referred to as golang, is initially developed at </a:t>
            </a:r>
            <a:r>
              <a:rPr lang="en-US" sz="2800" dirty="0" smtClean="0"/>
              <a:t>Google</a:t>
            </a:r>
            <a:r>
              <a:rPr lang="en-US" sz="2800" dirty="0"/>
              <a:t> in late 2007 to address the problems faced in software development at Google</a:t>
            </a:r>
            <a:r>
              <a:rPr lang="en-US" sz="2800" dirty="0" smtClean="0"/>
              <a:t>.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Wingdings" charset="2"/>
              <a:buChar char="Ø"/>
            </a:pPr>
            <a:r>
              <a:rPr lang="en-US" sz="2800" dirty="0" smtClean="0"/>
              <a:t>Features:</a:t>
            </a:r>
          </a:p>
          <a:p>
            <a:r>
              <a:rPr lang="en-US" dirty="0" smtClean="0"/>
              <a:t>open source, easy </a:t>
            </a:r>
            <a:r>
              <a:rPr lang="en-US" dirty="0"/>
              <a:t>to build simple, reliable, and </a:t>
            </a:r>
            <a:r>
              <a:rPr lang="en-US" dirty="0" smtClean="0"/>
              <a:t>efficient software.</a:t>
            </a:r>
            <a:endParaRPr lang="en-US" dirty="0"/>
          </a:p>
          <a:p>
            <a:r>
              <a:rPr lang="en-US" dirty="0"/>
              <a:t>It is a statically-typed language with syntax loosely derived from that of </a:t>
            </a:r>
            <a:r>
              <a:rPr lang="en-US" dirty="0" smtClean="0"/>
              <a:t>C.</a:t>
            </a:r>
            <a:endParaRPr lang="en-US" dirty="0"/>
          </a:p>
          <a:p>
            <a:r>
              <a:rPr lang="en-US" dirty="0"/>
              <a:t>It has garbage collection, type safety, some dynamic-typing capabilities, additional built-in types such as slices and key-value maps, and a large standard library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309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Golang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Built-in concurrency and garbage collection</a:t>
            </a:r>
          </a:p>
          <a:p>
            <a:r>
              <a:rPr lang="en-US" dirty="0" smtClean="0"/>
              <a:t>Easy to </a:t>
            </a:r>
            <a:r>
              <a:rPr lang="en-US" dirty="0" smtClean="0"/>
              <a:t>learn and easy to write</a:t>
            </a:r>
            <a:endParaRPr lang="en-US" dirty="0" smtClean="0"/>
          </a:p>
          <a:p>
            <a:r>
              <a:rPr lang="en-US" dirty="0" smtClean="0"/>
              <a:t>Dependency</a:t>
            </a:r>
            <a:r>
              <a:rPr lang="en-US" dirty="0"/>
              <a:t>-wise </a:t>
            </a:r>
            <a:r>
              <a:rPr lang="en-US" dirty="0" smtClean="0"/>
              <a:t>(unused </a:t>
            </a:r>
            <a:r>
              <a:rPr lang="en-US" dirty="0"/>
              <a:t>dependencies are a compile-time </a:t>
            </a:r>
            <a:r>
              <a:rPr lang="en-US" dirty="0" smtClean="0"/>
              <a:t>error)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Compilation is fast</a:t>
            </a:r>
          </a:p>
          <a:p>
            <a:r>
              <a:rPr lang="en-US" altLang="zh-CN" dirty="0" smtClean="0"/>
              <a:t>It </a:t>
            </a:r>
            <a:r>
              <a:rPr lang="en-US" altLang="zh-CN" dirty="0"/>
              <a:t>is not a breakthrough research language but is </a:t>
            </a:r>
            <a:r>
              <a:rPr lang="en-US" altLang="zh-CN" dirty="0" smtClean="0"/>
              <a:t>an </a:t>
            </a:r>
            <a:r>
              <a:rPr lang="en-US" altLang="zh-CN" dirty="0"/>
              <a:t>excellent tool for engineering large software projects.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268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will I do with Golang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lang="en-US" sz="2800" dirty="0"/>
              <a:t>Remote Performance </a:t>
            </a:r>
            <a:r>
              <a:rPr lang="en-US" sz="2800" dirty="0" smtClean="0"/>
              <a:t>Assessment (project #4 in OOD)</a:t>
            </a:r>
          </a:p>
          <a:p>
            <a:r>
              <a:rPr lang="en-US" dirty="0"/>
              <a:t> design and implement a Remote Performance Assessment </a:t>
            </a:r>
            <a:r>
              <a:rPr lang="en-US" dirty="0" smtClean="0"/>
              <a:t>facility</a:t>
            </a:r>
          </a:p>
          <a:p>
            <a:r>
              <a:rPr lang="en-US" dirty="0"/>
              <a:t>start tasks on a remote server, query its performance while serving multiple</a:t>
            </a:r>
          </a:p>
          <a:p>
            <a:r>
              <a:rPr lang="en-US" dirty="0"/>
              <a:t>concurrent clients, and measure its latency in serving task results</a:t>
            </a:r>
          </a:p>
        </p:txBody>
      </p:sp>
    </p:spTree>
    <p:extLst>
      <p:ext uri="{BB962C8B-B14F-4D97-AF65-F5344CB8AC3E}">
        <p14:creationId xmlns:p14="http://schemas.microsoft.com/office/powerpoint/2010/main" val="1112903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Technologies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800" dirty="0" smtClean="0"/>
              <a:t>Basic</a:t>
            </a:r>
            <a:r>
              <a:rPr lang="en-US" altLang="zh-CN" sz="2800" dirty="0" smtClean="0"/>
              <a:t>s</a:t>
            </a:r>
            <a:endParaRPr lang="en-US" sz="2800" dirty="0" smtClean="0"/>
          </a:p>
          <a:p>
            <a:pPr>
              <a:buFont typeface="Wingdings" charset="2"/>
              <a:buChar char="Ø"/>
            </a:pPr>
            <a:r>
              <a:rPr lang="en-US" sz="2800" dirty="0" smtClean="0"/>
              <a:t>Methods and Interfaces</a:t>
            </a:r>
          </a:p>
          <a:p>
            <a:pPr>
              <a:buFont typeface="Wingdings" charset="2"/>
              <a:buChar char="Ø"/>
            </a:pPr>
            <a:r>
              <a:rPr lang="en-US" sz="2800" dirty="0" smtClean="0"/>
              <a:t>Concurrency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0546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Basics 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dirty="0" smtClean="0"/>
              <a:t>Packages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Import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Variables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Flow control statements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Functions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Pointers</a:t>
            </a:r>
          </a:p>
          <a:p>
            <a:pPr>
              <a:buFont typeface="Wingdings" charset="2"/>
              <a:buChar char="Ø"/>
            </a:pPr>
            <a:r>
              <a:rPr lang="en-US" dirty="0" smtClean="0"/>
              <a:t>Slices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232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Packages</a:t>
            </a:r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package main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import "</a:t>
            </a:r>
            <a:r>
              <a:rPr lang="en-US" sz="2000" dirty="0" err="1" smtClean="0"/>
              <a:t>fmt</a:t>
            </a:r>
            <a:r>
              <a:rPr lang="en-US" sz="2000" dirty="0" smtClean="0"/>
              <a:t>“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err="1" smtClean="0"/>
              <a:t>func</a:t>
            </a:r>
            <a:r>
              <a:rPr lang="en-US" sz="2000" dirty="0" smtClean="0"/>
              <a:t> main() {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fmt.Println</a:t>
            </a:r>
            <a:r>
              <a:rPr lang="en-US" sz="2000" dirty="0" smtClean="0"/>
              <a:t>("Hello, </a:t>
            </a:r>
            <a:r>
              <a:rPr lang="en-US" sz="2000" dirty="0" err="1" smtClean="0"/>
              <a:t>世界</a:t>
            </a:r>
            <a:r>
              <a:rPr lang="en-US" sz="2000" dirty="0" smtClean="0"/>
              <a:t>")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Every Go program is made up of packages.</a:t>
            </a:r>
          </a:p>
          <a:p>
            <a:r>
              <a:rPr lang="en-US" dirty="0" smtClean="0"/>
              <a:t>Programs start running in package main.</a:t>
            </a:r>
          </a:p>
        </p:txBody>
      </p:sp>
    </p:spTree>
    <p:extLst>
      <p:ext uri="{BB962C8B-B14F-4D97-AF65-F5344CB8AC3E}">
        <p14:creationId xmlns:p14="http://schemas.microsoft.com/office/powerpoint/2010/main" val="673939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</a:t>
            </a:r>
            <a:r>
              <a:rPr lang="en-US" dirty="0" smtClean="0"/>
              <a:t>mport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package main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import (</a:t>
            </a:r>
          </a:p>
          <a:p>
            <a:pPr marL="0" indent="0">
              <a:buNone/>
            </a:pPr>
            <a:r>
              <a:rPr lang="en-US" sz="2000" dirty="0" smtClean="0"/>
              <a:t>	"</a:t>
            </a:r>
            <a:r>
              <a:rPr lang="en-US" sz="2000" dirty="0" err="1" smtClean="0"/>
              <a:t>fmt</a:t>
            </a:r>
            <a:r>
              <a:rPr lang="en-US" sz="2000" dirty="0" smtClean="0"/>
              <a:t>"</a:t>
            </a:r>
          </a:p>
          <a:p>
            <a:pPr marL="0" indent="0">
              <a:buNone/>
            </a:pPr>
            <a:r>
              <a:rPr lang="en-US" sz="2000" dirty="0" smtClean="0"/>
              <a:t>	"math"</a:t>
            </a:r>
          </a:p>
          <a:p>
            <a:pPr marL="0" indent="0">
              <a:buNone/>
            </a:pPr>
            <a:r>
              <a:rPr lang="en-US" sz="2000" dirty="0" smtClean="0"/>
              <a:t>)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err="1" smtClean="0"/>
              <a:t>func</a:t>
            </a:r>
            <a:r>
              <a:rPr lang="en-US" sz="2000" dirty="0" smtClean="0"/>
              <a:t> main() {</a:t>
            </a:r>
          </a:p>
          <a:p>
            <a:pPr marL="0" indent="0"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fmt.Printf</a:t>
            </a:r>
            <a:r>
              <a:rPr lang="en-US" sz="2000" dirty="0" smtClean="0"/>
              <a:t>("Now you have %g problems.", </a:t>
            </a:r>
            <a:r>
              <a:rPr lang="en-US" sz="2000" dirty="0" err="1" smtClean="0"/>
              <a:t>math.Nextafter</a:t>
            </a:r>
            <a:r>
              <a:rPr lang="en-US" sz="2000" dirty="0" smtClean="0"/>
              <a:t>(2, 3))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  <a:endParaRPr lang="en-US" sz="2000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“import” to import a group of packages.</a:t>
            </a:r>
          </a:p>
          <a:p>
            <a:r>
              <a:rPr lang="en-US" dirty="0" smtClean="0"/>
              <a:t>You can also write multiple import statements, like:</a:t>
            </a:r>
          </a:p>
          <a:p>
            <a:pPr marL="0" indent="0">
              <a:buNone/>
            </a:pPr>
            <a:r>
              <a:rPr lang="en-US" dirty="0" smtClean="0"/>
              <a:t>	import "</a:t>
            </a:r>
            <a:r>
              <a:rPr lang="en-US" dirty="0" err="1" smtClean="0"/>
              <a:t>fmt</a:t>
            </a:r>
            <a:r>
              <a:rPr lang="en-US" dirty="0" smtClean="0"/>
              <a:t>"</a:t>
            </a:r>
          </a:p>
          <a:p>
            <a:pPr marL="0" indent="0">
              <a:buNone/>
            </a:pPr>
            <a:r>
              <a:rPr lang="en-US" dirty="0" smtClean="0"/>
              <a:t>	import "math”</a:t>
            </a:r>
          </a:p>
          <a:p>
            <a:r>
              <a:rPr lang="en-US" dirty="0" smtClean="0"/>
              <a:t>In </a:t>
            </a:r>
            <a:r>
              <a:rPr lang="en-US" dirty="0"/>
              <a:t>Go, a name is exported if it begins with a capital letter.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958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Variables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var</a:t>
            </a:r>
            <a:r>
              <a:rPr lang="en-US" dirty="0" smtClean="0"/>
              <a:t> a </a:t>
            </a:r>
            <a:r>
              <a:rPr lang="en-US" dirty="0" err="1" smtClean="0"/>
              <a:t>int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a = 1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var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, j </a:t>
            </a:r>
            <a:r>
              <a:rPr lang="en-US" dirty="0" err="1" smtClean="0"/>
              <a:t>int</a:t>
            </a:r>
            <a:r>
              <a:rPr lang="en-US" dirty="0" smtClean="0"/>
              <a:t> = 1, 2</a:t>
            </a:r>
          </a:p>
          <a:p>
            <a:pPr marL="0" indent="0">
              <a:buNone/>
            </a:pPr>
            <a:r>
              <a:rPr lang="en-US" dirty="0" smtClean="0"/>
              <a:t>	k := 3</a:t>
            </a:r>
          </a:p>
          <a:p>
            <a:pPr marL="0" indent="0">
              <a:buNone/>
            </a:pPr>
            <a:r>
              <a:rPr lang="en-US" dirty="0" smtClean="0"/>
              <a:t>	c, python, java := true, false, "no!"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</a:t>
            </a:r>
            <a:r>
              <a:rPr lang="en-US" dirty="0" err="1" smtClean="0"/>
              <a:t>a,i</a:t>
            </a:r>
            <a:r>
              <a:rPr lang="en-US" dirty="0" smtClean="0"/>
              <a:t>, j, k, c, python, java)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Type comes after the variable name</a:t>
            </a:r>
          </a:p>
          <a:p>
            <a:r>
              <a:rPr lang="en-US" dirty="0" smtClean="0"/>
              <a:t>The </a:t>
            </a:r>
            <a:r>
              <a:rPr lang="en-US" dirty="0" err="1" smtClean="0"/>
              <a:t>var</a:t>
            </a:r>
            <a:r>
              <a:rPr lang="en-US" dirty="0" smtClean="0"/>
              <a:t> statement declares a list of variables and it can </a:t>
            </a:r>
            <a:r>
              <a:rPr lang="en-US" altLang="zh-CN" dirty="0"/>
              <a:t>can include initializers, one per </a:t>
            </a:r>
            <a:r>
              <a:rPr lang="en-US" altLang="zh-CN" dirty="0" smtClean="0"/>
              <a:t>variable.</a:t>
            </a:r>
            <a:endParaRPr lang="en-US" dirty="0" smtClean="0"/>
          </a:p>
          <a:p>
            <a:r>
              <a:rPr lang="en-US" dirty="0" smtClean="0"/>
              <a:t>Inside a function, the := short assignment statement can be used in place of a </a:t>
            </a:r>
            <a:r>
              <a:rPr lang="en-US" dirty="0" err="1" smtClean="0"/>
              <a:t>var</a:t>
            </a:r>
            <a:r>
              <a:rPr lang="en-US" dirty="0" smtClean="0"/>
              <a:t> declaration with implicit type.</a:t>
            </a:r>
          </a:p>
          <a:p>
            <a:r>
              <a:rPr lang="en-US" dirty="0" smtClean="0"/>
              <a:t>Outside a function, every statement begins with a keyword (</a:t>
            </a:r>
            <a:r>
              <a:rPr lang="en-US" dirty="0" err="1" smtClean="0"/>
              <a:t>var</a:t>
            </a:r>
            <a:r>
              <a:rPr lang="en-US" dirty="0" smtClean="0"/>
              <a:t>, </a:t>
            </a:r>
            <a:r>
              <a:rPr lang="en-US" dirty="0" err="1" smtClean="0"/>
              <a:t>func</a:t>
            </a:r>
            <a:r>
              <a:rPr lang="en-US" dirty="0" smtClean="0"/>
              <a:t>, and so on) and so the := construct is not available.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21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</a:t>
            </a:r>
            <a:r>
              <a:rPr lang="en-US" dirty="0" smtClean="0"/>
              <a:t>asic types</a:t>
            </a:r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300" dirty="0" smtClean="0"/>
              <a:t>Go's basic types are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bool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string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int</a:t>
            </a:r>
            <a:r>
              <a:rPr lang="en-US" dirty="0" smtClean="0"/>
              <a:t>  int8  int16  int32  int64 	</a:t>
            </a:r>
            <a:r>
              <a:rPr lang="en-US" dirty="0" err="1" smtClean="0"/>
              <a:t>uint</a:t>
            </a:r>
            <a:r>
              <a:rPr lang="en-US" dirty="0" smtClean="0"/>
              <a:t> uint8 uint16 uint32 uint64 </a:t>
            </a:r>
            <a:r>
              <a:rPr lang="en-US" dirty="0" err="1" smtClean="0"/>
              <a:t>uintptr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byte // alias for uint8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rune // alias for int32</a:t>
            </a:r>
          </a:p>
          <a:p>
            <a:pPr marL="0" indent="0">
              <a:buNone/>
            </a:pPr>
            <a:r>
              <a:rPr lang="en-US" dirty="0" smtClean="0"/>
              <a:t>     </a:t>
            </a:r>
          </a:p>
          <a:p>
            <a:pPr marL="0" indent="0">
              <a:buNone/>
            </a:pPr>
            <a:r>
              <a:rPr lang="en-US" dirty="0" smtClean="0"/>
              <a:t>float32  float64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complex64  complex128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246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</a:t>
            </a:r>
            <a:r>
              <a:rPr lang="en-US" dirty="0" smtClean="0"/>
              <a:t>ero values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800" dirty="0" smtClean="0"/>
              <a:t>Variables declared without an explicit initial value are given their zero value.</a:t>
            </a:r>
          </a:p>
          <a:p>
            <a:pPr marL="0" indent="0">
              <a:buNone/>
            </a:pPr>
            <a:endParaRPr lang="en-US" sz="2800" dirty="0" smtClean="0"/>
          </a:p>
          <a:p>
            <a:pPr>
              <a:buFont typeface="Wingdings" charset="2"/>
              <a:buChar char="Ø"/>
            </a:pPr>
            <a:r>
              <a:rPr lang="en-US" sz="2800" dirty="0" smtClean="0"/>
              <a:t>The zero value is:</a:t>
            </a:r>
          </a:p>
          <a:p>
            <a:pPr>
              <a:buFont typeface="Wingdings" charset="2"/>
              <a:buChar char="l"/>
            </a:pPr>
            <a:r>
              <a:rPr lang="en-US" dirty="0" smtClean="0"/>
              <a:t>0 for numeric types,</a:t>
            </a:r>
          </a:p>
          <a:p>
            <a:pPr>
              <a:buFont typeface="Wingdings" charset="2"/>
              <a:buChar char="l"/>
            </a:pPr>
            <a:r>
              <a:rPr lang="en-US" dirty="0"/>
              <a:t>f</a:t>
            </a:r>
            <a:r>
              <a:rPr lang="en-US" dirty="0" smtClean="0"/>
              <a:t>alse </a:t>
            </a:r>
            <a:r>
              <a:rPr lang="en-US" dirty="0" smtClean="0"/>
              <a:t>for </a:t>
            </a:r>
            <a:r>
              <a:rPr lang="en-US" dirty="0" err="1" smtClean="0"/>
              <a:t>boolean</a:t>
            </a:r>
            <a:r>
              <a:rPr lang="en-US" dirty="0" smtClean="0"/>
              <a:t> types,</a:t>
            </a:r>
          </a:p>
          <a:p>
            <a:pPr>
              <a:buFont typeface="Wingdings" charset="2"/>
              <a:buChar char="l"/>
            </a:pPr>
            <a:r>
              <a:rPr lang="en-US" dirty="0" smtClean="0"/>
              <a:t>“” for strings,</a:t>
            </a:r>
          </a:p>
          <a:p>
            <a:pPr>
              <a:buFont typeface="Wingdings" charset="2"/>
              <a:buChar char="l"/>
            </a:pPr>
            <a:r>
              <a:rPr lang="en-US" dirty="0"/>
              <a:t>n</a:t>
            </a:r>
            <a:r>
              <a:rPr lang="en-US" dirty="0" smtClean="0"/>
              <a:t>il for pointers.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67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conversion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800" dirty="0" smtClean="0"/>
              <a:t>The expression T(v) converts the value v to the type T.</a:t>
            </a:r>
          </a:p>
          <a:p>
            <a:pPr>
              <a:buFont typeface="Wingdings" charset="2"/>
              <a:buChar char="Ø"/>
            </a:pPr>
            <a:r>
              <a:rPr lang="en-US" sz="2800" dirty="0" smtClean="0"/>
              <a:t>in Go assignment between items of different type requires an explicit conversion.</a:t>
            </a:r>
          </a:p>
          <a:p>
            <a:pPr>
              <a:buFont typeface="Wingdings" charset="2"/>
              <a:buChar char="Ø"/>
            </a:pPr>
            <a:endParaRPr lang="en-US" sz="2800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var</a:t>
            </a:r>
            <a:r>
              <a:rPr lang="en-US" dirty="0" smtClean="0"/>
              <a:t> a </a:t>
            </a:r>
            <a:r>
              <a:rPr lang="en-US" dirty="0" err="1" smtClean="0"/>
              <a:t>int</a:t>
            </a:r>
            <a:r>
              <a:rPr lang="en-US" dirty="0" smtClean="0"/>
              <a:t> = 1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var</a:t>
            </a:r>
            <a:r>
              <a:rPr lang="en-US" dirty="0" smtClean="0"/>
              <a:t> f float64</a:t>
            </a:r>
          </a:p>
          <a:p>
            <a:pPr marL="0" indent="0">
              <a:buNone/>
            </a:pPr>
            <a:r>
              <a:rPr lang="en-US" dirty="0" smtClean="0"/>
              <a:t>	f = a             		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</a:p>
          <a:p>
            <a:pPr marL="0" indent="0">
              <a:buNone/>
            </a:pPr>
            <a:r>
              <a:rPr lang="en-US" dirty="0" smtClean="0"/>
              <a:t>	f = float64(a) 		</a:t>
            </a:r>
            <a:r>
              <a:rPr lang="en-US" altLang="zh-CN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674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Functions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calculation(a, b </a:t>
            </a:r>
            <a:r>
              <a:rPr lang="en-US" dirty="0" err="1" smtClean="0"/>
              <a:t>int</a:t>
            </a:r>
            <a:r>
              <a:rPr lang="en-US" dirty="0" smtClean="0"/>
              <a:t>) (x, y </a:t>
            </a:r>
            <a:r>
              <a:rPr lang="en-US" dirty="0" err="1" smtClean="0"/>
              <a:t>int</a:t>
            </a:r>
            <a:r>
              <a:rPr lang="en-US" dirty="0" smtClean="0"/>
              <a:t>) {</a:t>
            </a:r>
          </a:p>
          <a:p>
            <a:pPr marL="0" indent="0">
              <a:buNone/>
            </a:pPr>
            <a:r>
              <a:rPr lang="en-US" dirty="0" smtClean="0"/>
              <a:t>	x = a</a:t>
            </a:r>
          </a:p>
          <a:p>
            <a:pPr marL="0" indent="0">
              <a:buNone/>
            </a:pPr>
            <a:r>
              <a:rPr lang="en-US" dirty="0" smtClean="0"/>
              <a:t>	y = b</a:t>
            </a:r>
          </a:p>
          <a:p>
            <a:pPr marL="0" indent="0">
              <a:buNone/>
            </a:pPr>
            <a:r>
              <a:rPr lang="en-US" dirty="0" smtClean="0"/>
              <a:t>	return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(calculation(1, 2))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A function can take zero or more arguments.</a:t>
            </a:r>
          </a:p>
          <a:p>
            <a:endParaRPr lang="en-US" dirty="0" smtClean="0"/>
          </a:p>
          <a:p>
            <a:r>
              <a:rPr lang="en-US" dirty="0" smtClean="0"/>
              <a:t>When two or more consecutive named function parameters share a type, you can omit the type from all but the last.</a:t>
            </a:r>
          </a:p>
          <a:p>
            <a:endParaRPr lang="en-US" dirty="0" smtClean="0"/>
          </a:p>
          <a:p>
            <a:r>
              <a:rPr lang="en-US" dirty="0" smtClean="0"/>
              <a:t>A function can return any number of results.</a:t>
            </a:r>
          </a:p>
          <a:p>
            <a:endParaRPr lang="en-US" dirty="0" smtClean="0"/>
          </a:p>
          <a:p>
            <a:r>
              <a:rPr lang="en-US" dirty="0" smtClean="0"/>
              <a:t>Go's return values may be named and act just like variables.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A return statement without arguments returns the current values of the results. This is known as a "naked" return</a:t>
            </a:r>
          </a:p>
        </p:txBody>
      </p:sp>
    </p:spTree>
    <p:extLst>
      <p:ext uri="{BB962C8B-B14F-4D97-AF65-F5344CB8AC3E}">
        <p14:creationId xmlns:p14="http://schemas.microsoft.com/office/powerpoint/2010/main" val="2803729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Go’s declaration syntax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Char char="Ø"/>
            </a:pPr>
            <a:r>
              <a:rPr kumimoji="1" lang="fr-FR" altLang="zh-CN" sz="2800" dirty="0" smtClean="0"/>
              <a:t>C style </a:t>
            </a:r>
            <a:r>
              <a:rPr kumimoji="1" lang="fr-FR" altLang="zh-CN" sz="2800" dirty="0" err="1" smtClean="0"/>
              <a:t>declaration</a:t>
            </a:r>
            <a:r>
              <a:rPr kumimoji="1" lang="fr-FR" altLang="zh-CN" sz="2800" dirty="0" smtClean="0"/>
              <a:t>:</a:t>
            </a:r>
          </a:p>
          <a:p>
            <a:pPr marL="0" indent="0">
              <a:buNone/>
            </a:pPr>
            <a:r>
              <a:rPr kumimoji="1" lang="fr-FR" altLang="zh-CN" dirty="0" smtClean="0"/>
              <a:t>	</a:t>
            </a:r>
            <a:r>
              <a:rPr kumimoji="1" lang="fr-FR" altLang="zh-CN" dirty="0" err="1" smtClean="0"/>
              <a:t>int</a:t>
            </a:r>
            <a:r>
              <a:rPr kumimoji="1" lang="fr-FR" altLang="zh-CN" dirty="0" smtClean="0"/>
              <a:t> </a:t>
            </a:r>
            <a:r>
              <a:rPr kumimoji="1" lang="fr-FR" altLang="zh-CN" dirty="0"/>
              <a:t>(*</a:t>
            </a:r>
            <a:r>
              <a:rPr kumimoji="1" lang="fr-FR" altLang="zh-CN" dirty="0" err="1"/>
              <a:t>fp</a:t>
            </a:r>
            <a:r>
              <a:rPr kumimoji="1" lang="fr-FR" altLang="zh-CN" dirty="0"/>
              <a:t>)(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 (*</a:t>
            </a:r>
            <a:r>
              <a:rPr kumimoji="1" lang="fr-FR" altLang="zh-CN" dirty="0" err="1"/>
              <a:t>ff</a:t>
            </a:r>
            <a:r>
              <a:rPr kumimoji="1" lang="fr-FR" altLang="zh-CN" dirty="0"/>
              <a:t>)(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 x,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 y),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 b</a:t>
            </a:r>
            <a:r>
              <a:rPr kumimoji="1" lang="fr-FR" altLang="zh-CN" dirty="0" smtClean="0"/>
              <a:t>)</a:t>
            </a:r>
          </a:p>
          <a:p>
            <a:pPr marL="0" indent="0">
              <a:buNone/>
            </a:pPr>
            <a:r>
              <a:rPr kumimoji="1" lang="fr-FR" altLang="zh-CN" dirty="0" smtClean="0"/>
              <a:t>	</a:t>
            </a:r>
            <a:r>
              <a:rPr kumimoji="1" lang="fr-FR" altLang="zh-CN" dirty="0" err="1" smtClean="0"/>
              <a:t>int</a:t>
            </a:r>
            <a:r>
              <a:rPr kumimoji="1" lang="fr-FR" altLang="zh-CN" dirty="0" smtClean="0"/>
              <a:t> </a:t>
            </a:r>
            <a:r>
              <a:rPr kumimoji="1" lang="fr-FR" altLang="zh-CN" dirty="0"/>
              <a:t>(*</a:t>
            </a:r>
            <a:r>
              <a:rPr kumimoji="1" lang="fr-FR" altLang="zh-CN" dirty="0" err="1"/>
              <a:t>fp</a:t>
            </a:r>
            <a:r>
              <a:rPr kumimoji="1" lang="fr-FR" altLang="zh-CN" dirty="0"/>
              <a:t>)(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 (*)(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),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)</a:t>
            </a:r>
          </a:p>
          <a:p>
            <a:pPr marL="0" indent="0">
              <a:buNone/>
            </a:pPr>
            <a:r>
              <a:rPr kumimoji="1" lang="fr-FR" altLang="zh-CN" dirty="0" smtClean="0"/>
              <a:t>	</a:t>
            </a:r>
            <a:r>
              <a:rPr kumimoji="1" lang="fr-FR" altLang="zh-CN" dirty="0" err="1" smtClean="0"/>
              <a:t>int</a:t>
            </a:r>
            <a:r>
              <a:rPr kumimoji="1" lang="fr-FR" altLang="zh-CN" dirty="0" smtClean="0"/>
              <a:t> </a:t>
            </a:r>
            <a:r>
              <a:rPr kumimoji="1" lang="fr-FR" altLang="zh-CN" dirty="0"/>
              <a:t>(*(*</a:t>
            </a:r>
            <a:r>
              <a:rPr kumimoji="1" lang="fr-FR" altLang="zh-CN" dirty="0" err="1"/>
              <a:t>fp</a:t>
            </a:r>
            <a:r>
              <a:rPr kumimoji="1" lang="fr-FR" altLang="zh-CN" dirty="0"/>
              <a:t>)(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 (*)(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),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))(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, </a:t>
            </a:r>
            <a:r>
              <a:rPr kumimoji="1" lang="fr-FR" altLang="zh-CN" dirty="0" err="1"/>
              <a:t>int</a:t>
            </a:r>
            <a:r>
              <a:rPr kumimoji="1" lang="fr-FR" altLang="zh-CN" dirty="0" smtClean="0"/>
              <a:t>)</a:t>
            </a:r>
          </a:p>
          <a:p>
            <a:pPr marL="0" indent="0">
              <a:buNone/>
            </a:pPr>
            <a:endParaRPr kumimoji="1" lang="fr-FR" altLang="zh-CN" sz="2800" dirty="0" smtClean="0"/>
          </a:p>
          <a:p>
            <a:pPr>
              <a:buFont typeface="Wingdings" charset="2"/>
              <a:buChar char="Ø"/>
            </a:pPr>
            <a:r>
              <a:rPr kumimoji="1" lang="fr-FR" altLang="zh-CN" sz="2800" dirty="0" smtClean="0"/>
              <a:t>Go style </a:t>
            </a:r>
            <a:r>
              <a:rPr kumimoji="1" lang="fr-FR" altLang="zh-CN" sz="2800" dirty="0" err="1" smtClean="0"/>
              <a:t>declaration</a:t>
            </a:r>
            <a:r>
              <a:rPr kumimoji="1" lang="fr-FR" altLang="zh-CN" sz="2800" dirty="0" smtClean="0"/>
              <a:t>:</a:t>
            </a:r>
            <a:endParaRPr kumimoji="1" lang="fr-FR" altLang="zh-CN" sz="2800" dirty="0"/>
          </a:p>
          <a:p>
            <a:pPr marL="0" indent="0">
              <a:buNone/>
            </a:pPr>
            <a:r>
              <a:rPr kumimoji="1" lang="fr-FR" altLang="zh-CN" dirty="0" smtClean="0"/>
              <a:t>	f </a:t>
            </a:r>
            <a:r>
              <a:rPr kumimoji="1" lang="fr-FR" altLang="zh-CN" dirty="0" err="1"/>
              <a:t>func</a:t>
            </a:r>
            <a:r>
              <a:rPr kumimoji="1" lang="fr-FR" altLang="zh-CN" dirty="0"/>
              <a:t>(</a:t>
            </a:r>
            <a:r>
              <a:rPr kumimoji="1" lang="fr-FR" altLang="zh-CN" dirty="0" err="1"/>
              <a:t>func</a:t>
            </a:r>
            <a:r>
              <a:rPr kumimoji="1" lang="fr-FR" altLang="zh-CN" dirty="0"/>
              <a:t>(</a:t>
            </a:r>
            <a:r>
              <a:rPr kumimoji="1" lang="fr-FR" altLang="zh-CN" dirty="0" err="1"/>
              <a:t>int,int</a:t>
            </a:r>
            <a:r>
              <a:rPr kumimoji="1" lang="fr-FR" altLang="zh-CN" dirty="0"/>
              <a:t>)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) </a:t>
            </a:r>
            <a:r>
              <a:rPr kumimoji="1" lang="fr-FR" altLang="zh-CN" dirty="0" err="1"/>
              <a:t>func</a:t>
            </a:r>
            <a:r>
              <a:rPr kumimoji="1" lang="fr-FR" altLang="zh-CN" dirty="0"/>
              <a:t>(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,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) </a:t>
            </a:r>
            <a:r>
              <a:rPr kumimoji="1" lang="fr-FR" altLang="zh-CN" dirty="0" err="1"/>
              <a:t>int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55427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For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sum := 0</a:t>
            </a:r>
          </a:p>
          <a:p>
            <a:pPr marL="0" indent="0">
              <a:buNone/>
            </a:pPr>
            <a:r>
              <a:rPr lang="en-US" dirty="0" smtClean="0"/>
              <a:t>	for </a:t>
            </a:r>
            <a:r>
              <a:rPr lang="en-US" dirty="0" err="1" smtClean="0"/>
              <a:t>i</a:t>
            </a:r>
            <a:r>
              <a:rPr lang="en-US" dirty="0" smtClean="0"/>
              <a:t> := 0; </a:t>
            </a:r>
            <a:r>
              <a:rPr lang="en-US" dirty="0" err="1" smtClean="0"/>
              <a:t>i</a:t>
            </a:r>
            <a:r>
              <a:rPr lang="en-US" dirty="0" smtClean="0"/>
              <a:t> &lt; 10; </a:t>
            </a:r>
            <a:r>
              <a:rPr lang="en-US" dirty="0" err="1" smtClean="0"/>
              <a:t>i</a:t>
            </a:r>
            <a:r>
              <a:rPr lang="en-US" dirty="0" smtClean="0"/>
              <a:t>++ {</a:t>
            </a:r>
          </a:p>
          <a:p>
            <a:pPr marL="0" indent="0">
              <a:buNone/>
            </a:pPr>
            <a:r>
              <a:rPr lang="en-US" dirty="0" smtClean="0"/>
              <a:t>		sum += </a:t>
            </a:r>
            <a:r>
              <a:rPr lang="en-US" dirty="0" err="1" smtClean="0"/>
              <a:t>i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}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(sum)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	for sum &gt; 0 {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sum --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}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The for loop is the only one loop statement in Go.</a:t>
            </a:r>
          </a:p>
          <a:p>
            <a:endParaRPr lang="en-US" dirty="0" smtClean="0"/>
          </a:p>
          <a:p>
            <a:r>
              <a:rPr lang="en-US" dirty="0" smtClean="0"/>
              <a:t>A for statement can work as while if you drop the first and third part.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1638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If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pow(x, n, </a:t>
            </a:r>
            <a:r>
              <a:rPr lang="en-US" dirty="0" err="1" smtClean="0"/>
              <a:t>lim</a:t>
            </a:r>
            <a:r>
              <a:rPr lang="en-US" dirty="0" smtClean="0"/>
              <a:t> float64) float64 {</a:t>
            </a:r>
          </a:p>
          <a:p>
            <a:pPr marL="0" indent="0">
              <a:buNone/>
            </a:pPr>
            <a:r>
              <a:rPr lang="en-US" dirty="0" smtClean="0"/>
              <a:t>	if v := </a:t>
            </a:r>
            <a:r>
              <a:rPr lang="en-US" dirty="0" err="1" smtClean="0"/>
              <a:t>math.Pow</a:t>
            </a:r>
            <a:r>
              <a:rPr lang="en-US" dirty="0" smtClean="0"/>
              <a:t>(x, n); v &lt; </a:t>
            </a:r>
            <a:r>
              <a:rPr lang="en-US" dirty="0" err="1" smtClean="0"/>
              <a:t>lim</a:t>
            </a:r>
            <a:r>
              <a:rPr lang="en-US" dirty="0" smtClean="0"/>
              <a:t> {</a:t>
            </a:r>
          </a:p>
          <a:p>
            <a:pPr marL="0" indent="0">
              <a:buNone/>
            </a:pPr>
            <a:r>
              <a:rPr lang="en-US" dirty="0" smtClean="0"/>
              <a:t>		return v</a:t>
            </a:r>
          </a:p>
          <a:p>
            <a:pPr marL="0" indent="0">
              <a:buNone/>
            </a:pPr>
            <a:r>
              <a:rPr lang="en-US" dirty="0" smtClean="0"/>
              <a:t>	}</a:t>
            </a:r>
          </a:p>
          <a:p>
            <a:pPr marL="0" indent="0">
              <a:buNone/>
            </a:pPr>
            <a:r>
              <a:rPr lang="en-US" dirty="0" smtClean="0"/>
              <a:t>	return </a:t>
            </a:r>
            <a:r>
              <a:rPr lang="en-US" dirty="0" err="1" smtClean="0"/>
              <a:t>lim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 pow(3, 2, 10) 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 if statement can start with a short statement to execute before the condition.</a:t>
            </a:r>
          </a:p>
          <a:p>
            <a:endParaRPr lang="en-US" dirty="0" smtClean="0"/>
          </a:p>
          <a:p>
            <a:r>
              <a:rPr lang="en-US" dirty="0" smtClean="0"/>
              <a:t>Variables declared by the statement are only in scope until the end of the if.</a:t>
            </a:r>
          </a:p>
          <a:p>
            <a:endParaRPr lang="en-US" dirty="0" smtClean="0"/>
          </a:p>
          <a:p>
            <a:r>
              <a:rPr lang="en-US" dirty="0" smtClean="0"/>
              <a:t>Variables declared inside an if short statement are also available inside any of the else blocks.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1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Defer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("counting")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for </a:t>
            </a:r>
            <a:r>
              <a:rPr lang="en-US" dirty="0" err="1" smtClean="0"/>
              <a:t>i</a:t>
            </a:r>
            <a:r>
              <a:rPr lang="en-US" dirty="0" smtClean="0"/>
              <a:t> := 0; </a:t>
            </a:r>
            <a:r>
              <a:rPr lang="en-US" dirty="0" err="1" smtClean="0"/>
              <a:t>i</a:t>
            </a:r>
            <a:r>
              <a:rPr lang="en-US" dirty="0" smtClean="0"/>
              <a:t> &lt; 5; </a:t>
            </a:r>
            <a:r>
              <a:rPr lang="en-US" dirty="0" err="1" smtClean="0"/>
              <a:t>i</a:t>
            </a:r>
            <a:r>
              <a:rPr lang="en-US" dirty="0" smtClean="0"/>
              <a:t>++ {</a:t>
            </a:r>
          </a:p>
          <a:p>
            <a:pPr marL="0" indent="0">
              <a:buNone/>
            </a:pPr>
            <a:r>
              <a:rPr lang="en-US" dirty="0" smtClean="0"/>
              <a:t>		defer </a:t>
            </a:r>
            <a:r>
              <a:rPr lang="en-US" dirty="0" err="1" smtClean="0"/>
              <a:t>fmt.Println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	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("done")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A defer statement defers the execution of a function until the surrounding function returns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Deferred function calls are pushed onto a stack. When a function returns, its deferred calls are executed in LIFO order.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Results:</a:t>
            </a:r>
          </a:p>
          <a:p>
            <a:pPr marL="0" indent="0">
              <a:buNone/>
            </a:pPr>
            <a:r>
              <a:rPr lang="en-US" dirty="0" smtClean="0"/>
              <a:t>counting</a:t>
            </a:r>
          </a:p>
          <a:p>
            <a:pPr marL="0" indent="0">
              <a:buNone/>
            </a:pPr>
            <a:r>
              <a:rPr lang="en-US" dirty="0" smtClean="0"/>
              <a:t>done</a:t>
            </a:r>
          </a:p>
          <a:p>
            <a:pPr marL="0" indent="0">
              <a:buNone/>
            </a:pPr>
            <a:r>
              <a:rPr lang="en-US" dirty="0" smtClean="0"/>
              <a:t>4</a:t>
            </a:r>
          </a:p>
          <a:p>
            <a:pPr marL="0" indent="0">
              <a:buNone/>
            </a:pPr>
            <a:r>
              <a:rPr lang="en-US" dirty="0" smtClean="0"/>
              <a:t>3</a:t>
            </a:r>
          </a:p>
          <a:p>
            <a:pPr marL="0" indent="0">
              <a:buNone/>
            </a:pPr>
            <a:r>
              <a:rPr lang="en-US" dirty="0" smtClean="0"/>
              <a:t>2</a:t>
            </a:r>
          </a:p>
          <a:p>
            <a:pPr marL="0" indent="0">
              <a:buNone/>
            </a:pPr>
            <a:r>
              <a:rPr lang="en-US" dirty="0" smtClean="0"/>
              <a:t>1</a:t>
            </a:r>
          </a:p>
          <a:p>
            <a:pPr marL="0" indent="0">
              <a:buNone/>
            </a:pPr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740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i</a:t>
            </a:r>
            <a:r>
              <a:rPr lang="en-US" dirty="0" smtClean="0"/>
              <a:t>, j := 42, 2701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p := &amp;</a:t>
            </a:r>
            <a:r>
              <a:rPr lang="en-US" dirty="0" err="1" smtClean="0"/>
              <a:t>i</a:t>
            </a:r>
            <a:r>
              <a:rPr lang="en-US" dirty="0" smtClean="0"/>
              <a:t>        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(*p)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</a:p>
          <a:p>
            <a:pPr marL="0" indent="0">
              <a:buNone/>
            </a:pPr>
            <a:r>
              <a:rPr lang="en-US" dirty="0" smtClean="0"/>
              <a:t>	p = &amp;j         </a:t>
            </a:r>
          </a:p>
          <a:p>
            <a:pPr marL="0" indent="0">
              <a:buNone/>
            </a:pPr>
            <a:r>
              <a:rPr lang="en-US" dirty="0" smtClean="0"/>
              <a:t>	*p = *p 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fmt.Println</a:t>
            </a:r>
            <a:r>
              <a:rPr lang="en-US" dirty="0" smtClean="0"/>
              <a:t>(j)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Go has pointers but has no pointer arithmetic.</a:t>
            </a:r>
          </a:p>
          <a:p>
            <a:pPr marL="0" indent="0">
              <a:buNone/>
            </a:pPr>
            <a:r>
              <a:rPr lang="en-US" dirty="0" smtClean="0"/>
              <a:t>	 p++  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lang="en-US" dirty="0" smtClean="0">
              <a:solidFill>
                <a:srgbClr val="FF0000"/>
              </a:solidFill>
            </a:endParaRPr>
          </a:p>
          <a:p>
            <a:endParaRPr lang="en-US" dirty="0"/>
          </a:p>
          <a:p>
            <a:r>
              <a:rPr lang="en-US" dirty="0" smtClean="0"/>
              <a:t>A pointer holds the memory address of a variable.</a:t>
            </a:r>
          </a:p>
          <a:p>
            <a:endParaRPr lang="en-US" dirty="0" smtClean="0"/>
          </a:p>
          <a:p>
            <a:r>
              <a:rPr lang="en-US" dirty="0" smtClean="0"/>
              <a:t>Its zero value is nil.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132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Slices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a := make([]</a:t>
            </a:r>
            <a:r>
              <a:rPr lang="en-US" dirty="0" err="1" smtClean="0"/>
              <a:t>int</a:t>
            </a:r>
            <a:r>
              <a:rPr lang="en-US" dirty="0" smtClean="0"/>
              <a:t>, 5)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("a", a)</a:t>
            </a:r>
          </a:p>
          <a:p>
            <a:pPr marL="0" indent="0">
              <a:buNone/>
            </a:pPr>
            <a:r>
              <a:rPr lang="en-US" dirty="0" smtClean="0"/>
              <a:t>	b := make([]</a:t>
            </a:r>
            <a:r>
              <a:rPr lang="en-US" dirty="0" err="1" smtClean="0"/>
              <a:t>int</a:t>
            </a:r>
            <a:r>
              <a:rPr lang="en-US" dirty="0" smtClean="0"/>
              <a:t>, 0, 5)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("b", b)</a:t>
            </a:r>
          </a:p>
          <a:p>
            <a:pPr marL="0" indent="0">
              <a:buNone/>
            </a:pPr>
            <a:r>
              <a:rPr lang="en-US" dirty="0" smtClean="0"/>
              <a:t>	c := b[:2]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("c", c)</a:t>
            </a:r>
          </a:p>
          <a:p>
            <a:pPr marL="0" indent="0">
              <a:buNone/>
            </a:pPr>
            <a:r>
              <a:rPr lang="en-US" dirty="0" smtClean="0"/>
              <a:t>	d := c[2:5]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("d", d)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</a:t>
            </a:r>
            <a:r>
              <a:rPr lang="en-US" dirty="0" err="1" smtClean="0"/>
              <a:t>printSlice</a:t>
            </a:r>
            <a:r>
              <a:rPr lang="en-US" dirty="0" smtClean="0"/>
              <a:t>(s string, x []</a:t>
            </a:r>
            <a:r>
              <a:rPr lang="en-US" dirty="0" err="1" smtClean="0"/>
              <a:t>int</a:t>
            </a:r>
            <a:r>
              <a:rPr lang="en-US" dirty="0" smtClean="0"/>
              <a:t>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fmt.Printf</a:t>
            </a:r>
            <a:r>
              <a:rPr lang="en-US" dirty="0" smtClean="0"/>
              <a:t>("%s </a:t>
            </a:r>
            <a:r>
              <a:rPr lang="en-US" dirty="0" err="1" smtClean="0"/>
              <a:t>len</a:t>
            </a:r>
            <a:r>
              <a:rPr lang="en-US" dirty="0" smtClean="0"/>
              <a:t>=%d cap=%d %v\n",</a:t>
            </a:r>
          </a:p>
          <a:p>
            <a:pPr marL="0" indent="0">
              <a:buNone/>
            </a:pPr>
            <a:r>
              <a:rPr lang="en-US" dirty="0" smtClean="0"/>
              <a:t>		s, </a:t>
            </a:r>
            <a:r>
              <a:rPr lang="en-US" dirty="0" err="1" smtClean="0"/>
              <a:t>len</a:t>
            </a:r>
            <a:r>
              <a:rPr lang="en-US" dirty="0" smtClean="0"/>
              <a:t>(x), cap(x), x)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482852"/>
            <a:ext cx="5384800" cy="4718304"/>
          </a:xfrm>
        </p:spPr>
        <p:txBody>
          <a:bodyPr>
            <a:noAutofit/>
          </a:bodyPr>
          <a:lstStyle/>
          <a:p>
            <a:r>
              <a:rPr lang="en-US" sz="2400" dirty="0" smtClean="0"/>
              <a:t>A slice is a length-variable array, it points to a base array</a:t>
            </a:r>
          </a:p>
          <a:p>
            <a:endParaRPr lang="en-US" sz="2400" dirty="0" smtClean="0"/>
          </a:p>
          <a:p>
            <a:r>
              <a:rPr lang="en-US" sz="2400" dirty="0" smtClean="0"/>
              <a:t>[]T is a slice with elements of type T.</a:t>
            </a:r>
          </a:p>
          <a:p>
            <a:endParaRPr lang="en-US" sz="2400" dirty="0" smtClean="0"/>
          </a:p>
          <a:p>
            <a:r>
              <a:rPr lang="en-US" sz="2400" dirty="0" smtClean="0"/>
              <a:t>Slices can be re-sliced, creating a new slice value that points to the same array.</a:t>
            </a:r>
          </a:p>
          <a:p>
            <a:endParaRPr lang="en-US" sz="2400" dirty="0" smtClean="0"/>
          </a:p>
          <a:p>
            <a:r>
              <a:rPr lang="en-US" sz="2400" dirty="0" smtClean="0"/>
              <a:t>The expression: s[</a:t>
            </a:r>
            <a:r>
              <a:rPr lang="en-US" sz="2400" dirty="0" err="1" smtClean="0"/>
              <a:t>lo:hi</a:t>
            </a:r>
            <a:r>
              <a:rPr lang="en-US" sz="2400" dirty="0" smtClean="0"/>
              <a:t>] evaluates to a slice of the elements from lo through hi-1, inclusive. </a:t>
            </a:r>
          </a:p>
        </p:txBody>
      </p:sp>
    </p:spTree>
    <p:extLst>
      <p:ext uri="{BB962C8B-B14F-4D97-AF65-F5344CB8AC3E}">
        <p14:creationId xmlns:p14="http://schemas.microsoft.com/office/powerpoint/2010/main" val="41547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Slices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a := make([]</a:t>
            </a:r>
            <a:r>
              <a:rPr lang="en-US" dirty="0" err="1" smtClean="0"/>
              <a:t>int</a:t>
            </a:r>
            <a:r>
              <a:rPr lang="en-US" dirty="0" smtClean="0"/>
              <a:t>, 5)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("a", a)</a:t>
            </a:r>
          </a:p>
          <a:p>
            <a:pPr marL="0" indent="0">
              <a:buNone/>
            </a:pPr>
            <a:r>
              <a:rPr lang="en-US" dirty="0" smtClean="0"/>
              <a:t>	b := make([]</a:t>
            </a:r>
            <a:r>
              <a:rPr lang="en-US" dirty="0" err="1" smtClean="0"/>
              <a:t>int</a:t>
            </a:r>
            <a:r>
              <a:rPr lang="en-US" dirty="0" smtClean="0"/>
              <a:t>, 0, 5)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("b", b)</a:t>
            </a:r>
          </a:p>
          <a:p>
            <a:pPr marL="0" indent="0">
              <a:buNone/>
            </a:pPr>
            <a:r>
              <a:rPr lang="en-US" dirty="0" smtClean="0"/>
              <a:t>	c := b[:2]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("c", c)</a:t>
            </a:r>
          </a:p>
          <a:p>
            <a:pPr marL="0" indent="0">
              <a:buNone/>
            </a:pPr>
            <a:r>
              <a:rPr lang="en-US" dirty="0" smtClean="0"/>
              <a:t>	d := c[2:5]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("d", d)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</a:t>
            </a:r>
            <a:r>
              <a:rPr lang="en-US" dirty="0" err="1" smtClean="0"/>
              <a:t>printSlice</a:t>
            </a:r>
            <a:r>
              <a:rPr lang="en-US" dirty="0" smtClean="0"/>
              <a:t>(s string, x []</a:t>
            </a:r>
            <a:r>
              <a:rPr lang="en-US" dirty="0" err="1" smtClean="0"/>
              <a:t>int</a:t>
            </a:r>
            <a:r>
              <a:rPr lang="en-US" dirty="0" smtClean="0"/>
              <a:t>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fmt.Printf</a:t>
            </a:r>
            <a:r>
              <a:rPr lang="en-US" dirty="0" smtClean="0"/>
              <a:t>("%s </a:t>
            </a:r>
            <a:r>
              <a:rPr lang="en-US" dirty="0" err="1" smtClean="0"/>
              <a:t>len</a:t>
            </a:r>
            <a:r>
              <a:rPr lang="en-US" dirty="0" smtClean="0"/>
              <a:t>=%d cap=%d %v\n",</a:t>
            </a:r>
          </a:p>
          <a:p>
            <a:pPr marL="0" indent="0">
              <a:buNone/>
            </a:pPr>
            <a:r>
              <a:rPr lang="en-US" dirty="0" smtClean="0"/>
              <a:t>		s, </a:t>
            </a:r>
            <a:r>
              <a:rPr lang="en-US" dirty="0" err="1" smtClean="0"/>
              <a:t>len</a:t>
            </a:r>
            <a:r>
              <a:rPr lang="en-US" dirty="0" smtClean="0"/>
              <a:t>(x), cap(x), x)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Slices are created with the make function. It works by allocating a zeroed array and returning a slice that refers to that array: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a := make([]</a:t>
            </a:r>
            <a:r>
              <a:rPr lang="en-US" sz="2000" dirty="0" err="1" smtClean="0"/>
              <a:t>int</a:t>
            </a:r>
            <a:r>
              <a:rPr lang="en-US" sz="2000" dirty="0" smtClean="0"/>
              <a:t>, 5)  // </a:t>
            </a:r>
            <a:r>
              <a:rPr lang="en-US" sz="2000" dirty="0" err="1" smtClean="0"/>
              <a:t>len</a:t>
            </a:r>
            <a:r>
              <a:rPr lang="en-US" sz="2000" dirty="0" smtClean="0"/>
              <a:t>(a)=5</a:t>
            </a:r>
          </a:p>
          <a:p>
            <a:endParaRPr lang="en-US" sz="2000" dirty="0" smtClean="0"/>
          </a:p>
          <a:p>
            <a:r>
              <a:rPr lang="en-US" sz="2000" dirty="0" smtClean="0"/>
              <a:t>To specify a capacity, pass a third argument to make: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b := make([]</a:t>
            </a:r>
            <a:r>
              <a:rPr lang="en-US" sz="2000" dirty="0" err="1" smtClean="0"/>
              <a:t>int</a:t>
            </a:r>
            <a:r>
              <a:rPr lang="en-US" sz="2000" dirty="0" smtClean="0"/>
              <a:t>, 0, 5) // </a:t>
            </a:r>
            <a:r>
              <a:rPr lang="en-US" sz="2000" dirty="0" err="1" smtClean="0"/>
              <a:t>len</a:t>
            </a:r>
            <a:r>
              <a:rPr lang="en-US" sz="2000" dirty="0" smtClean="0"/>
              <a:t>(b)=0, cap(b)=5</a:t>
            </a:r>
          </a:p>
          <a:p>
            <a:pPr marL="0" indent="0">
              <a:buNone/>
            </a:pPr>
            <a:endParaRPr lang="en-US" sz="2000" dirty="0" smtClean="0"/>
          </a:p>
          <a:p>
            <a:r>
              <a:rPr lang="en-US" sz="2000" dirty="0" smtClean="0"/>
              <a:t>The zero value of a slice is nil. A nil slice has a length and capacity of 0.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3641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Append function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571625"/>
            <a:ext cx="5181600" cy="460533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var</a:t>
            </a:r>
            <a:r>
              <a:rPr lang="en-US" dirty="0" smtClean="0"/>
              <a:t> a []</a:t>
            </a:r>
            <a:r>
              <a:rPr lang="en-US" dirty="0" err="1" smtClean="0"/>
              <a:t>int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("a", a)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a = append(a, 0)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("a", a)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a = append(a, 1)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("a", a)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	a = append(a, 2, 3, 4)</a:t>
            </a:r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printSlice</a:t>
            </a:r>
            <a:r>
              <a:rPr lang="en-US" dirty="0" smtClean="0"/>
              <a:t>("a", a)</a:t>
            </a:r>
          </a:p>
          <a:p>
            <a:pPr marL="0" indent="0">
              <a:buNone/>
            </a:pPr>
            <a:r>
              <a:rPr lang="en-US" dirty="0" smtClean="0"/>
              <a:t>}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Go provides a built-in append function to append new elements to a slice: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err="1" smtClean="0"/>
              <a:t>func</a:t>
            </a:r>
            <a:r>
              <a:rPr lang="en-US" dirty="0" smtClean="0"/>
              <a:t> append(s []T, vs ...T) []T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The first parameter s of append is a slice of type T, and the rest are T values to append to the slice.</a:t>
            </a:r>
          </a:p>
          <a:p>
            <a:endParaRPr lang="en-US" dirty="0" smtClean="0"/>
          </a:p>
          <a:p>
            <a:r>
              <a:rPr lang="en-US" dirty="0" smtClean="0"/>
              <a:t>The resulting value of append is a slice containing all the elements of the original slice plus the provided values.</a:t>
            </a:r>
          </a:p>
          <a:p>
            <a:endParaRPr lang="en-US" dirty="0" smtClean="0"/>
          </a:p>
          <a:p>
            <a:r>
              <a:rPr lang="en-US" dirty="0" smtClean="0"/>
              <a:t>If the backing array of s is too small to fit all the given values a bigger array will be allocated. The returned slice will point to the newly allocated array.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42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Range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func</a:t>
            </a:r>
            <a:r>
              <a:rPr lang="en-US" dirty="0" smtClean="0"/>
              <a:t> main() {</a:t>
            </a:r>
          </a:p>
          <a:p>
            <a:pPr marL="0" indent="0">
              <a:buNone/>
            </a:pPr>
            <a:r>
              <a:rPr lang="en-US" dirty="0" smtClean="0"/>
              <a:t>	pow := make([]</a:t>
            </a:r>
            <a:r>
              <a:rPr lang="en-US" dirty="0" err="1" smtClean="0"/>
              <a:t>int</a:t>
            </a:r>
            <a:r>
              <a:rPr lang="en-US" dirty="0" smtClean="0"/>
              <a:t>, 10)</a:t>
            </a:r>
          </a:p>
          <a:p>
            <a:pPr marL="0" indent="0">
              <a:buNone/>
            </a:pPr>
            <a:r>
              <a:rPr lang="en-US" dirty="0" smtClean="0"/>
              <a:t>	for </a:t>
            </a:r>
            <a:r>
              <a:rPr lang="en-US" dirty="0" err="1" smtClean="0"/>
              <a:t>i</a:t>
            </a:r>
            <a:r>
              <a:rPr lang="en-US" dirty="0" smtClean="0"/>
              <a:t> := range pow {</a:t>
            </a:r>
          </a:p>
          <a:p>
            <a:pPr marL="0" indent="0">
              <a:buNone/>
            </a:pPr>
            <a:r>
              <a:rPr lang="en-US" dirty="0" smtClean="0"/>
              <a:t>		pow[</a:t>
            </a:r>
            <a:r>
              <a:rPr lang="en-US" dirty="0" err="1" smtClean="0"/>
              <a:t>i</a:t>
            </a:r>
            <a:r>
              <a:rPr lang="en-US" dirty="0" smtClean="0"/>
              <a:t>] = 1 &lt;&lt; </a:t>
            </a:r>
            <a:r>
              <a:rPr lang="en-US" dirty="0" err="1" smtClean="0"/>
              <a:t>uint</a:t>
            </a:r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r>
              <a:rPr lang="en-US" dirty="0" smtClean="0"/>
              <a:t>	}</a:t>
            </a:r>
          </a:p>
          <a:p>
            <a:pPr marL="0" indent="0">
              <a:buNone/>
            </a:pPr>
            <a:r>
              <a:rPr lang="en-US" dirty="0" smtClean="0"/>
              <a:t>	for _, value := range pow {</a:t>
            </a:r>
          </a:p>
          <a:p>
            <a:pPr marL="0" indent="0">
              <a:buNone/>
            </a:pPr>
            <a:r>
              <a:rPr lang="en-US" dirty="0" smtClean="0"/>
              <a:t>		</a:t>
            </a:r>
            <a:r>
              <a:rPr lang="en-US" dirty="0" err="1" smtClean="0"/>
              <a:t>fmt.Printf</a:t>
            </a:r>
            <a:r>
              <a:rPr lang="en-US" dirty="0" smtClean="0"/>
              <a:t>("%d\n", value)</a:t>
            </a:r>
          </a:p>
          <a:p>
            <a:pPr marL="0" indent="0">
              <a:buNone/>
            </a:pPr>
            <a:r>
              <a:rPr lang="en-US" dirty="0" smtClean="0"/>
              <a:t>	}</a:t>
            </a:r>
          </a:p>
          <a:p>
            <a:pPr marL="0" indent="0">
              <a:buNone/>
            </a:pPr>
            <a:r>
              <a:rPr lang="en-US" dirty="0" smtClean="0"/>
              <a:t>}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range is an iterator </a:t>
            </a:r>
            <a:r>
              <a:rPr lang="en-US" dirty="0" smtClean="0"/>
              <a:t>which works </a:t>
            </a:r>
            <a:r>
              <a:rPr lang="en-US" dirty="0" smtClean="0"/>
              <a:t>for arrays, slices, maps and </a:t>
            </a:r>
            <a:r>
              <a:rPr lang="en-US" dirty="0" smtClean="0"/>
              <a:t>channels.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It returns a key-value pair.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You can skip the index or value by assigning to _.</a:t>
            </a:r>
          </a:p>
          <a:p>
            <a:endParaRPr lang="en-US" dirty="0" smtClean="0"/>
          </a:p>
          <a:p>
            <a:r>
              <a:rPr lang="en-US" dirty="0" smtClean="0"/>
              <a:t>If you only want the index, drop the ", value" entirely.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34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method is a kind of function which has a receiver</a:t>
            </a:r>
          </a:p>
          <a:p>
            <a:pPr marL="274320" lvl="1" indent="0">
              <a:buNone/>
            </a:pPr>
            <a:r>
              <a:rPr lang="en-US" dirty="0" smtClean="0"/>
              <a:t>	</a:t>
            </a:r>
            <a:r>
              <a:rPr lang="en-US" dirty="0" err="1"/>
              <a:t>f</a:t>
            </a:r>
            <a:r>
              <a:rPr lang="en-US" dirty="0" err="1" smtClean="0"/>
              <a:t>unc</a:t>
            </a:r>
            <a:r>
              <a:rPr lang="en-US" dirty="0" smtClean="0"/>
              <a:t> </a:t>
            </a:r>
            <a:r>
              <a:rPr lang="en-US" dirty="0" smtClean="0"/>
              <a:t>( r </a:t>
            </a:r>
            <a:r>
              <a:rPr lang="en-US" dirty="0" err="1" smtClean="0"/>
              <a:t>receiverType</a:t>
            </a:r>
            <a:r>
              <a:rPr lang="en-US" dirty="0" smtClean="0"/>
              <a:t> ) </a:t>
            </a:r>
            <a:r>
              <a:rPr lang="en-US" dirty="0" err="1" smtClean="0"/>
              <a:t>funcName</a:t>
            </a:r>
            <a:r>
              <a:rPr lang="en-US" dirty="0" smtClean="0"/>
              <a:t> () { }</a:t>
            </a:r>
          </a:p>
          <a:p>
            <a:pPr marL="274320" lvl="1" indent="0">
              <a:buNone/>
            </a:pPr>
            <a:endParaRPr lang="en-US" dirty="0" smtClean="0"/>
          </a:p>
          <a:p>
            <a:r>
              <a:rPr lang="en-US" dirty="0"/>
              <a:t>Go does not have </a:t>
            </a:r>
            <a:r>
              <a:rPr lang="en-US" dirty="0" smtClean="0"/>
              <a:t>classes.</a:t>
            </a:r>
          </a:p>
          <a:p>
            <a:endParaRPr lang="en-US" dirty="0"/>
          </a:p>
          <a:p>
            <a:r>
              <a:rPr lang="en-US" dirty="0" smtClean="0"/>
              <a:t>You </a:t>
            </a:r>
            <a:r>
              <a:rPr lang="en-US" dirty="0"/>
              <a:t>can declare a method on any type that is declared in your </a:t>
            </a:r>
            <a:r>
              <a:rPr lang="en-US" dirty="0" smtClean="0"/>
              <a:t>package. </a:t>
            </a:r>
          </a:p>
          <a:p>
            <a:endParaRPr lang="en-US" dirty="0"/>
          </a:p>
          <a:p>
            <a:r>
              <a:rPr lang="en-US" dirty="0"/>
              <a:t>However, you cannot define a method on a type from another package (including built in types)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	</a:t>
            </a:r>
            <a:r>
              <a:rPr lang="en-US" dirty="0" err="1" smtClean="0"/>
              <a:t>func</a:t>
            </a:r>
            <a:r>
              <a:rPr lang="en-US" dirty="0" smtClean="0"/>
              <a:t> (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r>
              <a:rPr lang="en-US" dirty="0" smtClean="0"/>
              <a:t>) </a:t>
            </a:r>
            <a:r>
              <a:rPr lang="en-US" dirty="0" err="1" smtClean="0"/>
              <a:t>funcName</a:t>
            </a:r>
            <a:r>
              <a:rPr lang="en-US" dirty="0" smtClean="0"/>
              <a:t>() {} 		</a:t>
            </a:r>
            <a:r>
              <a:rPr lang="en-US" altLang="zh-CN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✓</a:t>
            </a:r>
            <a:r>
              <a:rPr lang="en-US" dirty="0" smtClean="0"/>
              <a:t>    type </a:t>
            </a:r>
            <a:r>
              <a:rPr lang="en-US" dirty="0" err="1" smtClean="0"/>
              <a:t>IntType</a:t>
            </a:r>
            <a:r>
              <a:rPr lang="en-US" dirty="0" smtClean="0"/>
              <a:t> </a:t>
            </a:r>
            <a:r>
              <a:rPr lang="en-US" dirty="0" err="1" smtClean="0"/>
              <a:t>int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				       </a:t>
            </a:r>
            <a:r>
              <a:rPr lang="en-US" dirty="0" err="1" smtClean="0"/>
              <a:t>func</a:t>
            </a:r>
            <a:r>
              <a:rPr lang="en-US" dirty="0" smtClean="0"/>
              <a:t> (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IntType</a:t>
            </a:r>
            <a:r>
              <a:rPr lang="en-US" dirty="0" smtClean="0"/>
              <a:t>) </a:t>
            </a:r>
            <a:r>
              <a:rPr lang="en-US" dirty="0" err="1" smtClean="0"/>
              <a:t>funcName</a:t>
            </a:r>
            <a:r>
              <a:rPr lang="en-US" dirty="0" smtClean="0"/>
              <a:t>() {}</a:t>
            </a:r>
          </a:p>
        </p:txBody>
      </p:sp>
    </p:spTree>
    <p:extLst>
      <p:ext uri="{BB962C8B-B14F-4D97-AF65-F5344CB8AC3E}">
        <p14:creationId xmlns:p14="http://schemas.microsoft.com/office/powerpoint/2010/main" val="2708153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Methods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kumimoji="1" lang="en-US" altLang="zh-CN" dirty="0"/>
              <a:t>type Vertex </a:t>
            </a:r>
            <a:r>
              <a:rPr kumimoji="1" lang="en-US" altLang="zh-CN" dirty="0" err="1"/>
              <a:t>struct</a:t>
            </a:r>
            <a:r>
              <a:rPr kumimoji="1" lang="en-US" altLang="zh-CN" dirty="0"/>
              <a:t> </a:t>
            </a:r>
            <a:r>
              <a:rPr kumimoji="1" lang="en-US" altLang="zh-CN" dirty="0" smtClean="0"/>
              <a:t>{           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X, Y </a:t>
            </a:r>
            <a:r>
              <a:rPr kumimoji="1" lang="en-US" altLang="zh-CN" dirty="0" smtClean="0"/>
              <a:t>float64		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}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(v *Vertex) Scale(f float64) {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v.X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v.X</a:t>
            </a:r>
            <a:r>
              <a:rPr kumimoji="1" lang="en-US" altLang="zh-CN" dirty="0"/>
              <a:t> * f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v.Y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v.Y</a:t>
            </a:r>
            <a:r>
              <a:rPr kumimoji="1" lang="en-US" altLang="zh-CN" dirty="0"/>
              <a:t> * f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main() {</a:t>
            </a:r>
          </a:p>
          <a:p>
            <a:pPr marL="0" indent="0">
              <a:buNone/>
            </a:pPr>
            <a:r>
              <a:rPr kumimoji="1" lang="en-US" altLang="zh-CN" dirty="0"/>
              <a:t>	v := &amp;Vertex{3, 4}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v.Scale</a:t>
            </a:r>
            <a:r>
              <a:rPr kumimoji="1" lang="en-US" altLang="zh-CN" dirty="0"/>
              <a:t>(5)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fmt.Println</a:t>
            </a:r>
            <a:r>
              <a:rPr kumimoji="1" lang="en-US" altLang="zh-CN" dirty="0"/>
              <a:t>(</a:t>
            </a:r>
            <a:r>
              <a:rPr kumimoji="1" lang="en-US" altLang="zh-CN" dirty="0" smtClean="0"/>
              <a:t>v)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}</a:t>
            </a:r>
            <a:endParaRPr kumimoji="1" lang="zh-CN" altLang="en-US" dirty="0"/>
          </a:p>
        </p:txBody>
      </p:sp>
      <p:sp>
        <p:nvSpPr>
          <p:cNvPr id="7" name="内容占位符 6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>
              <a:buFont typeface="Wingdings" charset="2"/>
              <a:buChar char="Ø"/>
            </a:pPr>
            <a:r>
              <a:rPr kumimoji="1" lang="en-US" altLang="zh-CN" sz="3400" dirty="0" smtClean="0"/>
              <a:t>You can </a:t>
            </a:r>
            <a:r>
              <a:rPr kumimoji="1" lang="en-US" altLang="zh-CN" sz="3400" dirty="0"/>
              <a:t>use a pointer </a:t>
            </a:r>
            <a:r>
              <a:rPr kumimoji="1" lang="en-US" altLang="zh-CN" sz="3400" dirty="0" smtClean="0"/>
              <a:t>receiver:</a:t>
            </a:r>
          </a:p>
          <a:p>
            <a:r>
              <a:rPr kumimoji="1" lang="en-US" altLang="zh-CN" dirty="0" smtClean="0"/>
              <a:t> </a:t>
            </a:r>
            <a:r>
              <a:rPr kumimoji="1" lang="en-US" altLang="zh-CN" dirty="0"/>
              <a:t>to avoid copying the value on each method call (more efficient if the value type is a large </a:t>
            </a:r>
            <a:r>
              <a:rPr kumimoji="1" lang="en-US" altLang="zh-CN" dirty="0" err="1"/>
              <a:t>struct</a:t>
            </a:r>
            <a:r>
              <a:rPr kumimoji="1" lang="en-US" altLang="zh-CN" dirty="0"/>
              <a:t>). </a:t>
            </a:r>
            <a:endParaRPr kumimoji="1" lang="en-US" altLang="zh-CN" dirty="0" smtClean="0"/>
          </a:p>
          <a:p>
            <a:r>
              <a:rPr kumimoji="1" lang="en-US" altLang="zh-CN" dirty="0" smtClean="0"/>
              <a:t>so </a:t>
            </a:r>
            <a:r>
              <a:rPr kumimoji="1" lang="en-US" altLang="zh-CN" dirty="0"/>
              <a:t>that the method can modify the value that its receiver points to.</a:t>
            </a:r>
          </a:p>
          <a:p>
            <a:endParaRPr kumimoji="1" lang="en-US" altLang="zh-CN" dirty="0" smtClean="0"/>
          </a:p>
          <a:p>
            <a:endParaRPr kumimoji="1" lang="en-US" altLang="zh-CN" dirty="0"/>
          </a:p>
          <a:p>
            <a:endParaRPr kumimoji="1" lang="en-US" altLang="zh-CN" dirty="0" smtClean="0"/>
          </a:p>
          <a:p>
            <a:r>
              <a:rPr kumimoji="1" lang="en-US" altLang="zh-CN" dirty="0" smtClean="0"/>
              <a:t>Result: {15, 20}</a:t>
            </a:r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4481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Interfaces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An interface type is defined by a set of methods.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 value of interface type can hold any value that implements those methods</a:t>
            </a:r>
            <a:r>
              <a:rPr kumimoji="1" lang="en-US" altLang="zh-CN" dirty="0" smtClean="0"/>
              <a:t>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 type implements an interface by implementing the methods. There is no explicit declaration of intent.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Implicit interfaces decouple implementation packages from the packages that define the interfaces: neither depends on the other.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8784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Interfaces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kumimoji="1" lang="en-US" altLang="zh-CN" dirty="0"/>
              <a:t>type </a:t>
            </a:r>
            <a:r>
              <a:rPr kumimoji="1" lang="en-US" altLang="zh-CN" dirty="0" err="1"/>
              <a:t>Abser</a:t>
            </a:r>
            <a:r>
              <a:rPr kumimoji="1" lang="en-US" altLang="zh-CN" dirty="0"/>
              <a:t> interface {</a:t>
            </a:r>
          </a:p>
          <a:p>
            <a:pPr marL="0" indent="0">
              <a:buNone/>
            </a:pPr>
            <a:r>
              <a:rPr kumimoji="1" lang="en-US" altLang="zh-CN" dirty="0"/>
              <a:t>	Abs() float64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main() {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var</a:t>
            </a:r>
            <a:r>
              <a:rPr kumimoji="1" lang="en-US" altLang="zh-CN" dirty="0"/>
              <a:t> a </a:t>
            </a:r>
            <a:r>
              <a:rPr kumimoji="1" lang="en-US" altLang="zh-CN" dirty="0" err="1"/>
              <a:t>Abser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f := </a:t>
            </a:r>
            <a:r>
              <a:rPr kumimoji="1" lang="en-US" altLang="zh-CN" dirty="0" err="1"/>
              <a:t>MyFloat</a:t>
            </a:r>
            <a:r>
              <a:rPr kumimoji="1" lang="en-US" altLang="zh-CN" dirty="0"/>
              <a:t>(-math.Sqrt2)</a:t>
            </a:r>
          </a:p>
          <a:p>
            <a:pPr marL="0" indent="0">
              <a:buNone/>
            </a:pPr>
            <a:r>
              <a:rPr kumimoji="1" lang="en-US" altLang="zh-CN" dirty="0"/>
              <a:t>	v := Vertex{3, 4}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a = f  // a </a:t>
            </a:r>
            <a:r>
              <a:rPr kumimoji="1" lang="en-US" altLang="zh-CN" dirty="0" err="1"/>
              <a:t>MyFloat</a:t>
            </a:r>
            <a:r>
              <a:rPr kumimoji="1" lang="en-US" altLang="zh-CN" dirty="0"/>
              <a:t> implements </a:t>
            </a:r>
            <a:r>
              <a:rPr kumimoji="1" lang="en-US" altLang="zh-CN" dirty="0" err="1"/>
              <a:t>Abser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a = &amp;v // a *Vertex implements </a:t>
            </a:r>
            <a:r>
              <a:rPr kumimoji="1" lang="en-US" altLang="zh-CN" dirty="0" err="1"/>
              <a:t>Abser</a:t>
            </a:r>
            <a:endParaRPr kumimoji="1" lang="en-US" altLang="zh-CN" dirty="0"/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// In the following line, v is a Vertex (not *Vertex)</a:t>
            </a:r>
          </a:p>
          <a:p>
            <a:pPr marL="0" indent="0">
              <a:buNone/>
            </a:pPr>
            <a:r>
              <a:rPr kumimoji="1" lang="en-US" altLang="zh-CN" dirty="0"/>
              <a:t>	// and does NOT implement </a:t>
            </a:r>
            <a:r>
              <a:rPr kumimoji="1" lang="en-US" altLang="zh-CN" dirty="0" err="1"/>
              <a:t>Abser</a:t>
            </a:r>
            <a:r>
              <a:rPr kumimoji="1" lang="en-US" altLang="zh-CN" dirty="0"/>
              <a:t>.</a:t>
            </a:r>
          </a:p>
          <a:p>
            <a:pPr marL="0" indent="0">
              <a:buNone/>
            </a:pPr>
            <a:r>
              <a:rPr kumimoji="1" lang="en-US" altLang="zh-CN" dirty="0"/>
              <a:t>	a = v </a:t>
            </a:r>
            <a:r>
              <a:rPr kumimoji="1" lang="en-US" altLang="zh-CN" dirty="0" smtClean="0"/>
              <a:t>         </a:t>
            </a:r>
            <a:r>
              <a:rPr kumimoji="1" lang="en-US" altLang="zh-CN" dirty="0" smtClean="0">
                <a:solidFill>
                  <a:srgbClr val="FF0000"/>
                </a:solidFill>
                <a:latin typeface="Zapf Dingbats"/>
                <a:ea typeface="Zapf Dingbats"/>
                <a:cs typeface="Zapf Dingbats"/>
                <a:sym typeface="Zapf Dingbats"/>
              </a:rPr>
              <a:t>✗</a:t>
            </a:r>
            <a:endParaRPr kumimoji="1" lang="en-US" altLang="zh-CN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fmt.Println</a:t>
            </a:r>
            <a:r>
              <a:rPr kumimoji="1" lang="en-US" altLang="zh-CN" dirty="0"/>
              <a:t>(</a:t>
            </a:r>
            <a:r>
              <a:rPr kumimoji="1" lang="en-US" altLang="zh-CN" dirty="0" err="1"/>
              <a:t>a.Abs</a:t>
            </a:r>
            <a:r>
              <a:rPr kumimoji="1" lang="en-US" altLang="zh-CN" dirty="0"/>
              <a:t>())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kumimoji="1" lang="en-US" altLang="zh-CN" dirty="0"/>
              <a:t>type </a:t>
            </a:r>
            <a:r>
              <a:rPr kumimoji="1" lang="en-US" altLang="zh-CN" dirty="0" err="1"/>
              <a:t>MyFloat</a:t>
            </a:r>
            <a:r>
              <a:rPr kumimoji="1" lang="en-US" altLang="zh-CN" dirty="0"/>
              <a:t> float64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(f </a:t>
            </a:r>
            <a:r>
              <a:rPr kumimoji="1" lang="en-US" altLang="zh-CN" dirty="0" err="1"/>
              <a:t>MyFloat</a:t>
            </a:r>
            <a:r>
              <a:rPr kumimoji="1" lang="en-US" altLang="zh-CN" dirty="0"/>
              <a:t>) Abs() float64 {</a:t>
            </a:r>
          </a:p>
          <a:p>
            <a:pPr marL="0" indent="0">
              <a:buNone/>
            </a:pPr>
            <a:r>
              <a:rPr kumimoji="1" lang="en-US" altLang="zh-CN" dirty="0"/>
              <a:t>	if f &lt; 0 {</a:t>
            </a:r>
          </a:p>
          <a:p>
            <a:pPr marL="0" indent="0">
              <a:buNone/>
            </a:pPr>
            <a:r>
              <a:rPr kumimoji="1" lang="en-US" altLang="zh-CN" dirty="0"/>
              <a:t>		return float64(-f)</a:t>
            </a:r>
          </a:p>
          <a:p>
            <a:pPr marL="0" indent="0">
              <a:buNone/>
            </a:pPr>
            <a:r>
              <a:rPr kumimoji="1" lang="en-US" altLang="zh-CN" dirty="0"/>
              <a:t>	}</a:t>
            </a:r>
          </a:p>
          <a:p>
            <a:pPr marL="0" indent="0">
              <a:buNone/>
            </a:pPr>
            <a:r>
              <a:rPr kumimoji="1" lang="en-US" altLang="zh-CN" dirty="0"/>
              <a:t>	return float64(f)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type Vertex </a:t>
            </a:r>
            <a:r>
              <a:rPr kumimoji="1" lang="en-US" altLang="zh-CN" dirty="0" err="1"/>
              <a:t>struct</a:t>
            </a:r>
            <a:r>
              <a:rPr kumimoji="1" lang="en-US" altLang="zh-CN" dirty="0"/>
              <a:t> {</a:t>
            </a:r>
          </a:p>
          <a:p>
            <a:pPr marL="0" indent="0">
              <a:buNone/>
            </a:pPr>
            <a:r>
              <a:rPr kumimoji="1" lang="en-US" altLang="zh-CN" dirty="0"/>
              <a:t>	X, Y float64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(v *Vertex) Abs() float64 {</a:t>
            </a:r>
          </a:p>
          <a:p>
            <a:pPr marL="0" indent="0">
              <a:buNone/>
            </a:pPr>
            <a:r>
              <a:rPr kumimoji="1" lang="en-US" altLang="zh-CN" dirty="0"/>
              <a:t>	return </a:t>
            </a:r>
            <a:r>
              <a:rPr kumimoji="1" lang="en-US" altLang="zh-CN" dirty="0" err="1"/>
              <a:t>math.Sqrt</a:t>
            </a:r>
            <a:r>
              <a:rPr kumimoji="1" lang="en-US" altLang="zh-CN" dirty="0"/>
              <a:t>(</a:t>
            </a:r>
            <a:r>
              <a:rPr kumimoji="1" lang="en-US" altLang="zh-CN" dirty="0" err="1"/>
              <a:t>v.X</a:t>
            </a:r>
            <a:r>
              <a:rPr kumimoji="1" lang="en-US" altLang="zh-CN" dirty="0"/>
              <a:t>*</a:t>
            </a:r>
            <a:r>
              <a:rPr kumimoji="1" lang="en-US" altLang="zh-CN" dirty="0" err="1"/>
              <a:t>v.X</a:t>
            </a:r>
            <a:r>
              <a:rPr kumimoji="1" lang="en-US" altLang="zh-CN" dirty="0"/>
              <a:t> + </a:t>
            </a:r>
            <a:r>
              <a:rPr kumimoji="1" lang="en-US" altLang="zh-CN" dirty="0" err="1"/>
              <a:t>v.Y</a:t>
            </a:r>
            <a:r>
              <a:rPr kumimoji="1" lang="en-US" altLang="zh-CN" dirty="0"/>
              <a:t>*</a:t>
            </a:r>
            <a:r>
              <a:rPr kumimoji="1" lang="en-US" altLang="zh-CN" dirty="0" err="1"/>
              <a:t>v.Y</a:t>
            </a:r>
            <a:r>
              <a:rPr kumimoji="1" lang="en-US" altLang="zh-CN" dirty="0"/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277481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Concurrency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Char char="Ø"/>
            </a:pPr>
            <a:r>
              <a:rPr lang="en-US" sz="2800" dirty="0" err="1" smtClean="0"/>
              <a:t>Goroutines</a:t>
            </a:r>
            <a:endParaRPr lang="en-US" sz="2800" dirty="0" smtClean="0"/>
          </a:p>
          <a:p>
            <a:pPr>
              <a:buFont typeface="Wingdings" charset="2"/>
              <a:buChar char="Ø"/>
            </a:pPr>
            <a:r>
              <a:rPr lang="en-US" sz="2800" dirty="0" smtClean="0"/>
              <a:t>Channels</a:t>
            </a:r>
          </a:p>
          <a:p>
            <a:pPr>
              <a:buFont typeface="Wingdings" charset="2"/>
              <a:buChar char="Ø"/>
            </a:pPr>
            <a:r>
              <a:rPr lang="en-US" sz="2800" dirty="0" smtClean="0"/>
              <a:t>Select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8769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Goroutines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</a:t>
            </a:r>
            <a:r>
              <a:rPr lang="en-US" dirty="0" err="1"/>
              <a:t>goroutine</a:t>
            </a:r>
            <a:r>
              <a:rPr lang="en-US" dirty="0"/>
              <a:t> is a lightweight thread managed by the Go runtime</a:t>
            </a:r>
            <a:r>
              <a:rPr lang="en-US" dirty="0" smtClean="0"/>
              <a:t>. It starts a new </a:t>
            </a:r>
            <a:r>
              <a:rPr lang="en-US" dirty="0" err="1" smtClean="0"/>
              <a:t>goroutine</a:t>
            </a:r>
            <a:r>
              <a:rPr lang="en-US" dirty="0" smtClean="0"/>
              <a:t> running by giving the keyword “go”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go </a:t>
            </a:r>
            <a:r>
              <a:rPr lang="en-US" dirty="0"/>
              <a:t>f(x, y, z</a:t>
            </a:r>
            <a:r>
              <a:rPr lang="en-US" dirty="0" smtClean="0"/>
              <a:t>)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evaluation of f, x, y, and z happens in the current </a:t>
            </a:r>
            <a:r>
              <a:rPr lang="en-US" dirty="0" err="1"/>
              <a:t>goroutine</a:t>
            </a:r>
            <a:r>
              <a:rPr lang="en-US" dirty="0"/>
              <a:t> and the execution of f happens in the new </a:t>
            </a:r>
            <a:r>
              <a:rPr lang="en-US" dirty="0" err="1"/>
              <a:t>goroutine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 err="1"/>
              <a:t>Goroutines</a:t>
            </a:r>
            <a:r>
              <a:rPr lang="en-US" dirty="0"/>
              <a:t> run in the same address </a:t>
            </a:r>
            <a:r>
              <a:rPr lang="en-US" dirty="0" smtClean="0"/>
              <a:t>space.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37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err="1" smtClean="0"/>
              <a:t>Gorountines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599" y="1673352"/>
            <a:ext cx="7153276" cy="471830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say(s string) {</a:t>
            </a:r>
          </a:p>
          <a:p>
            <a:pPr marL="0" indent="0">
              <a:buNone/>
            </a:pPr>
            <a:r>
              <a:rPr kumimoji="1" lang="en-US" altLang="zh-CN" dirty="0"/>
              <a:t>	for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 := 0;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 &lt; 5;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 {</a:t>
            </a:r>
          </a:p>
          <a:p>
            <a:pPr marL="0" indent="0">
              <a:buNone/>
            </a:pPr>
            <a:r>
              <a:rPr kumimoji="1" lang="en-US" altLang="zh-CN" dirty="0"/>
              <a:t>		</a:t>
            </a:r>
            <a:r>
              <a:rPr kumimoji="1" lang="en-US" altLang="zh-CN" dirty="0" err="1"/>
              <a:t>time.Sleep</a:t>
            </a:r>
            <a:r>
              <a:rPr kumimoji="1" lang="en-US" altLang="zh-CN" dirty="0"/>
              <a:t>(100 * </a:t>
            </a:r>
            <a:r>
              <a:rPr kumimoji="1" lang="en-US" altLang="zh-CN" dirty="0" err="1"/>
              <a:t>time.Millisecond</a:t>
            </a:r>
            <a:r>
              <a:rPr kumimoji="1" lang="en-US" altLang="zh-CN" dirty="0"/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		</a:t>
            </a:r>
            <a:r>
              <a:rPr kumimoji="1" lang="en-US" altLang="zh-CN" dirty="0" err="1"/>
              <a:t>fmt.Println</a:t>
            </a:r>
            <a:r>
              <a:rPr kumimoji="1" lang="en-US" altLang="zh-CN" dirty="0"/>
              <a:t>(s)</a:t>
            </a:r>
          </a:p>
          <a:p>
            <a:pPr marL="0" indent="0">
              <a:buNone/>
            </a:pPr>
            <a:r>
              <a:rPr kumimoji="1" lang="en-US" altLang="zh-CN" dirty="0"/>
              <a:t>	}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</a:p>
          <a:p>
            <a:pPr marL="0" indent="0">
              <a:buNone/>
            </a:pP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main() {</a:t>
            </a:r>
          </a:p>
          <a:p>
            <a:pPr marL="0" indent="0">
              <a:buNone/>
            </a:pPr>
            <a:r>
              <a:rPr kumimoji="1" lang="en-US" altLang="zh-CN" dirty="0"/>
              <a:t>	go say("world")</a:t>
            </a:r>
          </a:p>
          <a:p>
            <a:pPr marL="0" indent="0">
              <a:buNone/>
            </a:pPr>
            <a:r>
              <a:rPr kumimoji="1" lang="en-US" altLang="zh-CN" dirty="0"/>
              <a:t>	say("hello")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2"/>
          </p:nvPr>
        </p:nvSpPr>
        <p:spPr>
          <a:xfrm>
            <a:off x="8191500" y="1673352"/>
            <a:ext cx="3390900" cy="4718304"/>
          </a:xfrm>
        </p:spPr>
        <p:txBody>
          <a:bodyPr>
            <a:normAutofit fontScale="92500" lnSpcReduction="20000"/>
          </a:bodyPr>
          <a:lstStyle/>
          <a:p>
            <a:r>
              <a:rPr kumimoji="1" lang="en-US" altLang="zh-CN" dirty="0" smtClean="0"/>
              <a:t>Results:</a:t>
            </a:r>
          </a:p>
          <a:p>
            <a:endParaRPr kumimoji="1" lang="en-US" altLang="zh-CN" dirty="0" smtClean="0"/>
          </a:p>
          <a:p>
            <a:pPr marL="0" indent="0">
              <a:buNone/>
            </a:pPr>
            <a:r>
              <a:rPr kumimoji="1" lang="en-US" altLang="zh-CN" dirty="0" smtClean="0"/>
              <a:t>	hello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world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hello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world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hello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world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hello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world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	hello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18182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Channels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Channels are a typed conduit through which you can send and receive values with the channel operator, &lt;-.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 smtClean="0"/>
              <a:t>ch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&lt;- v    // Send v to channel </a:t>
            </a:r>
            <a:r>
              <a:rPr kumimoji="1" lang="en-US" altLang="zh-CN" dirty="0" err="1" smtClean="0"/>
              <a:t>ch.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smtClean="0"/>
              <a:t>v </a:t>
            </a:r>
            <a:r>
              <a:rPr kumimoji="1" lang="en-US" altLang="zh-CN" dirty="0"/>
              <a:t>:= &lt;-</a:t>
            </a:r>
            <a:r>
              <a:rPr kumimoji="1" lang="en-US" altLang="zh-CN" dirty="0" err="1"/>
              <a:t>ch</a:t>
            </a:r>
            <a:r>
              <a:rPr kumimoji="1" lang="en-US" altLang="zh-CN" dirty="0"/>
              <a:t>  // Receive from </a:t>
            </a:r>
            <a:r>
              <a:rPr kumimoji="1" lang="en-US" altLang="zh-CN" dirty="0" err="1"/>
              <a:t>ch</a:t>
            </a:r>
            <a:r>
              <a:rPr kumimoji="1" lang="en-US" altLang="zh-CN" dirty="0"/>
              <a:t>, </a:t>
            </a:r>
            <a:r>
              <a:rPr kumimoji="1" lang="en-US" altLang="zh-CN" dirty="0" smtClean="0"/>
              <a:t>and assign </a:t>
            </a:r>
            <a:r>
              <a:rPr kumimoji="1" lang="en-US" altLang="zh-CN" dirty="0"/>
              <a:t>value to v.</a:t>
            </a:r>
          </a:p>
          <a:p>
            <a:endParaRPr kumimoji="1" lang="en-US" altLang="zh-CN" dirty="0"/>
          </a:p>
          <a:p>
            <a:r>
              <a:rPr kumimoji="1" lang="en-US" altLang="zh-CN" dirty="0" smtClean="0"/>
              <a:t>Channels </a:t>
            </a:r>
            <a:r>
              <a:rPr kumimoji="1" lang="en-US" altLang="zh-CN" dirty="0"/>
              <a:t>must be created before </a:t>
            </a:r>
            <a:r>
              <a:rPr kumimoji="1" lang="en-US" altLang="zh-CN" dirty="0" smtClean="0"/>
              <a:t>use, they are created by calling make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 smtClean="0"/>
              <a:t>ch</a:t>
            </a:r>
            <a:r>
              <a:rPr kumimoji="1" lang="en-US" altLang="zh-CN" dirty="0" smtClean="0"/>
              <a:t> </a:t>
            </a:r>
            <a:r>
              <a:rPr kumimoji="1" lang="en-US" altLang="zh-CN" dirty="0"/>
              <a:t>:= make(</a:t>
            </a:r>
            <a:r>
              <a:rPr kumimoji="1" lang="en-US" altLang="zh-CN" dirty="0" err="1"/>
              <a:t>chan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int</a:t>
            </a:r>
            <a:r>
              <a:rPr kumimoji="1" lang="en-US" altLang="zh-CN" dirty="0" smtClean="0"/>
              <a:t>)</a:t>
            </a:r>
          </a:p>
          <a:p>
            <a:pPr marL="0" indent="0">
              <a:buNone/>
            </a:pP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192616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Channels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main() {</a:t>
            </a:r>
          </a:p>
          <a:p>
            <a:pPr marL="0" indent="0">
              <a:buNone/>
            </a:pPr>
            <a:r>
              <a:rPr kumimoji="1" lang="en-US" altLang="zh-CN" dirty="0"/>
              <a:t>	c := make(</a:t>
            </a:r>
            <a:r>
              <a:rPr kumimoji="1" lang="en-US" altLang="zh-CN" dirty="0" err="1"/>
              <a:t>chan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int</a:t>
            </a:r>
            <a:r>
              <a:rPr kumimoji="1" lang="en-US" altLang="zh-CN" dirty="0"/>
              <a:t>, 2)</a:t>
            </a:r>
          </a:p>
          <a:p>
            <a:pPr marL="0" indent="0">
              <a:buNone/>
            </a:pPr>
            <a:r>
              <a:rPr kumimoji="1" lang="en-US" altLang="zh-CN" dirty="0"/>
              <a:t>	c &lt;- 1</a:t>
            </a:r>
          </a:p>
          <a:p>
            <a:pPr marL="0" indent="0">
              <a:buNone/>
            </a:pPr>
            <a:r>
              <a:rPr kumimoji="1" lang="en-US" altLang="zh-CN" dirty="0"/>
              <a:t>	c &lt;- 2</a:t>
            </a:r>
          </a:p>
          <a:p>
            <a:pPr marL="0" indent="0">
              <a:buNone/>
            </a:pPr>
            <a:r>
              <a:rPr kumimoji="1" lang="en-US" altLang="zh-CN" dirty="0"/>
              <a:t>	//c &lt;- 3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fmt.Println</a:t>
            </a:r>
            <a:r>
              <a:rPr kumimoji="1" lang="en-US" altLang="zh-CN" dirty="0"/>
              <a:t>(&lt;-c)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fmt.Println</a:t>
            </a:r>
            <a:r>
              <a:rPr kumimoji="1" lang="en-US" altLang="zh-CN" dirty="0"/>
              <a:t>(&lt;-c)</a:t>
            </a:r>
          </a:p>
          <a:p>
            <a:pPr marL="0" indent="0">
              <a:buNone/>
            </a:pPr>
            <a:r>
              <a:rPr kumimoji="1" lang="en-US" altLang="zh-CN" dirty="0"/>
              <a:t>	//</a:t>
            </a:r>
            <a:r>
              <a:rPr kumimoji="1" lang="en-US" altLang="zh-CN" dirty="0" err="1"/>
              <a:t>fmt.Println</a:t>
            </a:r>
            <a:r>
              <a:rPr kumimoji="1" lang="en-US" altLang="zh-CN" dirty="0"/>
              <a:t>(&lt;-c)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  <a:endParaRPr kumimoji="1"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Channels can be buffered. Provide the buffer length as the second argument to </a:t>
            </a:r>
            <a:r>
              <a:rPr kumimoji="1" lang="en-US" altLang="zh-CN" dirty="0" smtClean="0"/>
              <a:t>initialize </a:t>
            </a:r>
            <a:r>
              <a:rPr kumimoji="1" lang="en-US" altLang="zh-CN" dirty="0"/>
              <a:t>a buffered channel: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ch</a:t>
            </a:r>
            <a:r>
              <a:rPr kumimoji="1" lang="en-US" altLang="zh-CN" dirty="0"/>
              <a:t> := make(</a:t>
            </a:r>
            <a:r>
              <a:rPr kumimoji="1" lang="en-US" altLang="zh-CN" dirty="0" err="1"/>
              <a:t>chan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int</a:t>
            </a:r>
            <a:r>
              <a:rPr kumimoji="1" lang="en-US" altLang="zh-CN" dirty="0"/>
              <a:t>, 100)</a:t>
            </a:r>
          </a:p>
          <a:p>
            <a:pPr marL="0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Sends to a buffered channel block only when the buffer is full. Receives block when the buffer is empty.</a:t>
            </a:r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39743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Channels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A sender can close a channel to indicate that no more values will be sent. Receivers can test whether a channel has been closed by assigning a second parameter to the receive expression: 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smtClean="0"/>
              <a:t>v</a:t>
            </a:r>
            <a:r>
              <a:rPr kumimoji="1" lang="en-US" altLang="zh-CN" dirty="0"/>
              <a:t>, ok := &lt;-</a:t>
            </a:r>
            <a:r>
              <a:rPr kumimoji="1" lang="en-US" altLang="zh-CN" dirty="0" err="1"/>
              <a:t>ch</a:t>
            </a:r>
            <a:endParaRPr kumimoji="1" lang="en-US" altLang="zh-CN" dirty="0"/>
          </a:p>
          <a:p>
            <a:pPr marL="0" indent="0">
              <a:buNone/>
            </a:pPr>
            <a:r>
              <a:rPr kumimoji="1" lang="en-US" altLang="zh-CN" dirty="0" smtClean="0"/>
              <a:t> ok </a:t>
            </a:r>
            <a:r>
              <a:rPr kumimoji="1" lang="en-US" altLang="zh-CN" dirty="0"/>
              <a:t>is false if there are no more values to receive and the channel is closed.</a:t>
            </a:r>
          </a:p>
          <a:p>
            <a:pPr marL="0" indent="0">
              <a:buNone/>
            </a:pPr>
            <a:endParaRPr kumimoji="1" lang="en-US" altLang="zh-CN" dirty="0"/>
          </a:p>
          <a:p>
            <a:r>
              <a:rPr kumimoji="1" lang="en-US" altLang="zh-CN" dirty="0" smtClean="0"/>
              <a:t>Only </a:t>
            </a:r>
            <a:r>
              <a:rPr kumimoji="1" lang="en-US" altLang="zh-CN" dirty="0"/>
              <a:t>the sender should close a channel, never the receiver. Sending on a closed channel will cause a panic.</a:t>
            </a:r>
          </a:p>
          <a:p>
            <a:pPr marL="0" indent="0">
              <a:buNone/>
            </a:pPr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800124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Select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select statement lets a </a:t>
            </a:r>
            <a:r>
              <a:rPr kumimoji="1" lang="en-US" altLang="zh-CN" dirty="0" err="1"/>
              <a:t>goroutine</a:t>
            </a:r>
            <a:r>
              <a:rPr kumimoji="1" lang="en-US" altLang="zh-CN" dirty="0"/>
              <a:t> wait on multiple communication operations.</a:t>
            </a:r>
          </a:p>
          <a:p>
            <a:endParaRPr kumimoji="1" lang="en-US" altLang="zh-CN" dirty="0"/>
          </a:p>
          <a:p>
            <a:r>
              <a:rPr kumimoji="1" lang="en-US" altLang="zh-CN" dirty="0"/>
              <a:t>A select blocks until one of its cases can run, then it executes that case. It chooses one at random if multiple are ready.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83549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Select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fr-FR" altLang="zh-CN" dirty="0" err="1"/>
              <a:t>func</a:t>
            </a:r>
            <a:r>
              <a:rPr kumimoji="1" lang="fr-FR" altLang="zh-CN" dirty="0"/>
              <a:t> </a:t>
            </a:r>
            <a:r>
              <a:rPr kumimoji="1" lang="fr-FR" altLang="zh-CN" dirty="0" err="1"/>
              <a:t>fibonacci</a:t>
            </a:r>
            <a:r>
              <a:rPr kumimoji="1" lang="fr-FR" altLang="zh-CN" dirty="0"/>
              <a:t>(c, </a:t>
            </a:r>
            <a:r>
              <a:rPr kumimoji="1" lang="fr-FR" altLang="zh-CN" dirty="0" err="1"/>
              <a:t>quit</a:t>
            </a:r>
            <a:r>
              <a:rPr kumimoji="1" lang="fr-FR" altLang="zh-CN" dirty="0"/>
              <a:t> chan </a:t>
            </a:r>
            <a:r>
              <a:rPr kumimoji="1" lang="fr-FR" altLang="zh-CN" dirty="0" err="1"/>
              <a:t>int</a:t>
            </a:r>
            <a:r>
              <a:rPr kumimoji="1" lang="fr-FR" altLang="zh-CN" dirty="0"/>
              <a:t>) {</a:t>
            </a:r>
          </a:p>
          <a:p>
            <a:pPr marL="0" indent="0">
              <a:buNone/>
            </a:pPr>
            <a:r>
              <a:rPr kumimoji="1" lang="fr-FR" altLang="zh-CN" dirty="0"/>
              <a:t>	x, y := 0, 1</a:t>
            </a:r>
          </a:p>
          <a:p>
            <a:pPr marL="0" indent="0">
              <a:buNone/>
            </a:pPr>
            <a:r>
              <a:rPr kumimoji="1" lang="fr-FR" altLang="zh-CN" dirty="0"/>
              <a:t>	for {</a:t>
            </a:r>
          </a:p>
          <a:p>
            <a:pPr marL="0" indent="0">
              <a:buNone/>
            </a:pPr>
            <a:r>
              <a:rPr kumimoji="1" lang="fr-FR" altLang="zh-CN" dirty="0"/>
              <a:t>		select {</a:t>
            </a:r>
          </a:p>
          <a:p>
            <a:pPr marL="0" indent="0">
              <a:buNone/>
            </a:pPr>
            <a:r>
              <a:rPr kumimoji="1" lang="fr-FR" altLang="zh-CN" dirty="0"/>
              <a:t>		case c &lt;- x:</a:t>
            </a:r>
          </a:p>
          <a:p>
            <a:pPr marL="0" indent="0">
              <a:buNone/>
            </a:pPr>
            <a:r>
              <a:rPr kumimoji="1" lang="fr-FR" altLang="zh-CN" dirty="0"/>
              <a:t>			x, y = y, </a:t>
            </a:r>
            <a:r>
              <a:rPr kumimoji="1" lang="fr-FR" altLang="zh-CN" dirty="0" err="1"/>
              <a:t>x+y</a:t>
            </a:r>
            <a:endParaRPr kumimoji="1" lang="fr-FR" altLang="zh-CN" dirty="0"/>
          </a:p>
          <a:p>
            <a:pPr marL="0" indent="0">
              <a:buNone/>
            </a:pPr>
            <a:r>
              <a:rPr kumimoji="1" lang="fr-FR" altLang="zh-CN" dirty="0"/>
              <a:t>		case &lt;-</a:t>
            </a:r>
            <a:r>
              <a:rPr kumimoji="1" lang="fr-FR" altLang="zh-CN" dirty="0" err="1"/>
              <a:t>quit</a:t>
            </a:r>
            <a:r>
              <a:rPr kumimoji="1" lang="fr-FR" altLang="zh-CN" dirty="0"/>
              <a:t>:</a:t>
            </a:r>
          </a:p>
          <a:p>
            <a:pPr marL="0" indent="0">
              <a:buNone/>
            </a:pPr>
            <a:r>
              <a:rPr kumimoji="1" lang="fr-FR" altLang="zh-CN" dirty="0"/>
              <a:t>			</a:t>
            </a:r>
            <a:r>
              <a:rPr kumimoji="1" lang="fr-FR" altLang="zh-CN" dirty="0" err="1"/>
              <a:t>fmt.Println</a:t>
            </a:r>
            <a:r>
              <a:rPr kumimoji="1" lang="fr-FR" altLang="zh-CN" dirty="0"/>
              <a:t>("</a:t>
            </a:r>
            <a:r>
              <a:rPr kumimoji="1" lang="fr-FR" altLang="zh-CN" dirty="0" err="1"/>
              <a:t>quit</a:t>
            </a:r>
            <a:r>
              <a:rPr kumimoji="1" lang="fr-FR" altLang="zh-CN" dirty="0"/>
              <a:t>")</a:t>
            </a:r>
          </a:p>
          <a:p>
            <a:pPr marL="0" indent="0">
              <a:buNone/>
            </a:pPr>
            <a:r>
              <a:rPr kumimoji="1" lang="fr-FR" altLang="zh-CN" dirty="0"/>
              <a:t>			return</a:t>
            </a:r>
          </a:p>
          <a:p>
            <a:pPr marL="0" indent="0">
              <a:buNone/>
            </a:pPr>
            <a:r>
              <a:rPr kumimoji="1" lang="fr-FR" altLang="zh-CN" dirty="0"/>
              <a:t>		}</a:t>
            </a:r>
          </a:p>
          <a:p>
            <a:pPr marL="0" indent="0">
              <a:buNone/>
            </a:pPr>
            <a:r>
              <a:rPr kumimoji="1" lang="fr-FR" altLang="zh-CN" dirty="0"/>
              <a:t>	}</a:t>
            </a:r>
          </a:p>
          <a:p>
            <a:pPr marL="0" indent="0">
              <a:buNone/>
            </a:pPr>
            <a:r>
              <a:rPr kumimoji="1" lang="fr-FR" altLang="zh-CN" dirty="0"/>
              <a:t>}</a:t>
            </a:r>
            <a:endParaRPr kumimoji="1"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en-US" altLang="zh-CN" dirty="0" err="1"/>
              <a:t>func</a:t>
            </a:r>
            <a:r>
              <a:rPr kumimoji="1" lang="en-US" altLang="zh-CN" dirty="0"/>
              <a:t> main() {</a:t>
            </a:r>
          </a:p>
          <a:p>
            <a:pPr marL="0" indent="0">
              <a:buNone/>
            </a:pPr>
            <a:r>
              <a:rPr kumimoji="1" lang="en-US" altLang="zh-CN" dirty="0"/>
              <a:t>	c := make(</a:t>
            </a:r>
            <a:r>
              <a:rPr kumimoji="1" lang="en-US" altLang="zh-CN" dirty="0" err="1"/>
              <a:t>chan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int</a:t>
            </a:r>
            <a:r>
              <a:rPr kumimoji="1" lang="en-US" altLang="zh-CN" dirty="0"/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	quit := make(</a:t>
            </a:r>
            <a:r>
              <a:rPr kumimoji="1" lang="en-US" altLang="zh-CN" dirty="0" err="1"/>
              <a:t>chan</a:t>
            </a:r>
            <a:r>
              <a:rPr kumimoji="1" lang="en-US" altLang="zh-CN" dirty="0"/>
              <a:t> </a:t>
            </a:r>
            <a:r>
              <a:rPr kumimoji="1" lang="en-US" altLang="zh-CN" dirty="0" err="1"/>
              <a:t>int</a:t>
            </a:r>
            <a:r>
              <a:rPr kumimoji="1" lang="en-US" altLang="zh-CN" dirty="0"/>
              <a:t>)</a:t>
            </a:r>
          </a:p>
          <a:p>
            <a:pPr marL="0" indent="0">
              <a:buNone/>
            </a:pPr>
            <a:r>
              <a:rPr kumimoji="1" lang="en-US" altLang="zh-CN" dirty="0"/>
              <a:t>	go </a:t>
            </a:r>
            <a:r>
              <a:rPr kumimoji="1" lang="en-US" altLang="zh-CN" dirty="0" err="1"/>
              <a:t>func</a:t>
            </a:r>
            <a:r>
              <a:rPr kumimoji="1" lang="en-US" altLang="zh-CN" dirty="0"/>
              <a:t>() {</a:t>
            </a:r>
          </a:p>
          <a:p>
            <a:pPr marL="0" indent="0">
              <a:buNone/>
            </a:pPr>
            <a:r>
              <a:rPr kumimoji="1" lang="en-US" altLang="zh-CN" dirty="0"/>
              <a:t>		for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 := 0;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 &lt; 10; </a:t>
            </a:r>
            <a:r>
              <a:rPr kumimoji="1" lang="en-US" altLang="zh-CN" dirty="0" err="1"/>
              <a:t>i</a:t>
            </a:r>
            <a:r>
              <a:rPr kumimoji="1" lang="en-US" altLang="zh-CN" dirty="0"/>
              <a:t>++ {</a:t>
            </a:r>
          </a:p>
          <a:p>
            <a:pPr marL="0" indent="0">
              <a:buNone/>
            </a:pPr>
            <a:r>
              <a:rPr kumimoji="1" lang="en-US" altLang="zh-CN" dirty="0"/>
              <a:t>			</a:t>
            </a:r>
            <a:r>
              <a:rPr kumimoji="1" lang="en-US" altLang="zh-CN" dirty="0" err="1"/>
              <a:t>fmt.Println</a:t>
            </a:r>
            <a:r>
              <a:rPr kumimoji="1" lang="en-US" altLang="zh-CN" dirty="0"/>
              <a:t>(&lt;-c)</a:t>
            </a:r>
          </a:p>
          <a:p>
            <a:pPr marL="0" indent="0">
              <a:buNone/>
            </a:pPr>
            <a:r>
              <a:rPr kumimoji="1" lang="en-US" altLang="zh-CN" dirty="0"/>
              <a:t>		}</a:t>
            </a:r>
          </a:p>
          <a:p>
            <a:pPr marL="0" indent="0">
              <a:buNone/>
            </a:pPr>
            <a:r>
              <a:rPr kumimoji="1" lang="en-US" altLang="zh-CN" dirty="0"/>
              <a:t>		quit &lt;- 0</a:t>
            </a:r>
          </a:p>
          <a:p>
            <a:pPr marL="0" indent="0">
              <a:buNone/>
            </a:pPr>
            <a:r>
              <a:rPr kumimoji="1" lang="en-US" altLang="zh-CN" dirty="0"/>
              <a:t>	}()</a:t>
            </a:r>
          </a:p>
          <a:p>
            <a:pPr marL="0" indent="0">
              <a:buNone/>
            </a:pPr>
            <a:r>
              <a:rPr kumimoji="1" lang="en-US" altLang="zh-CN" dirty="0"/>
              <a:t>	</a:t>
            </a:r>
            <a:r>
              <a:rPr kumimoji="1" lang="en-US" altLang="zh-CN" dirty="0" err="1"/>
              <a:t>fibonacci</a:t>
            </a:r>
            <a:r>
              <a:rPr kumimoji="1" lang="en-US" altLang="zh-CN" dirty="0"/>
              <a:t>(c, quit)</a:t>
            </a:r>
          </a:p>
          <a:p>
            <a:pPr marL="0" indent="0">
              <a:buNone/>
            </a:pPr>
            <a:r>
              <a:rPr kumimoji="1" lang="en-US" altLang="zh-CN" dirty="0"/>
              <a:t>}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0326159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References: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hlinkClick r:id="rId2"/>
              </a:rPr>
              <a:t>http://talks.golang.org/2012/</a:t>
            </a:r>
            <a:r>
              <a:rPr kumimoji="1" lang="en-US" altLang="zh-CN" dirty="0" smtClean="0">
                <a:hlinkClick r:id="rId2"/>
              </a:rPr>
              <a:t>splash.article</a:t>
            </a:r>
            <a:endParaRPr kumimoji="1" lang="en-US" altLang="zh-CN" dirty="0" smtClean="0"/>
          </a:p>
          <a:p>
            <a:r>
              <a:rPr kumimoji="1" lang="en-US" altLang="zh-CN" dirty="0">
                <a:hlinkClick r:id="rId3"/>
              </a:rPr>
              <a:t>http://tour.golang.org/welcome/</a:t>
            </a:r>
            <a:r>
              <a:rPr kumimoji="1" lang="en-US" altLang="zh-CN" dirty="0" smtClean="0">
                <a:hlinkClick r:id="rId3"/>
              </a:rPr>
              <a:t>1</a:t>
            </a:r>
            <a:endParaRPr kumimoji="1" lang="en-US" altLang="zh-CN" dirty="0" smtClean="0"/>
          </a:p>
          <a:p>
            <a:r>
              <a:rPr kumimoji="1" lang="en-US" altLang="zh-CN" dirty="0">
                <a:hlinkClick r:id="rId4"/>
              </a:rPr>
              <a:t>http://blog.golang.org/gos-declaration-</a:t>
            </a:r>
            <a:r>
              <a:rPr kumimoji="1" lang="en-US" altLang="zh-CN" dirty="0" smtClean="0">
                <a:hlinkClick r:id="rId4"/>
              </a:rPr>
              <a:t>syntax</a:t>
            </a:r>
            <a:endParaRPr kumimoji="1" lang="en-US" altLang="zh-CN" dirty="0" smtClean="0"/>
          </a:p>
          <a:p>
            <a:r>
              <a:rPr kumimoji="1" lang="en-US" altLang="zh-CN" dirty="0">
                <a:hlinkClick r:id="rId5"/>
              </a:rPr>
              <a:t>https://en.wikipedia.org/wiki/Go_(programming_language</a:t>
            </a:r>
            <a:r>
              <a:rPr kumimoji="1" lang="en-US" altLang="zh-CN" dirty="0" smtClean="0"/>
              <a:t>)</a:t>
            </a:r>
          </a:p>
          <a:p>
            <a:endParaRPr kumimoji="1" lang="en-US" altLang="zh-CN" dirty="0"/>
          </a:p>
          <a:p>
            <a:endParaRPr kumimoji="1" lang="en-US" altLang="zh-CN" dirty="0" smtClean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1599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清晰">
  <a:themeElements>
    <a:clrScheme name="清晰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经典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清晰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清晰.thmx</Template>
  <TotalTime>557</TotalTime>
  <Words>1165</Words>
  <Application>Microsoft Macintosh PowerPoint</Application>
  <PresentationFormat>自定义</PresentationFormat>
  <Paragraphs>473</Paragraphs>
  <Slides>35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35</vt:i4>
      </vt:variant>
    </vt:vector>
  </HeadingPairs>
  <TitlesOfParts>
    <vt:vector size="36" baseType="lpstr">
      <vt:lpstr>清晰</vt:lpstr>
      <vt:lpstr>Go Programming Language</vt:lpstr>
      <vt:lpstr>What is Golang</vt:lpstr>
      <vt:lpstr>Why Golang</vt:lpstr>
      <vt:lpstr>What will I do with Golang</vt:lpstr>
      <vt:lpstr>Technologies</vt:lpstr>
      <vt:lpstr>Basics </vt:lpstr>
      <vt:lpstr>Packages</vt:lpstr>
      <vt:lpstr>Import</vt:lpstr>
      <vt:lpstr>Variables</vt:lpstr>
      <vt:lpstr>Basic types</vt:lpstr>
      <vt:lpstr>Zero values</vt:lpstr>
      <vt:lpstr>Type conversion</vt:lpstr>
      <vt:lpstr>Functions</vt:lpstr>
      <vt:lpstr>Go’s declaration syntax</vt:lpstr>
      <vt:lpstr>For</vt:lpstr>
      <vt:lpstr>If</vt:lpstr>
      <vt:lpstr>Defer</vt:lpstr>
      <vt:lpstr>Pointers</vt:lpstr>
      <vt:lpstr>Slices</vt:lpstr>
      <vt:lpstr>Slices</vt:lpstr>
      <vt:lpstr>Append function</vt:lpstr>
      <vt:lpstr>Range</vt:lpstr>
      <vt:lpstr>Methods</vt:lpstr>
      <vt:lpstr>Methods</vt:lpstr>
      <vt:lpstr>Interfaces</vt:lpstr>
      <vt:lpstr>Interfaces</vt:lpstr>
      <vt:lpstr>Concurrency</vt:lpstr>
      <vt:lpstr>Goroutines</vt:lpstr>
      <vt:lpstr>Gorountines</vt:lpstr>
      <vt:lpstr>Channels</vt:lpstr>
      <vt:lpstr>Channels</vt:lpstr>
      <vt:lpstr>Channels</vt:lpstr>
      <vt:lpstr>Select</vt:lpstr>
      <vt:lpstr>Select</vt:lpstr>
      <vt:lpstr>References: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account</dc:creator>
  <cp:lastModifiedBy>a a</cp:lastModifiedBy>
  <cp:revision>72</cp:revision>
  <dcterms:created xsi:type="dcterms:W3CDTF">2015-02-26T02:02:26Z</dcterms:created>
  <dcterms:modified xsi:type="dcterms:W3CDTF">2015-02-26T21:33:18Z</dcterms:modified>
</cp:coreProperties>
</file>