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24"/>
  </p:notesMasterIdLst>
  <p:sldIdLst>
    <p:sldId id="326" r:id="rId3"/>
    <p:sldId id="320" r:id="rId4"/>
    <p:sldId id="328" r:id="rId5"/>
    <p:sldId id="327" r:id="rId6"/>
    <p:sldId id="329" r:id="rId7"/>
    <p:sldId id="331" r:id="rId8"/>
    <p:sldId id="332" r:id="rId9"/>
    <p:sldId id="330" r:id="rId10"/>
    <p:sldId id="333" r:id="rId11"/>
    <p:sldId id="334" r:id="rId12"/>
    <p:sldId id="345" r:id="rId13"/>
    <p:sldId id="336" r:id="rId14"/>
    <p:sldId id="338" r:id="rId15"/>
    <p:sldId id="337" r:id="rId16"/>
    <p:sldId id="339" r:id="rId17"/>
    <p:sldId id="340" r:id="rId18"/>
    <p:sldId id="341" r:id="rId19"/>
    <p:sldId id="342" r:id="rId20"/>
    <p:sldId id="343" r:id="rId21"/>
    <p:sldId id="344" r:id="rId22"/>
    <p:sldId id="318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20" userDrawn="1">
          <p15:clr>
            <a:srgbClr val="A4A3A4"/>
          </p15:clr>
        </p15:guide>
        <p15:guide id="2" pos="4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101" d="100"/>
          <a:sy n="101" d="100"/>
        </p:scale>
        <p:origin x="696" y="-12"/>
      </p:cViewPr>
      <p:guideLst>
        <p:guide orient="horz" pos="1820"/>
        <p:guide pos="4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50E08-B43C-1C40-8EE4-21DAB8FD271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7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293970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36181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06978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2963101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06400"/>
            <a:ext cx="8229600" cy="990600"/>
          </a:xfrm>
        </p:spPr>
        <p:txBody>
          <a:bodyPr>
            <a:norm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406704"/>
            <a:ext cx="82296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1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5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3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3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4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Thursday, October 5,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034" y="274638"/>
            <a:ext cx="6779942" cy="1143000"/>
          </a:xfrm>
          <a:prstGeom prst="rect">
            <a:avLst/>
          </a:prstGeom>
        </p:spPr>
        <p:txBody>
          <a:bodyPr/>
          <a:lstStyle>
            <a:lvl1pPr>
              <a:defRPr sz="36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191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2013" y="1533525"/>
            <a:ext cx="4000500" cy="3992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71747"/>
            <a:ext cx="8229600" cy="427619"/>
          </a:xfrm>
          <a:prstGeom prst="rect">
            <a:avLst/>
          </a:prstGeom>
        </p:spPr>
        <p:txBody>
          <a:bodyPr vert="horz"/>
          <a:lstStyle>
            <a:lvl1pPr>
              <a:defRPr sz="32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1" y="1737894"/>
            <a:ext cx="8229600" cy="3649580"/>
          </a:xfrm>
          <a:prstGeom prst="rect">
            <a:avLst/>
          </a:prstGeom>
        </p:spPr>
        <p:txBody>
          <a:bodyPr vert="horz" numCol="2"/>
          <a:lstStyle>
            <a:lvl1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6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57200" y="1106827"/>
            <a:ext cx="8229600" cy="3161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80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7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121" y="6422102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7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9144000" cy="2286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Thursday, October 5,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6803560"/>
            <a:ext cx="9144000" cy="9144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687" y="1113917"/>
            <a:ext cx="8303455" cy="1927225"/>
          </a:xfrm>
        </p:spPr>
        <p:txBody>
          <a:bodyPr>
            <a:normAutofit/>
          </a:bodyPr>
          <a:lstStyle/>
          <a:p>
            <a:r>
              <a:rPr lang="en-US" altLang="en-US" cap="none" dirty="0"/>
              <a:t>Standard Template Library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5174" y="3041142"/>
            <a:ext cx="6400800" cy="1649878"/>
          </a:xfrm>
        </p:spPr>
        <p:txBody>
          <a:bodyPr>
            <a:no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Containers, Iterators, Algorithms</a:t>
            </a:r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Some Definitions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/>
              <a:t>vector, string, </a:t>
            </a:r>
            <a:r>
              <a:rPr lang="en-IN" sz="2400" dirty="0" err="1"/>
              <a:t>deque</a:t>
            </a:r>
            <a:r>
              <a:rPr lang="en-IN" sz="2400" dirty="0"/>
              <a:t>, and list are </a:t>
            </a:r>
            <a:r>
              <a:rPr lang="en-IN" sz="2400" b="1" dirty="0"/>
              <a:t>standard sequence containers.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set, </a:t>
            </a:r>
            <a:r>
              <a:rPr lang="en-IN" sz="2400" dirty="0" err="1"/>
              <a:t>multiset</a:t>
            </a:r>
            <a:r>
              <a:rPr lang="en-IN" sz="2400" dirty="0"/>
              <a:t>, map, </a:t>
            </a:r>
            <a:r>
              <a:rPr lang="en-IN" sz="2400" dirty="0" err="1"/>
              <a:t>multimap</a:t>
            </a:r>
            <a:r>
              <a:rPr lang="en-IN" sz="2400" dirty="0"/>
              <a:t>, </a:t>
            </a:r>
            <a:r>
              <a:rPr lang="en-IN" sz="2400" dirty="0" err="1"/>
              <a:t>unordered_set</a:t>
            </a:r>
            <a:r>
              <a:rPr lang="en-IN" sz="2400" dirty="0"/>
              <a:t>, </a:t>
            </a:r>
            <a:r>
              <a:rPr lang="en-IN" sz="2400" dirty="0" err="1"/>
              <a:t>unordered_multiset</a:t>
            </a:r>
            <a:r>
              <a:rPr lang="en-IN" sz="2400" dirty="0"/>
              <a:t>, </a:t>
            </a:r>
            <a:r>
              <a:rPr lang="en-IN" sz="2400" dirty="0" err="1"/>
              <a:t>unordered_map</a:t>
            </a:r>
            <a:r>
              <a:rPr lang="en-IN" sz="2400" dirty="0"/>
              <a:t> and </a:t>
            </a:r>
            <a:r>
              <a:rPr lang="en-IN" sz="2400" dirty="0" err="1"/>
              <a:t>unordered_multimap</a:t>
            </a:r>
            <a:r>
              <a:rPr lang="en-IN" sz="2400" dirty="0"/>
              <a:t> are</a:t>
            </a:r>
            <a:r>
              <a:rPr lang="en-IN" sz="2400" b="1" dirty="0"/>
              <a:t> standard associative containers.</a:t>
            </a:r>
          </a:p>
          <a:p>
            <a:pPr>
              <a:spcBef>
                <a:spcPts val="600"/>
              </a:spcBef>
            </a:pPr>
            <a:r>
              <a:rPr lang="en-IN" sz="2400" b="1" dirty="0"/>
              <a:t>Iterators: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Input iterators </a:t>
            </a:r>
            <a:r>
              <a:rPr lang="en-IN" sz="2000" dirty="0"/>
              <a:t>are read-only—each iterated element may be read only once.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Output iterators</a:t>
            </a:r>
            <a:r>
              <a:rPr lang="en-IN" sz="2000" dirty="0"/>
              <a:t> are write-only—each iterated element may be written only once.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Forward iterators</a:t>
            </a:r>
            <a:r>
              <a:rPr lang="en-IN" sz="2000" dirty="0"/>
              <a:t> can read or write an element repeatedly. They don’t support operator--() so they can only move forward.</a:t>
            </a:r>
          </a:p>
        </p:txBody>
      </p:sp>
    </p:spTree>
    <p:extLst>
      <p:ext uri="{BB962C8B-B14F-4D97-AF65-F5344CB8AC3E}">
        <p14:creationId xmlns:p14="http://schemas.microsoft.com/office/powerpoint/2010/main" val="77570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Some Definitions (cont.)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lang="en-IN" sz="2000" b="1" dirty="0"/>
              <a:t>Bidirectional iterators </a:t>
            </a:r>
            <a:r>
              <a:rPr lang="en-IN" sz="2000" dirty="0"/>
              <a:t>are like forward iterators except that they support moving in both directions with operator++() and operator--().</a:t>
            </a:r>
          </a:p>
          <a:p>
            <a:pPr lvl="1">
              <a:spcBef>
                <a:spcPts val="600"/>
              </a:spcBef>
            </a:pPr>
            <a:r>
              <a:rPr lang="en-IN" sz="2000" b="1" dirty="0"/>
              <a:t>Random access iterators </a:t>
            </a:r>
            <a:r>
              <a:rPr lang="en-IN" sz="2000" dirty="0"/>
              <a:t>are bidirectional iterators that add the capability to do iterator arithmetic—that is, they support *(it + n).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Any class that overloads the function call operator—operator()—is a </a:t>
            </a:r>
            <a:r>
              <a:rPr lang="en-IN" sz="2400" dirty="0" err="1"/>
              <a:t>functor</a:t>
            </a:r>
            <a:r>
              <a:rPr lang="en-IN" sz="2400" dirty="0"/>
              <a:t> class, and we refer to its instances as </a:t>
            </a:r>
            <a:r>
              <a:rPr lang="en-IN" sz="2400" dirty="0" err="1"/>
              <a:t>functors</a:t>
            </a:r>
            <a:r>
              <a:rPr lang="en-IN" sz="2400" dirty="0"/>
              <a:t> or function objects.</a:t>
            </a:r>
          </a:p>
        </p:txBody>
      </p:sp>
    </p:spTree>
    <p:extLst>
      <p:ext uri="{BB962C8B-B14F-4D97-AF65-F5344CB8AC3E}">
        <p14:creationId xmlns:p14="http://schemas.microsoft.com/office/powerpoint/2010/main" val="32775877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Computational Complexity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dirty="0"/>
              <a:t>Constant time refers to operations that do not depend on the number of elements stored in a container.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Adding an element to a list end is a constant time operation.  Finding the location at which to insert is a linear time operation.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Logarithmic time refers to operations that need time to run that grows as the logarithm of the number of elements in the container.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 logarithmic operation on a container with 1,000,000 elements takes three times as long to complete as that operation of a container with 1,000 elements.</a:t>
            </a:r>
          </a:p>
          <a:p>
            <a:pPr>
              <a:spcBef>
                <a:spcPts val="600"/>
              </a:spcBef>
            </a:pPr>
            <a:r>
              <a:rPr lang="en-IN" sz="2400" dirty="0"/>
              <a:t>Linear time refers to operations that require computation time that grows proportionally to the number of elements in the container.</a:t>
            </a:r>
          </a:p>
        </p:txBody>
      </p:sp>
    </p:spTree>
    <p:extLst>
      <p:ext uri="{BB962C8B-B14F-4D97-AF65-F5344CB8AC3E}">
        <p14:creationId xmlns:p14="http://schemas.microsoft.com/office/powerpoint/2010/main" val="2922781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850"/>
            <a:ext cx="8229600" cy="9906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STL Supports Guaranteed Complexity</a:t>
            </a:r>
            <a:br>
              <a:rPr lang="en-US" altLang="en-US" sz="3600" dirty="0"/>
            </a:br>
            <a:r>
              <a:rPr lang="en-US" altLang="en-US" sz="3600" dirty="0"/>
              <a:t>for Container Operations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Vectors and </a:t>
            </a:r>
            <a:r>
              <a:rPr lang="en-IN" sz="2400" b="1" dirty="0" err="1"/>
              <a:t>Deques</a:t>
            </a:r>
            <a:r>
              <a:rPr lang="en-IN" sz="2400" b="1" dirty="0"/>
              <a:t>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is a linear time operation. 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Accessing a known location is constant time.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an unsorted vector or </a:t>
            </a:r>
            <a:r>
              <a:rPr lang="en-IN" sz="2000" dirty="0" err="1"/>
              <a:t>deque</a:t>
            </a:r>
            <a:r>
              <a:rPr lang="en-IN" sz="2000" dirty="0"/>
              <a:t> is a linear time operation.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a sorted vector or deque should be a logarithmic time operation (use </a:t>
            </a:r>
            <a:r>
              <a:rPr lang="en-IN" sz="2000" dirty="0" err="1"/>
              <a:t>binary_search</a:t>
            </a:r>
            <a:r>
              <a:rPr lang="en-IN" sz="2000" dirty="0"/>
              <a:t> algorithm to ensure that it is).</a:t>
            </a:r>
          </a:p>
          <a:p>
            <a:pPr>
              <a:spcBef>
                <a:spcPts val="600"/>
              </a:spcBef>
            </a:pPr>
            <a:r>
              <a:rPr lang="en-IN" sz="2400" b="1" dirty="0"/>
              <a:t>Lists: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is a constant time operation. 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Accessing a known location and searching, whether sorted or not, is linear time, with the exception of the end points, which can be accessed in constant time.</a:t>
            </a:r>
          </a:p>
        </p:txBody>
      </p:sp>
    </p:spTree>
    <p:extLst>
      <p:ext uri="{BB962C8B-B14F-4D97-AF65-F5344CB8AC3E}">
        <p14:creationId xmlns:p14="http://schemas.microsoft.com/office/powerpoint/2010/main" val="2773377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8850"/>
            <a:ext cx="8229600" cy="990600"/>
          </a:xfrm>
        </p:spPr>
        <p:txBody>
          <a:bodyPr>
            <a:noAutofit/>
          </a:bodyPr>
          <a:lstStyle/>
          <a:p>
            <a:r>
              <a:rPr lang="en-US" altLang="en-US" sz="3600" dirty="0"/>
              <a:t>STL Supports Guaranteed Complexity</a:t>
            </a:r>
            <a:br>
              <a:rPr lang="en-US" altLang="en-US" sz="3600" dirty="0"/>
            </a:br>
            <a:r>
              <a:rPr lang="en-US" altLang="en-US" sz="3600" dirty="0"/>
              <a:t>for Container Operations (cont.)</a:t>
            </a:r>
            <a:endParaRPr lang="en-US" sz="3600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IN" sz="2400" b="1" dirty="0"/>
              <a:t>Sets and Maps: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Insertion and accessing are logarithmic time operations.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Searching should be a logarithmic time operation (use member function find, etc., to ensure that it is).</a:t>
            </a:r>
          </a:p>
          <a:p>
            <a:pPr>
              <a:spcBef>
                <a:spcPts val="600"/>
              </a:spcBef>
            </a:pPr>
            <a:r>
              <a:rPr lang="en-IN" sz="2400" b="1" dirty="0" err="1"/>
              <a:t>Unordered_set</a:t>
            </a:r>
            <a:r>
              <a:rPr lang="en-IN" sz="2400" b="1" dirty="0"/>
              <a:t> and </a:t>
            </a:r>
            <a:r>
              <a:rPr lang="en-IN" sz="2400" b="1" dirty="0" err="1"/>
              <a:t>Unordered_map</a:t>
            </a:r>
            <a:endParaRPr lang="en-IN" sz="2400" b="1" dirty="0"/>
          </a:p>
          <a:p>
            <a:pPr lvl="1">
              <a:spcBef>
                <a:spcPts val="600"/>
              </a:spcBef>
            </a:pPr>
            <a:r>
              <a:rPr lang="en-IN" sz="2000" dirty="0"/>
              <a:t>Lookup, insertion, and deletion are constant time operations.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They are hashed containers, so we get access to an element by computing a hash function on a key which maps to an address in the table. This is constant time. If there is more than one element that hashes to that address, then we search a linked list rooted at that address (the elements on this list are referred to as a bucket).</a:t>
            </a:r>
          </a:p>
          <a:p>
            <a:pPr lvl="1">
              <a:spcBef>
                <a:spcPts val="600"/>
              </a:spcBef>
            </a:pPr>
            <a:r>
              <a:rPr lang="en-IN" sz="2000" dirty="0"/>
              <a:t>So access is nearly constant time.</a:t>
            </a:r>
          </a:p>
        </p:txBody>
      </p:sp>
    </p:spTree>
    <p:extLst>
      <p:ext uri="{BB962C8B-B14F-4D97-AF65-F5344CB8AC3E}">
        <p14:creationId xmlns:p14="http://schemas.microsoft.com/office/powerpoint/2010/main" val="20386063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Header Files for Containers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6" name="Object 3">
            <a:extLst>
              <a:ext uri="{FF2B5EF4-FFF2-40B4-BE49-F238E27FC236}">
                <a16:creationId xmlns:a16="http://schemas.microsoft.com/office/drawing/2014/main" id="{903B95C9-BDE3-4D20-8846-0A894E8957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7282778"/>
              </p:ext>
            </p:extLst>
          </p:nvPr>
        </p:nvGraphicFramePr>
        <p:xfrm>
          <a:off x="405245" y="1644649"/>
          <a:ext cx="8333510" cy="5784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" name="Document" r:id="rId3" imgW="8002757" imgH="5964970" progId="Word.Document.8">
                  <p:embed/>
                </p:oleObj>
              </mc:Choice>
              <mc:Fallback>
                <p:oleObj name="Document" r:id="rId3" imgW="8002757" imgH="5964970" progId="Word.Document.8">
                  <p:embed/>
                  <p:pic>
                    <p:nvPicPr>
                      <p:cNvPr id="0" name="Picture 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245" y="1644649"/>
                        <a:ext cx="8333510" cy="57848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7127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Header Files for Containers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68ACC064-8AEA-41F6-9C31-187C4ED39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324449"/>
              </p:ext>
            </p:extLst>
          </p:nvPr>
        </p:nvGraphicFramePr>
        <p:xfrm>
          <a:off x="355333" y="1569600"/>
          <a:ext cx="8331467" cy="60284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Document" r:id="rId3" imgW="8300219" imgH="5996484" progId="Word.Document.8">
                  <p:embed/>
                </p:oleObj>
              </mc:Choice>
              <mc:Fallback>
                <p:oleObj name="Document" r:id="rId3" imgW="8300219" imgH="5996484" progId="Word.Document.8">
                  <p:embed/>
                  <p:pic>
                    <p:nvPicPr>
                      <p:cNvPr id="0" name="Picture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333" y="1569600"/>
                        <a:ext cx="8331467" cy="602849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059697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Other STL Header Files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1027">
            <a:extLst>
              <a:ext uri="{FF2B5EF4-FFF2-40B4-BE49-F238E27FC236}">
                <a16:creationId xmlns:a16="http://schemas.microsoft.com/office/drawing/2014/main" id="{5ECD25FB-925E-47D6-AF5F-3CF8A96F0E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5353827"/>
              </p:ext>
            </p:extLst>
          </p:nvPr>
        </p:nvGraphicFramePr>
        <p:xfrm>
          <a:off x="332508" y="1569600"/>
          <a:ext cx="7566025" cy="550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Document" r:id="rId3" imgW="7642402" imgH="5561144" progId="Word.Document.8">
                  <p:embed/>
                </p:oleObj>
              </mc:Choice>
              <mc:Fallback>
                <p:oleObj name="Document" r:id="rId3" imgW="7642402" imgH="5561144" progId="Word.Document.8">
                  <p:embed/>
                  <p:pic>
                    <p:nvPicPr>
                      <p:cNvPr id="0" name="Picture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2508" y="1569600"/>
                        <a:ext cx="7566025" cy="550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8080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Iterators</a:t>
            </a:r>
            <a:endParaRPr lang="en-US" dirty="0">
              <a:cs typeface="Arial" panose="020B0604020202020204" pitchFamily="34" charset="0"/>
            </a:endParaRPr>
          </a:p>
        </p:txBody>
      </p:sp>
      <p:graphicFrame>
        <p:nvGraphicFramePr>
          <p:cNvPr id="5" name="Object 1024">
            <a:extLst>
              <a:ext uri="{FF2B5EF4-FFF2-40B4-BE49-F238E27FC236}">
                <a16:creationId xmlns:a16="http://schemas.microsoft.com/office/drawing/2014/main" id="{C7A7300E-2DD4-4B75-85F3-F61C3F140B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6213334"/>
              </p:ext>
            </p:extLst>
          </p:nvPr>
        </p:nvGraphicFramePr>
        <p:xfrm>
          <a:off x="457200" y="1569600"/>
          <a:ext cx="7697787" cy="455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Document" r:id="rId3" imgW="7775733" imgH="4601384" progId="Word.Document.8">
                  <p:embed/>
                </p:oleObj>
              </mc:Choice>
              <mc:Fallback>
                <p:oleObj name="Document" r:id="rId3" imgW="7775733" imgH="4601384" progId="Word.Document.8">
                  <p:embed/>
                  <p:pic>
                    <p:nvPicPr>
                      <p:cNvPr id="0" name="Picture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569600"/>
                        <a:ext cx="7697787" cy="4556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42884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006813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Unary functions: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Take single argument of the container’s </a:t>
            </a:r>
            <a:r>
              <a:rPr lang="en-US" altLang="en-US" sz="2400" dirty="0" err="1"/>
              <a:t>value_type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4027" t="41989" r="30194" b="21647"/>
          <a:stretch/>
        </p:blipFill>
        <p:spPr>
          <a:xfrm>
            <a:off x="954380" y="2822710"/>
            <a:ext cx="4655128" cy="2660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473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Predicate:</a:t>
            </a:r>
          </a:p>
          <a:p>
            <a:pPr lvl="1">
              <a:lnSpc>
                <a:spcPct val="110000"/>
              </a:lnSpc>
            </a:pPr>
            <a:r>
              <a:rPr lang="en-US" altLang="en-US" sz="2400" dirty="0"/>
              <a:t>Function taking a template type and returning bool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3670" t="35479" r="21682" b="31066"/>
          <a:stretch/>
        </p:blipFill>
        <p:spPr>
          <a:xfrm>
            <a:off x="839994" y="2774042"/>
            <a:ext cx="6627606" cy="2792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6432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Objects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Function objects:</a:t>
            </a:r>
          </a:p>
          <a:p>
            <a:pPr lvl="1"/>
            <a:r>
              <a:rPr lang="en-US" altLang="en-US" sz="2400" dirty="0"/>
              <a:t>class with constructor and single member operator()</a:t>
            </a:r>
            <a:endParaRPr lang="en-US" altLang="en-US" sz="2400" dirty="0">
              <a:latin typeface="Consolas" panose="020B0609020204030204" pitchFamily="49" charset="0"/>
            </a:endParaRPr>
          </a:p>
        </p:txBody>
      </p:sp>
      <p:pic>
        <p:nvPicPr>
          <p:cNvPr id="4608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654300"/>
            <a:ext cx="7353300" cy="3225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158612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unary_function</a:t>
            </a:r>
            <a:r>
              <a:rPr lang="en-US" altLang="en-US" dirty="0"/>
              <a:t> Type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en-US" sz="2400" dirty="0"/>
              <a:t>The </a:t>
            </a:r>
            <a:r>
              <a:rPr lang="en-US" altLang="en-US" sz="2400" dirty="0" err="1"/>
              <a:t>unary_function</a:t>
            </a:r>
            <a:r>
              <a:rPr lang="en-US" altLang="en-US" sz="2400" dirty="0"/>
              <a:t> type serves as a base class for </a:t>
            </a:r>
            <a:r>
              <a:rPr lang="en-US" altLang="en-US" sz="2400" dirty="0" err="1"/>
              <a:t>functors</a:t>
            </a:r>
            <a:r>
              <a:rPr lang="en-US" altLang="en-US" sz="2400" dirty="0"/>
              <a:t> that will be used in adapters like not1. It supplies traits needed by the adaptors. </a:t>
            </a:r>
          </a:p>
          <a:p>
            <a:pPr marL="183600" indent="0">
              <a:buNone/>
            </a:pPr>
            <a:br>
              <a:rPr lang="en-US" altLang="en-US" sz="2800" dirty="0"/>
            </a:br>
            <a:r>
              <a:rPr lang="en-US" altLang="en-US" sz="2400" dirty="0"/>
              <a:t>An example use follows on the next slide.</a:t>
            </a:r>
            <a:br>
              <a:rPr lang="en-US" altLang="en-US" sz="2400" dirty="0"/>
            </a:br>
            <a:br>
              <a:rPr lang="en-US" altLang="en-US" sz="2600" dirty="0"/>
            </a:br>
            <a:r>
              <a:rPr lang="en-US" altLang="en-US" sz="2000" dirty="0">
                <a:latin typeface="Consolas" panose="020B0609020204030204" pitchFamily="49" charset="0"/>
              </a:rPr>
              <a:t>#include &lt;functional&gt;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template &lt;class </a:t>
            </a:r>
            <a:r>
              <a:rPr lang="en-US" altLang="en-US" sz="2000" dirty="0" err="1">
                <a:latin typeface="Consolas" panose="020B0609020204030204" pitchFamily="49" charset="0"/>
              </a:rPr>
              <a:t>Arg</a:t>
            </a:r>
            <a:r>
              <a:rPr lang="en-US" altLang="en-US" sz="2000" dirty="0">
                <a:latin typeface="Consolas" panose="020B0609020204030204" pitchFamily="49" charset="0"/>
              </a:rPr>
              <a:t>, class Result&gt;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 err="1">
                <a:latin typeface="Consolas" panose="020B0609020204030204" pitchFamily="49" charset="0"/>
              </a:rPr>
              <a:t>struct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b="1" dirty="0" err="1">
                <a:latin typeface="Consolas" panose="020B0609020204030204" pitchFamily="49" charset="0"/>
              </a:rPr>
              <a:t>unary_function</a:t>
            </a:r>
            <a:r>
              <a:rPr lang="en-US" altLang="en-US" sz="2000" dirty="0">
                <a:latin typeface="Consolas" panose="020B0609020204030204" pitchFamily="49" charset="0"/>
              </a:rPr>
              <a:t>{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typedef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Arg</a:t>
            </a:r>
            <a:r>
              <a:rPr lang="en-US" altLang="en-US" sz="2000" dirty="0">
                <a:latin typeface="Consolas" panose="020B0609020204030204" pitchFamily="49" charset="0"/>
              </a:rPr>
              <a:t> </a:t>
            </a:r>
            <a:r>
              <a:rPr lang="en-US" altLang="en-US" sz="2000" dirty="0" err="1">
                <a:latin typeface="Consolas" panose="020B0609020204030204" pitchFamily="49" charset="0"/>
              </a:rPr>
              <a:t>argument_type</a:t>
            </a:r>
            <a:r>
              <a:rPr lang="en-US" altLang="en-US" sz="2000" dirty="0">
                <a:latin typeface="Consolas" panose="020B0609020204030204" pitchFamily="49" charset="0"/>
              </a:rPr>
              <a:t>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  </a:t>
            </a:r>
            <a:r>
              <a:rPr lang="en-US" altLang="en-US" sz="2000" dirty="0" err="1">
                <a:latin typeface="Consolas" panose="020B0609020204030204" pitchFamily="49" charset="0"/>
              </a:rPr>
              <a:t>typedef</a:t>
            </a:r>
            <a:r>
              <a:rPr lang="en-US" altLang="en-US" sz="2000" dirty="0">
                <a:latin typeface="Consolas" panose="020B0609020204030204" pitchFamily="49" charset="0"/>
              </a:rPr>
              <a:t> Result </a:t>
            </a:r>
            <a:r>
              <a:rPr lang="en-US" altLang="en-US" sz="2000" dirty="0" err="1">
                <a:latin typeface="Consolas" panose="020B0609020204030204" pitchFamily="49" charset="0"/>
              </a:rPr>
              <a:t>result_type</a:t>
            </a:r>
            <a:r>
              <a:rPr lang="en-US" altLang="en-US" sz="2000" dirty="0">
                <a:latin typeface="Consolas" panose="020B0609020204030204" pitchFamily="49" charset="0"/>
              </a:rPr>
              <a:t>; </a:t>
            </a:r>
            <a:br>
              <a:rPr lang="en-US" altLang="en-US" sz="2000" dirty="0">
                <a:latin typeface="Consolas" panose="020B0609020204030204" pitchFamily="49" charset="0"/>
              </a:rPr>
            </a:br>
            <a:r>
              <a:rPr lang="en-US" altLang="en-US" sz="2000" dirty="0">
                <a:latin typeface="Consolas" panose="020B0609020204030204" pitchFamily="49" charset="0"/>
              </a:rPr>
              <a:t>};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852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Adapters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4986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 err="1"/>
              <a:t>Negators</a:t>
            </a:r>
            <a:r>
              <a:rPr lang="en-US" altLang="en-US" sz="2800" dirty="0"/>
              <a:t>: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/>
              <a:t>not1 takes </a:t>
            </a:r>
            <a:r>
              <a:rPr lang="en-US" altLang="en-US" sz="2400" dirty="0" err="1"/>
              <a:t>unary_function</a:t>
            </a:r>
            <a:r>
              <a:rPr lang="en-US" altLang="en-US" sz="2400" dirty="0"/>
              <a:t> predicate and negates it</a:t>
            </a:r>
          </a:p>
          <a:p>
            <a:pPr lvl="1">
              <a:spcBef>
                <a:spcPts val="600"/>
              </a:spcBef>
            </a:pPr>
            <a:r>
              <a:rPr lang="en-US" altLang="en-US" sz="2400" dirty="0"/>
              <a:t>not2 takes </a:t>
            </a:r>
            <a:r>
              <a:rPr lang="en-US" altLang="en-US" sz="2400" dirty="0" err="1"/>
              <a:t>binary_function</a:t>
            </a:r>
            <a:r>
              <a:rPr lang="en-US" altLang="en-US" sz="2400" dirty="0"/>
              <a:t> predicate and negates it</a:t>
            </a:r>
            <a:endParaRPr lang="en-IN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3797" t="40278" r="26379" b="18403"/>
          <a:stretch/>
        </p:blipFill>
        <p:spPr>
          <a:xfrm>
            <a:off x="880714" y="3073400"/>
            <a:ext cx="6096001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040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 err="1"/>
              <a:t>binary_function</a:t>
            </a:r>
            <a:r>
              <a:rPr lang="en-US" altLang="en-US" dirty="0"/>
              <a:t> Type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3208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altLang="en-US" sz="2800" dirty="0"/>
              <a:t>The </a:t>
            </a:r>
            <a:r>
              <a:rPr lang="en-US" altLang="en-US" sz="2800" dirty="0" err="1"/>
              <a:t>binary_function</a:t>
            </a:r>
            <a:r>
              <a:rPr lang="en-US" altLang="en-US" sz="2800" dirty="0"/>
              <a:t> type provides traits needed by binary function adapters, as illustrated on the next slide.</a:t>
            </a:r>
            <a:endParaRPr lang="en-IN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/>
          <a:srcRect l="31454" t="39236" r="25403" b="29861"/>
          <a:stretch/>
        </p:blipFill>
        <p:spPr>
          <a:xfrm>
            <a:off x="635070" y="3207646"/>
            <a:ext cx="5613401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50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STL Function Adapters</a:t>
            </a:r>
            <a:endParaRPr lang="en-US" dirty="0"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199"/>
            <a:ext cx="8229600" cy="1796143"/>
          </a:xfrm>
        </p:spPr>
        <p:txBody>
          <a:bodyPr>
            <a:noAutofit/>
          </a:bodyPr>
          <a:lstStyle/>
          <a:p>
            <a:r>
              <a:rPr lang="en-US" altLang="en-US" sz="2800" dirty="0"/>
              <a:t>Binders:</a:t>
            </a:r>
          </a:p>
          <a:p>
            <a:pPr lvl="1"/>
            <a:r>
              <a:rPr lang="en-US" altLang="en-US" sz="2400" dirty="0"/>
              <a:t>bind1 binds value to first argument of a </a:t>
            </a:r>
            <a:r>
              <a:rPr lang="en-US" altLang="en-US" sz="2400" dirty="0" err="1"/>
              <a:t>binary_function</a:t>
            </a:r>
            <a:endParaRPr lang="en-US" altLang="en-US" sz="2400" dirty="0"/>
          </a:p>
          <a:p>
            <a:pPr lvl="1"/>
            <a:r>
              <a:rPr lang="en-US" altLang="en-US" sz="2400" dirty="0"/>
              <a:t>bind2 binds value to second argument of </a:t>
            </a:r>
            <a:r>
              <a:rPr lang="en-US" altLang="en-US" sz="2400" dirty="0" err="1"/>
              <a:t>binary_function</a:t>
            </a:r>
            <a:endParaRPr lang="en-US" alt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/>
          <a:srcRect l="32234" t="42014" r="19547" b="32639"/>
          <a:stretch/>
        </p:blipFill>
        <p:spPr>
          <a:xfrm>
            <a:off x="726444" y="3639458"/>
            <a:ext cx="6487156" cy="191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719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STL Function Objects</a:t>
            </a:r>
            <a:endParaRPr lang="en-IN" dirty="0"/>
          </a:p>
        </p:txBody>
      </p:sp>
      <p:graphicFrame>
        <p:nvGraphicFramePr>
          <p:cNvPr id="4" name="Object 0">
            <a:extLst>
              <a:ext uri="{FF2B5EF4-FFF2-40B4-BE49-F238E27FC236}">
                <a16:creationId xmlns:a16="http://schemas.microsoft.com/office/drawing/2014/main" id="{21B18614-051A-4BDE-8F94-BC287E9CA3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3583383"/>
              </p:ext>
            </p:extLst>
          </p:nvPr>
        </p:nvGraphicFramePr>
        <p:xfrm>
          <a:off x="355600" y="1600200"/>
          <a:ext cx="8572500" cy="6339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7" name="Document" r:id="rId3" imgW="7923479" imgH="5762158" progId="Word.Document.8">
                  <p:embed/>
                </p:oleObj>
              </mc:Choice>
              <mc:Fallback>
                <p:oleObj name="Document" r:id="rId3" imgW="7923479" imgH="5762158" progId="Word.Document.8">
                  <p:embed/>
                  <p:pic>
                    <p:nvPicPr>
                      <p:cNvPr id="0" name="Picture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5600" y="1600200"/>
                        <a:ext cx="8572500" cy="6339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54927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Algorithms by Type</a:t>
            </a:r>
            <a:endParaRPr lang="en-IN" dirty="0"/>
          </a:p>
        </p:txBody>
      </p:sp>
      <p:graphicFrame>
        <p:nvGraphicFramePr>
          <p:cNvPr id="5" name="Object 3">
            <a:extLst>
              <a:ext uri="{FF2B5EF4-FFF2-40B4-BE49-F238E27FC236}">
                <a16:creationId xmlns:a16="http://schemas.microsoft.com/office/drawing/2014/main" id="{0B2B27BC-7694-442A-BAEB-1ED9280515A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8972592"/>
              </p:ext>
            </p:extLst>
          </p:nvPr>
        </p:nvGraphicFramePr>
        <p:xfrm>
          <a:off x="356399" y="1602000"/>
          <a:ext cx="8492775" cy="564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Document" r:id="rId3" imgW="8290680" imgH="5514757" progId="Word.Document.8">
                  <p:embed/>
                </p:oleObj>
              </mc:Choice>
              <mc:Fallback>
                <p:oleObj name="Document" r:id="rId3" imgW="8290680" imgH="5514757" progId="Word.Document.8">
                  <p:embed/>
                  <p:pic>
                    <p:nvPicPr>
                      <p:cNvPr id="0" name="Picture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399" y="1602000"/>
                        <a:ext cx="8492775" cy="564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4671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/>
              <a:t>Algorithms </a:t>
            </a:r>
            <a:r>
              <a:rPr lang="en-US" altLang="en-US" dirty="0"/>
              <a:t>b</a:t>
            </a:r>
            <a:r>
              <a:rPr lang="en-US" altLang="en-US"/>
              <a:t>y </a:t>
            </a:r>
            <a:r>
              <a:rPr lang="en-US" altLang="en-US" dirty="0"/>
              <a:t>Type (continued)</a:t>
            </a:r>
            <a:endParaRPr lang="en-IN" dirty="0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35001F0-92CA-4CE0-A78F-662CE25DAF8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973329"/>
              </p:ext>
            </p:extLst>
          </p:nvPr>
        </p:nvGraphicFramePr>
        <p:xfrm>
          <a:off x="356400" y="1602000"/>
          <a:ext cx="8330400" cy="5736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3" name="Document" r:id="rId3" imgW="8290680" imgH="5927213" progId="Word.Document.8">
                  <p:embed/>
                </p:oleObj>
              </mc:Choice>
              <mc:Fallback>
                <p:oleObj name="Document" r:id="rId3" imgW="8290680" imgH="5927213" progId="Word.Document.8">
                  <p:embed/>
                  <p:pic>
                    <p:nvPicPr>
                      <p:cNvPr id="0" name="Picture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400" y="1602000"/>
                        <a:ext cx="8330400" cy="573628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31747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4836" y="2826679"/>
            <a:ext cx="5715000" cy="514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1404</TotalTime>
  <Words>706</Words>
  <Application>Microsoft Office PowerPoint</Application>
  <PresentationFormat>On-screen Show (4:3)</PresentationFormat>
  <Paragraphs>66</Paragraphs>
  <Slides>21</Slides>
  <Notes>1</Notes>
  <HiddenSlides>1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Clarity</vt:lpstr>
      <vt:lpstr>1_Clarity</vt:lpstr>
      <vt:lpstr>Document</vt:lpstr>
      <vt:lpstr>Standard Template Library</vt:lpstr>
      <vt:lpstr>Some Definitions</vt:lpstr>
      <vt:lpstr>Some Definitions (cont.)</vt:lpstr>
      <vt:lpstr>Computational Complexity</vt:lpstr>
      <vt:lpstr>STL Supports Guaranteed Complexity for Container Operations</vt:lpstr>
      <vt:lpstr>STL Supports Guaranteed Complexity for Container Operations (cont.)</vt:lpstr>
      <vt:lpstr>STL Header Files for Containers</vt:lpstr>
      <vt:lpstr>STL Header Files for Containers</vt:lpstr>
      <vt:lpstr>Other STL Header Files</vt:lpstr>
      <vt:lpstr>STL Iterators</vt:lpstr>
      <vt:lpstr>STL Functions</vt:lpstr>
      <vt:lpstr>STL Functions</vt:lpstr>
      <vt:lpstr>STL Function Objects</vt:lpstr>
      <vt:lpstr>unary_function Type</vt:lpstr>
      <vt:lpstr>STL Function Adapters</vt:lpstr>
      <vt:lpstr>binary_function Type</vt:lpstr>
      <vt:lpstr>STL Function Adapters</vt:lpstr>
      <vt:lpstr>STL Function Objects</vt:lpstr>
      <vt:lpstr>Algorithms by Type</vt:lpstr>
      <vt:lpstr>Algorithms by Type (continued)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153</cp:revision>
  <dcterms:created xsi:type="dcterms:W3CDTF">2015-11-10T20:00:19Z</dcterms:created>
  <dcterms:modified xsi:type="dcterms:W3CDTF">2017-10-05T19:19:20Z</dcterms:modified>
</cp:coreProperties>
</file>