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32"/>
  </p:notesMasterIdLst>
  <p:sldIdLst>
    <p:sldId id="326" r:id="rId3"/>
    <p:sldId id="320" r:id="rId4"/>
    <p:sldId id="327" r:id="rId5"/>
    <p:sldId id="328" r:id="rId6"/>
    <p:sldId id="329" r:id="rId7"/>
    <p:sldId id="330" r:id="rId8"/>
    <p:sldId id="331" r:id="rId9"/>
    <p:sldId id="332" r:id="rId10"/>
    <p:sldId id="333" r:id="rId11"/>
    <p:sldId id="334" r:id="rId12"/>
    <p:sldId id="335" r:id="rId13"/>
    <p:sldId id="336" r:id="rId14"/>
    <p:sldId id="337" r:id="rId15"/>
    <p:sldId id="338" r:id="rId16"/>
    <p:sldId id="339" r:id="rId17"/>
    <p:sldId id="340" r:id="rId18"/>
    <p:sldId id="341" r:id="rId19"/>
    <p:sldId id="342" r:id="rId20"/>
    <p:sldId id="343" r:id="rId21"/>
    <p:sldId id="344" r:id="rId22"/>
    <p:sldId id="345" r:id="rId23"/>
    <p:sldId id="346" r:id="rId24"/>
    <p:sldId id="347" r:id="rId25"/>
    <p:sldId id="348" r:id="rId26"/>
    <p:sldId id="349" r:id="rId27"/>
    <p:sldId id="350" r:id="rId28"/>
    <p:sldId id="351" r:id="rId29"/>
    <p:sldId id="352" r:id="rId30"/>
    <p:sldId id="318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 snapToGrid="0" snapToObjects="1">
      <p:cViewPr varScale="1">
        <p:scale>
          <a:sx n="101" d="100"/>
          <a:sy n="101" d="100"/>
        </p:scale>
        <p:origin x="69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50E08-B43C-1C40-8EE4-21DAB8FD271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529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50E08-B43C-1C40-8EE4-21DAB8FD271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172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2774"/>
            <a:ext cx="8229600" cy="990600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2774"/>
            <a:ext cx="8229600" cy="990600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egcons.com/KateBlog/CategoryView.aspx?category=C++#a7dfd6ea3-138a-404e-b3e9-55534ba84f22" TargetMode="External"/><Relationship Id="rId2" Type="http://schemas.openxmlformats.org/officeDocument/2006/relationships/hyperlink" Target="http://www.gotw.ca/publications/C++CLIRationale.pdf" TargetMode="Externa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7" y="1113917"/>
            <a:ext cx="8303455" cy="1927225"/>
          </a:xfrm>
        </p:spPr>
        <p:txBody>
          <a:bodyPr>
            <a:normAutofit/>
          </a:bodyPr>
          <a:lstStyle/>
          <a:p>
            <a:r>
              <a:rPr lang="en-US" altLang="en-US" dirty="0"/>
              <a:t>C++\CLI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5174" y="3062245"/>
            <a:ext cx="7541076" cy="1752600"/>
          </a:xfrm>
        </p:spPr>
        <p:txBody>
          <a:bodyPr>
            <a:noAutofit/>
          </a:bodyPr>
          <a:lstStyle/>
          <a:p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.Net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managed language with 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C++ like syntax</a:t>
            </a:r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References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altLang="en-US" sz="2800" dirty="0"/>
              <a:t>C++/CLI</a:t>
            </a:r>
          </a:p>
          <a:p>
            <a:pPr lvl="1">
              <a:spcBef>
                <a:spcPts val="1200"/>
              </a:spcBef>
            </a:pPr>
            <a:r>
              <a:rPr lang="en-US" altLang="en-US" sz="2400" dirty="0"/>
              <a:t>A Design Rationale for C++/CLI, Herb Sutter, </a:t>
            </a:r>
            <a:r>
              <a:rPr lang="en-US" altLang="en-US" sz="2400" dirty="0">
                <a:hlinkClick r:id="rId2"/>
              </a:rPr>
              <a:t>http://www.gotw.ca/publications/C++CLIRationale.pdf</a:t>
            </a:r>
            <a:endParaRPr lang="en-US" altLang="en-US" sz="2400" dirty="0"/>
          </a:p>
          <a:p>
            <a:pPr lvl="1">
              <a:spcBef>
                <a:spcPts val="1200"/>
              </a:spcBef>
            </a:pPr>
            <a:r>
              <a:rPr lang="en-US" altLang="en-US" sz="2400" dirty="0"/>
              <a:t>Moving C++ Applications to the Common Language Runtime, Kate Gregory, </a:t>
            </a:r>
            <a:r>
              <a:rPr lang="en-US" altLang="en-US" sz="2400" dirty="0">
                <a:hlinkClick r:id="rId3"/>
              </a:rPr>
              <a:t>http://www.gregcons.com/KateBlog/CategoryView.aspx?category=C++#a7dfd6ea3-138a-404e-b3e9-55534ba84f22</a:t>
            </a:r>
            <a:endParaRPr lang="en-US" altLang="en-US" sz="2400" dirty="0"/>
          </a:p>
          <a:p>
            <a:pPr>
              <a:spcBef>
                <a:spcPts val="1200"/>
              </a:spcBef>
            </a:pPr>
            <a:r>
              <a:rPr lang="en-US" altLang="en-US" sz="2800" dirty="0"/>
              <a:t>Managed extensions</a:t>
            </a:r>
          </a:p>
          <a:p>
            <a:pPr lvl="1">
              <a:spcBef>
                <a:spcPts val="1200"/>
              </a:spcBef>
            </a:pPr>
            <a:r>
              <a:rPr lang="en-US" altLang="en-US" sz="2400" dirty="0"/>
              <a:t>C++/CLI in Action, </a:t>
            </a:r>
            <a:r>
              <a:rPr lang="en-US" altLang="en-US" sz="2400" dirty="0" err="1"/>
              <a:t>Nishant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Sivakumar</a:t>
            </a:r>
            <a:r>
              <a:rPr lang="en-US" altLang="en-US" sz="2400" dirty="0"/>
              <a:t>,  Manning, 2007</a:t>
            </a:r>
          </a:p>
        </p:txBody>
      </p:sp>
    </p:spTree>
    <p:extLst>
      <p:ext uri="{BB962C8B-B14F-4D97-AF65-F5344CB8AC3E}">
        <p14:creationId xmlns:p14="http://schemas.microsoft.com/office/powerpoint/2010/main" val="77570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C++\CLI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sz="2800" dirty="0"/>
              <a:t>C++\CLI interoperates with native C++ easily.</a:t>
            </a:r>
          </a:p>
          <a:p>
            <a:pPr lvl="1">
              <a:spcBef>
                <a:spcPts val="1200"/>
              </a:spcBef>
            </a:pPr>
            <a:r>
              <a:rPr lang="en-US" sz="2400" dirty="0"/>
              <a:t>You can even use C++\CLI code and native C++ code in the same source file.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C++\CLI compiles to MSIL, so C# code can interoperate with any C++\CLI code compiled as a dynamic link library.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These two characteristics of C++\CLI allow us to build a C++\CLI shim between an C# WPF application and native C++ code.</a:t>
            </a:r>
          </a:p>
          <a:p>
            <a:pPr lvl="1">
              <a:spcBef>
                <a:spcPts val="1200"/>
              </a:spcBef>
            </a:pPr>
            <a:r>
              <a:rPr lang="en-US" sz="2400" dirty="0"/>
              <a:t>That’s exactly what you will do in Projects #3 and #4.</a:t>
            </a:r>
          </a:p>
        </p:txBody>
      </p:sp>
    </p:spTree>
    <p:extLst>
      <p:ext uri="{BB962C8B-B14F-4D97-AF65-F5344CB8AC3E}">
        <p14:creationId xmlns:p14="http://schemas.microsoft.com/office/powerpoint/2010/main" val="2504540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Comparison of Object Models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  <a:defRPr/>
            </a:pPr>
            <a:r>
              <a:rPr lang="en-US" sz="2200" b="1" dirty="0"/>
              <a:t>Standard C++ Object Model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200" dirty="0"/>
              <a:t>All objects share a rich memory model:</a:t>
            </a:r>
          </a:p>
          <a:p>
            <a:pPr lvl="2">
              <a:spcBef>
                <a:spcPts val="600"/>
              </a:spcBef>
              <a:defRPr/>
            </a:pPr>
            <a:r>
              <a:rPr lang="en-US" sz="2000" dirty="0"/>
              <a:t>Static, stack, and heap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200" dirty="0"/>
              <a:t>Rich object life-time model:</a:t>
            </a:r>
          </a:p>
          <a:p>
            <a:pPr lvl="2">
              <a:spcBef>
                <a:spcPts val="600"/>
              </a:spcBef>
              <a:defRPr/>
            </a:pPr>
            <a:r>
              <a:rPr lang="en-US" sz="2000" dirty="0"/>
              <a:t>Static objects live for the duration of the program</a:t>
            </a:r>
          </a:p>
          <a:p>
            <a:pPr lvl="2">
              <a:spcBef>
                <a:spcPts val="600"/>
              </a:spcBef>
              <a:defRPr/>
            </a:pPr>
            <a:r>
              <a:rPr lang="en-US" sz="2000" dirty="0"/>
              <a:t>Objects on stack live within a scope defined by { and }</a:t>
            </a:r>
          </a:p>
          <a:p>
            <a:pPr lvl="2">
              <a:spcBef>
                <a:spcPts val="600"/>
              </a:spcBef>
              <a:defRPr/>
            </a:pPr>
            <a:r>
              <a:rPr lang="en-US" sz="2000" dirty="0"/>
              <a:t>Objects on heap live at the designer’s discretion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200"/>
              </a:spcBef>
              <a:buNone/>
              <a:defRPr/>
            </a:pPr>
            <a:r>
              <a:rPr lang="en-US" sz="2200" b="1" dirty="0"/>
              <a:t>.Net Managed Object Model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More Spartan memory model: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Value types are stack-based only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Reference types (all user-defined types and library types) live on the managed heap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Non-deterministic life-time model: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All reference types are garbage collected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That’s the good news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That’s the bad news</a:t>
            </a:r>
          </a:p>
          <a:p>
            <a:pPr>
              <a:spcBef>
                <a:spcPts val="600"/>
              </a:spcBef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43580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Comparison of Object Models (cont.)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  <a:defRPr/>
            </a:pPr>
            <a:r>
              <a:rPr lang="en-US" sz="2200" b="1" dirty="0"/>
              <a:t>Standard C++ Object Model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Semantics based on deep copy model: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That’s the good news.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That’s the bad news.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For compilation, a source file must include information about all the types it uses.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That’s definitely bad news.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But it has a work-around; e.g., design to interface not implementation. Use object factories.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200"/>
              </a:spcBef>
              <a:buNone/>
              <a:defRPr/>
            </a:pPr>
            <a:r>
              <a:rPr lang="en-US" sz="2200" b="1" dirty="0"/>
              <a:t>.Net Managed Object Model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Semantics based on a shallow reference model</a:t>
            </a:r>
          </a:p>
          <a:p>
            <a:pPr lvl="1">
              <a:spcBef>
                <a:spcPts val="1200"/>
              </a:spcBef>
              <a:defRPr/>
            </a:pPr>
            <a:r>
              <a:rPr lang="en-US" sz="2200" dirty="0"/>
              <a:t>For compilation, a source file is type checked with metadata provided by the types it uses.</a:t>
            </a:r>
          </a:p>
          <a:p>
            <a:pPr lvl="2">
              <a:spcBef>
                <a:spcPts val="1200"/>
              </a:spcBef>
              <a:defRPr/>
            </a:pPr>
            <a:r>
              <a:rPr lang="en-US" sz="2000" dirty="0"/>
              <a:t>That is great news.</a:t>
            </a:r>
          </a:p>
          <a:p>
            <a:pPr lvl="2">
              <a:spcBef>
                <a:spcPts val="1200"/>
              </a:spcBef>
              <a:defRPr/>
            </a:pPr>
            <a:r>
              <a:rPr lang="en-US" sz="2000" dirty="0"/>
              <a:t>It is this property that makes .Net components so simple.</a:t>
            </a:r>
          </a:p>
        </p:txBody>
      </p:sp>
    </p:spTree>
    <p:extLst>
      <p:ext uri="{BB962C8B-B14F-4D97-AF65-F5344CB8AC3E}">
        <p14:creationId xmlns:p14="http://schemas.microsoft.com/office/powerpoint/2010/main" val="3579963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.Net Object Model</a:t>
            </a:r>
            <a:endParaRPr lang="en-IN" dirty="0"/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519F149C-1BC8-44B6-AF79-2DC78BC808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2638879"/>
              </p:ext>
            </p:extLst>
          </p:nvPr>
        </p:nvGraphicFramePr>
        <p:xfrm>
          <a:off x="2108446" y="1543050"/>
          <a:ext cx="4927109" cy="4973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name="VISIO" r:id="rId3" imgW="5758920" imgH="5812920" progId="">
                  <p:embed/>
                </p:oleObj>
              </mc:Choice>
              <mc:Fallback>
                <p:oleObj name="VISIO" r:id="rId3" imgW="5758920" imgH="5812920" progId="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8446" y="1543050"/>
                        <a:ext cx="4927109" cy="49737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3724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Language Comparison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200"/>
              </a:spcBef>
              <a:buNone/>
              <a:defRPr/>
            </a:pPr>
            <a:r>
              <a:rPr lang="en-US" sz="2400" b="1" dirty="0"/>
              <a:t>Standard C++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Is an ANSI and ISO standard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Has a standard library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Universally available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Windows, UNIX, MAC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Well known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Large developer base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Lots of books and articles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Programming models supported: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Objects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Procedural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Generic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248150" cy="4718304"/>
          </a:xfrm>
        </p:spPr>
        <p:txBody>
          <a:bodyPr>
            <a:noAutofit/>
          </a:bodyPr>
          <a:lstStyle/>
          <a:p>
            <a:pPr marL="0" indent="0">
              <a:spcBef>
                <a:spcPts val="200"/>
              </a:spcBef>
              <a:buNone/>
              <a:defRPr/>
            </a:pPr>
            <a:r>
              <a:rPr lang="en-US" sz="2400" b="1" dirty="0"/>
              <a:t>.Net C#, Managed C++, …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Is an ECMA standard, becoming an ISO standard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Has defined an ECMA library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Mono project porting to UNIX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New, but gaining a lot of popularity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Developer base growing quickly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Lots of books and articles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Programming models supported: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Objects</a:t>
            </a:r>
          </a:p>
          <a:p>
            <a:pPr>
              <a:spcBef>
                <a:spcPts val="200"/>
              </a:spcBef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68360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Language Comparison (cont.)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200"/>
              </a:spcBef>
              <a:buNone/>
              <a:defRPr/>
            </a:pPr>
            <a:r>
              <a:rPr lang="en-US" sz="2400" b="1" dirty="0"/>
              <a:t>Standard C++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200" dirty="0"/>
              <a:t>Separation of interface from implementation: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 dirty="0"/>
              <a:t>Syntactically excellent</a:t>
            </a:r>
          </a:p>
          <a:p>
            <a:pPr lvl="3">
              <a:lnSpc>
                <a:spcPct val="90000"/>
              </a:lnSpc>
              <a:defRPr/>
            </a:pPr>
            <a:r>
              <a:rPr lang="en-US" dirty="0"/>
              <a:t>Implementation is separate from class declaration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 dirty="0"/>
              <a:t>Semantically poor</a:t>
            </a:r>
          </a:p>
          <a:p>
            <a:pPr lvl="3">
              <a:lnSpc>
                <a:spcPct val="90000"/>
              </a:lnSpc>
              <a:defRPr/>
            </a:pPr>
            <a:r>
              <a:rPr lang="en-US" dirty="0"/>
              <a:t>See object model comparison</a:t>
            </a:r>
          </a:p>
          <a:p>
            <a:pPr>
              <a:spcBef>
                <a:spcPts val="200"/>
              </a:spcBef>
              <a:defRPr/>
            </a:pP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9200" cy="4718304"/>
          </a:xfrm>
        </p:spPr>
        <p:txBody>
          <a:bodyPr>
            <a:noAutofit/>
          </a:bodyPr>
          <a:lstStyle/>
          <a:p>
            <a:pPr marL="0" indent="0">
              <a:spcBef>
                <a:spcPts val="200"/>
              </a:spcBef>
              <a:buNone/>
              <a:defRPr/>
            </a:pPr>
            <a:r>
              <a:rPr lang="en-US" sz="2400" b="1" dirty="0"/>
              <a:t>.Net C#, Managed C++, …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200" dirty="0"/>
              <a:t>Separation of interface from implementation: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 dirty="0"/>
              <a:t>Syntactically poor</a:t>
            </a:r>
          </a:p>
          <a:p>
            <a:pPr lvl="3">
              <a:lnSpc>
                <a:spcPct val="90000"/>
              </a:lnSpc>
              <a:defRPr/>
            </a:pPr>
            <a:r>
              <a:rPr lang="en-US" dirty="0"/>
              <a:t>Implementation forced in class declaration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 dirty="0"/>
              <a:t>Semantically excellent</a:t>
            </a:r>
          </a:p>
          <a:p>
            <a:pPr lvl="3">
              <a:lnSpc>
                <a:spcPct val="90000"/>
              </a:lnSpc>
              <a:defRPr/>
            </a:pPr>
            <a:r>
              <a:rPr lang="en-US" dirty="0"/>
              <a:t>See object model comparison</a:t>
            </a:r>
          </a:p>
          <a:p>
            <a:pPr>
              <a:spcBef>
                <a:spcPts val="200"/>
              </a:spcBef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12585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Library Comparison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200"/>
              </a:spcBef>
              <a:buNone/>
              <a:defRPr/>
            </a:pPr>
            <a:r>
              <a:rPr lang="en-US" sz="2400" b="1" dirty="0"/>
              <a:t>Standard C++ Library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Portable across most platforms with good standards conformance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I/O support is stream-based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Console, files, and strings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Flexible container facility using Standard Template Library (STL)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But no hash-table containers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No support for paths and directories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248150" cy="4718304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  <a:defRPr/>
            </a:pPr>
            <a:r>
              <a:rPr lang="en-US" sz="2400" b="1" dirty="0"/>
              <a:t>.Net Framework Class Library</a:t>
            </a:r>
          </a:p>
          <a:p>
            <a:pPr lvl="1">
              <a:spcBef>
                <a:spcPts val="1200"/>
              </a:spcBef>
              <a:defRPr/>
            </a:pPr>
            <a:r>
              <a:rPr lang="en-US" sz="2200" dirty="0"/>
              <a:t>Windows only but porting efforts underway</a:t>
            </a:r>
          </a:p>
          <a:p>
            <a:pPr lvl="1">
              <a:spcBef>
                <a:spcPts val="1200"/>
              </a:spcBef>
              <a:defRPr/>
            </a:pPr>
            <a:r>
              <a:rPr lang="en-US" sz="2200" dirty="0"/>
              <a:t>I/O support is function-based</a:t>
            </a:r>
          </a:p>
          <a:p>
            <a:pPr lvl="2">
              <a:spcBef>
                <a:spcPts val="1200"/>
              </a:spcBef>
              <a:defRPr/>
            </a:pPr>
            <a:r>
              <a:rPr lang="en-US" sz="2000" dirty="0"/>
              <a:t>Console and files</a:t>
            </a:r>
          </a:p>
          <a:p>
            <a:pPr lvl="1">
              <a:spcBef>
                <a:spcPts val="1200"/>
              </a:spcBef>
              <a:defRPr/>
            </a:pPr>
            <a:r>
              <a:rPr lang="en-US" sz="2200" dirty="0"/>
              <a:t>Fixed set of containers that are not very type safe</a:t>
            </a:r>
          </a:p>
          <a:p>
            <a:pPr lvl="2">
              <a:spcBef>
                <a:spcPts val="1200"/>
              </a:spcBef>
              <a:defRPr/>
            </a:pPr>
            <a:r>
              <a:rPr lang="en-US" sz="2000" dirty="0"/>
              <a:t>Has hash-table containers</a:t>
            </a:r>
          </a:p>
          <a:p>
            <a:pPr lvl="1">
              <a:spcBef>
                <a:spcPts val="1200"/>
              </a:spcBef>
              <a:defRPr/>
            </a:pPr>
            <a:r>
              <a:rPr lang="en-US" sz="2200" dirty="0"/>
              <a:t>Strong support for paths and directories</a:t>
            </a:r>
          </a:p>
          <a:p>
            <a:pPr>
              <a:spcBef>
                <a:spcPts val="600"/>
              </a:spcBef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65825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Library Comparison (cont.)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lvl="1" indent="0">
              <a:buNone/>
              <a:defRPr/>
            </a:pPr>
            <a:r>
              <a:rPr lang="en-US" sz="2400" b="1" dirty="0"/>
              <a:t>Standard C++ Library</a:t>
            </a:r>
            <a:endParaRPr lang="en-US" sz="2400" dirty="0"/>
          </a:p>
          <a:p>
            <a:pPr lvl="1">
              <a:defRPr/>
            </a:pPr>
            <a:r>
              <a:rPr lang="en-US" sz="2200" dirty="0"/>
              <a:t>Strings, no regular expressions</a:t>
            </a:r>
          </a:p>
          <a:p>
            <a:pPr lvl="1">
              <a:defRPr/>
            </a:pPr>
            <a:r>
              <a:rPr lang="en-US" sz="2200" dirty="0"/>
              <a:t>No support for threads</a:t>
            </a:r>
          </a:p>
          <a:p>
            <a:pPr lvl="1">
              <a:defRPr/>
            </a:pPr>
            <a:r>
              <a:rPr lang="en-US" sz="2200" dirty="0"/>
              <a:t>No support for inter-process and distributed processing</a:t>
            </a:r>
          </a:p>
          <a:p>
            <a:pPr lvl="1">
              <a:defRPr/>
            </a:pPr>
            <a:r>
              <a:rPr lang="en-US" sz="2200" dirty="0"/>
              <a:t>No support for XML</a:t>
            </a:r>
          </a:p>
          <a:p>
            <a:pPr lvl="1">
              <a:defRPr/>
            </a:pPr>
            <a:r>
              <a:rPr lang="en-US" sz="2200" dirty="0"/>
              <a:t>Platform agnostic</a:t>
            </a:r>
          </a:p>
          <a:p>
            <a:pPr lvl="1">
              <a:spcBef>
                <a:spcPts val="200"/>
              </a:spcBef>
              <a:defRPr/>
            </a:pPr>
            <a:endParaRPr lang="en-US" sz="2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248150" cy="4718304"/>
          </a:xfrm>
        </p:spPr>
        <p:txBody>
          <a:bodyPr>
            <a:noAutofit/>
          </a:bodyPr>
          <a:lstStyle/>
          <a:p>
            <a:pPr marL="0" lvl="1" indent="0">
              <a:spcBef>
                <a:spcPts val="600"/>
              </a:spcBef>
              <a:buNone/>
              <a:defRPr/>
            </a:pPr>
            <a:r>
              <a:rPr lang="en-US" sz="2400" b="1" dirty="0" err="1"/>
              <a:t>.Net</a:t>
            </a:r>
            <a:r>
              <a:rPr lang="en-US" sz="2400" b="1" dirty="0"/>
              <a:t> Framework Class Library</a:t>
            </a:r>
            <a:endParaRPr lang="en-US" sz="2400" dirty="0"/>
          </a:p>
          <a:p>
            <a:pPr lvl="1">
              <a:spcBef>
                <a:spcPts val="600"/>
              </a:spcBef>
              <a:defRPr/>
            </a:pPr>
            <a:r>
              <a:rPr lang="en-US" sz="2200" dirty="0"/>
              <a:t>Strings and regular expressions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200" dirty="0"/>
              <a:t>Thread support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200" dirty="0"/>
              <a:t>Rich set of inter-process and distributed processing constructs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200" dirty="0"/>
              <a:t>Support for XML processing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200" dirty="0"/>
              <a:t>Deep support for Windows but very dependent on windows services like COM</a:t>
            </a:r>
          </a:p>
          <a:p>
            <a:pPr>
              <a:spcBef>
                <a:spcPts val="600"/>
              </a:spcBef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97008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Managed Classes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2200" dirty="0"/>
              <a:t>Syntax:</a:t>
            </a:r>
          </a:p>
          <a:p>
            <a:endParaRPr lang="en-US" altLang="en-US" sz="2000" dirty="0"/>
          </a:p>
          <a:p>
            <a:endParaRPr lang="en-US" altLang="en-US" sz="2000" dirty="0"/>
          </a:p>
          <a:p>
            <a:endParaRPr lang="en-US" altLang="en-US" sz="2000" dirty="0"/>
          </a:p>
          <a:p>
            <a:pPr lvl="1">
              <a:lnSpc>
                <a:spcPct val="80000"/>
              </a:lnSpc>
            </a:pPr>
            <a:endParaRPr lang="en-US" altLang="en-US" sz="2200" dirty="0">
              <a:latin typeface="Consolas" panose="020B0609020204030204" pitchFamily="49" charset="0"/>
            </a:endParaRPr>
          </a:p>
          <a:p>
            <a:pPr lvl="1">
              <a:spcBef>
                <a:spcPts val="600"/>
              </a:spcBef>
            </a:pPr>
            <a:r>
              <a:rPr lang="en-US" altLang="en-US" sz="2200" dirty="0">
                <a:latin typeface="Consolas" panose="020B0609020204030204" pitchFamily="49" charset="0"/>
              </a:rPr>
              <a:t>N is a standard C++ class.  None of the rules have changed.</a:t>
            </a:r>
          </a:p>
          <a:p>
            <a:pPr lvl="1">
              <a:spcBef>
                <a:spcPts val="600"/>
              </a:spcBef>
            </a:pPr>
            <a:r>
              <a:rPr lang="en-US" altLang="en-US" sz="2200" dirty="0">
                <a:latin typeface="Consolas" panose="020B0609020204030204" pitchFamily="49" charset="0"/>
              </a:rPr>
              <a:t>R is a managed class of reference type.  It lives on the managed heap and is referenced by a handle:</a:t>
            </a:r>
          </a:p>
          <a:p>
            <a:pPr lvl="2">
              <a:spcBef>
                <a:spcPts val="60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R^ </a:t>
            </a:r>
            <a:r>
              <a:rPr lang="en-US" altLang="en-US" sz="2000" dirty="0" err="1">
                <a:latin typeface="Consolas" panose="020B0609020204030204" pitchFamily="49" charset="0"/>
              </a:rPr>
              <a:t>rh</a:t>
            </a:r>
            <a:r>
              <a:rPr lang="en-US" altLang="en-US" sz="2000" dirty="0">
                <a:latin typeface="Consolas" panose="020B0609020204030204" pitchFamily="49" charset="0"/>
              </a:rPr>
              <a:t> = </a:t>
            </a:r>
            <a:r>
              <a:rPr lang="en-US" altLang="en-US" sz="2000" dirty="0" err="1">
                <a:latin typeface="Consolas" panose="020B0609020204030204" pitchFamily="49" charset="0"/>
              </a:rPr>
              <a:t>gcnew</a:t>
            </a:r>
            <a:r>
              <a:rPr lang="en-US" altLang="en-US" sz="2000" dirty="0">
                <a:latin typeface="Consolas" panose="020B0609020204030204" pitchFamily="49" charset="0"/>
              </a:rPr>
              <a:t> R;</a:t>
            </a:r>
          </a:p>
          <a:p>
            <a:pPr lvl="2">
              <a:spcBef>
                <a:spcPts val="60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delete </a:t>
            </a:r>
            <a:r>
              <a:rPr lang="en-US" altLang="en-US" sz="2000" dirty="0" err="1">
                <a:latin typeface="Consolas" panose="020B0609020204030204" pitchFamily="49" charset="0"/>
              </a:rPr>
              <a:t>rh</a:t>
            </a:r>
            <a:r>
              <a:rPr lang="en-US" altLang="en-US" sz="2000" dirty="0">
                <a:latin typeface="Consolas" panose="020B0609020204030204" pitchFamily="49" charset="0"/>
              </a:rPr>
              <a:t>;  [optional: calls destructor which calls Dispose() to release unmanaged resources]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/>
          <a:srcRect l="25402" t="44140" r="25101" b="39376"/>
          <a:stretch/>
        </p:blipFill>
        <p:spPr>
          <a:xfrm>
            <a:off x="627013" y="2090195"/>
            <a:ext cx="6439989" cy="120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541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Managed Classes (cont.)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730800" lvl="3">
              <a:spcBef>
                <a:spcPts val="1800"/>
              </a:spcBef>
            </a:pPr>
            <a:r>
              <a:rPr lang="en-US" altLang="en-US" dirty="0">
                <a:latin typeface="Consolas" panose="020B0609020204030204" pitchFamily="49" charset="0"/>
              </a:rPr>
              <a:t>Reference types may also be declared as local variables.  They still live on the managed heap, but their destructors are called when the thread of execution leaves the local scope.</a:t>
            </a:r>
          </a:p>
          <a:p>
            <a:pPr marL="457200" lvl="2">
              <a:spcBef>
                <a:spcPts val="1800"/>
              </a:spcBef>
            </a:pPr>
            <a:r>
              <a:rPr lang="en-US" altLang="en-US" sz="2200" dirty="0">
                <a:latin typeface="Consolas" panose="020B0609020204030204" pitchFamily="49" charset="0"/>
              </a:rPr>
              <a:t>V is a managed class of value type.  It lives in its scope of declaration.</a:t>
            </a:r>
            <a:r>
              <a:rPr lang="en-US" altLang="en-US" sz="1000" dirty="0">
                <a:latin typeface="Consolas" panose="020B0609020204030204" pitchFamily="49" charset="0"/>
              </a:rPr>
              <a:t> </a:t>
            </a:r>
          </a:p>
          <a:p>
            <a:pPr marL="730800" lvl="3">
              <a:spcBef>
                <a:spcPts val="1800"/>
              </a:spcBef>
            </a:pPr>
            <a:r>
              <a:rPr lang="en-US" altLang="en-US" dirty="0">
                <a:latin typeface="Consolas" panose="020B0609020204030204" pitchFamily="49" charset="0"/>
              </a:rPr>
              <a:t>Value types must be bit-wise </a:t>
            </a:r>
            <a:r>
              <a:rPr lang="en-US" altLang="en-US" dirty="0" err="1">
                <a:latin typeface="Consolas" panose="020B0609020204030204" pitchFamily="49" charset="0"/>
              </a:rPr>
              <a:t>copyable</a:t>
            </a:r>
            <a:r>
              <a:rPr lang="en-US" altLang="en-US" dirty="0">
                <a:latin typeface="Consolas" panose="020B0609020204030204" pitchFamily="49" charset="0"/>
              </a:rPr>
              <a:t>.  They have no constructors, destructors, or virtual functions.</a:t>
            </a:r>
          </a:p>
          <a:p>
            <a:pPr marL="730800" lvl="3">
              <a:spcBef>
                <a:spcPts val="1800"/>
              </a:spcBef>
            </a:pPr>
            <a:r>
              <a:rPr lang="en-US" altLang="en-US" dirty="0">
                <a:latin typeface="Consolas" panose="020B0609020204030204" pitchFamily="49" charset="0"/>
              </a:rPr>
              <a:t>Value types may be boxed to become objects on the managed heap.</a:t>
            </a:r>
          </a:p>
          <a:p>
            <a:pPr lvl="1">
              <a:spcBef>
                <a:spcPts val="600"/>
              </a:spcBef>
            </a:pPr>
            <a:endParaRPr lang="en-US" altLang="en-US" sz="2200" dirty="0">
              <a:latin typeface="Consolas" panose="020B0609020204030204" pitchFamily="49" charset="0"/>
            </a:endParaRPr>
          </a:p>
          <a:p>
            <a:pPr lvl="1">
              <a:spcBef>
                <a:spcPts val="600"/>
              </a:spcBef>
            </a:pPr>
            <a:endParaRPr lang="en-US" altLang="en-US" sz="2200" dirty="0">
              <a:latin typeface="Consolas" panose="020B0609020204030204" pitchFamily="49" charset="0"/>
            </a:endParaRPr>
          </a:p>
          <a:p>
            <a:pPr lvl="1">
              <a:spcBef>
                <a:spcPts val="600"/>
              </a:spcBef>
            </a:pPr>
            <a:endParaRPr lang="en-US" alt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249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Managed Classes (cont.)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>
              <a:spcBef>
                <a:spcPts val="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I is a managed interface.  You do not declare its methods virtual.  You qualify an implementing class’s methods with override (or new if you want to hide the interface’s method).</a:t>
            </a:r>
          </a:p>
          <a:p>
            <a:pPr lvl="1">
              <a:spcBef>
                <a:spcPts val="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E is a managed enumeration.</a:t>
            </a:r>
          </a:p>
          <a:p>
            <a:pPr>
              <a:spcBef>
                <a:spcPts val="600"/>
              </a:spcBef>
            </a:pPr>
            <a:r>
              <a:rPr lang="en-US" altLang="en-US" sz="2200" dirty="0"/>
              <a:t>N can hold “values,” handles, and references to managed types.</a:t>
            </a:r>
          </a:p>
          <a:p>
            <a:pPr>
              <a:spcBef>
                <a:spcPts val="600"/>
              </a:spcBef>
            </a:pPr>
            <a:r>
              <a:rPr lang="en-US" altLang="en-US" sz="2200" dirty="0"/>
              <a:t>N can hold values, handles, and references to value types.</a:t>
            </a:r>
          </a:p>
          <a:p>
            <a:pPr>
              <a:spcBef>
                <a:spcPts val="600"/>
              </a:spcBef>
            </a:pPr>
            <a:r>
              <a:rPr lang="en-US" altLang="en-US" sz="2200" dirty="0"/>
              <a:t>N can call methods of managed types.</a:t>
            </a:r>
          </a:p>
          <a:p>
            <a:pPr>
              <a:spcBef>
                <a:spcPts val="600"/>
              </a:spcBef>
            </a:pPr>
            <a:r>
              <a:rPr lang="en-US" altLang="en-US" sz="2200" dirty="0"/>
              <a:t>R can call global functions and members of unmanaged classes without marshaling.</a:t>
            </a:r>
          </a:p>
          <a:p>
            <a:pPr>
              <a:spcBef>
                <a:spcPts val="600"/>
              </a:spcBef>
            </a:pPr>
            <a:r>
              <a:rPr lang="en-US" altLang="en-US" sz="2200" dirty="0"/>
              <a:t>R can hold a pointer to an unmanaged object but is responsible for creating it on the C++ heap and eventually destroying it.</a:t>
            </a:r>
          </a:p>
          <a:p>
            <a:pPr lvl="1">
              <a:lnSpc>
                <a:spcPct val="80000"/>
              </a:lnSpc>
            </a:pPr>
            <a:endParaRPr lang="en-US" altLang="en-US" sz="2200" dirty="0">
              <a:latin typeface="Consolas" panose="020B0609020204030204" pitchFamily="49" charset="0"/>
            </a:endParaRPr>
          </a:p>
          <a:p>
            <a:pPr lvl="1">
              <a:spcBef>
                <a:spcPts val="600"/>
              </a:spcBef>
            </a:pPr>
            <a:endParaRPr lang="en-US" altLang="en-US" sz="2200" dirty="0">
              <a:latin typeface="Consolas" panose="020B0609020204030204" pitchFamily="49" charset="0"/>
            </a:endParaRPr>
          </a:p>
          <a:p>
            <a:pPr lvl="1">
              <a:spcBef>
                <a:spcPts val="600"/>
              </a:spcBef>
            </a:pPr>
            <a:endParaRPr lang="en-US" alt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820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Comparison of Library Functionality</a:t>
            </a:r>
            <a:endParaRPr lang="en-IN" dirty="0"/>
          </a:p>
        </p:txBody>
      </p:sp>
      <p:graphicFrame>
        <p:nvGraphicFramePr>
          <p:cNvPr id="3" name="Group 3">
            <a:extLst>
              <a:ext uri="{FF2B5EF4-FFF2-40B4-BE49-F238E27FC236}">
                <a16:creationId xmlns:a16="http://schemas.microsoft.com/office/drawing/2014/main" id="{D0E1F2AC-E08E-4979-B4B2-0C8B6914F8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302940"/>
              </p:ext>
            </p:extLst>
          </p:nvPr>
        </p:nvGraphicFramePr>
        <p:xfrm>
          <a:off x="685800" y="1444170"/>
          <a:ext cx="7772400" cy="4952400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6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Functionality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.Net Framework Libraries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Standard C++ Library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4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Extendable I/O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Weak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8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Strings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4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Composable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Containers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Moderately good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8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Paths and Directories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4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Threads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4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Sockets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Moderately good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08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XML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08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Forms, WPF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08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Reflection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5696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Comparison of Library Functionality</a:t>
            </a:r>
            <a:endParaRPr lang="en-IN" dirty="0"/>
          </a:p>
        </p:txBody>
      </p:sp>
      <p:graphicFrame>
        <p:nvGraphicFramePr>
          <p:cNvPr id="4" name="Group 3">
            <a:extLst>
              <a:ext uri="{FF2B5EF4-FFF2-40B4-BE49-F238E27FC236}">
                <a16:creationId xmlns:a16="http://schemas.microsoft.com/office/drawing/2014/main" id="{964AC6D8-156A-42DB-AD43-CD2D60112C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7538895"/>
              </p:ext>
            </p:extLst>
          </p:nvPr>
        </p:nvGraphicFramePr>
        <p:xfrm>
          <a:off x="685800" y="1371600"/>
          <a:ext cx="7772400" cy="5006087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6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Functionality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Support Provided in Code from Website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Support Provided by You in Projects S’09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87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Extendable I/O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7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Strings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7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Composable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Containers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HashTable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29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Paths and Directories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FileInfo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FileSystem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7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Threads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Thread, Lock classes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287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Sockets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SocketCommunicator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7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XML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Reader, Writer, no DOM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XMLDOM class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81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Forms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129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Reflection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51412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Managed C++ Syntax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altLang="en-US" sz="2400" dirty="0"/>
              <a:t>Include system </a:t>
            </a:r>
            <a:r>
              <a:rPr lang="en-US" altLang="en-US" sz="2400" dirty="0" err="1"/>
              <a:t>dlls</a:t>
            </a:r>
            <a:r>
              <a:rPr lang="en-US" altLang="en-US" sz="2400" dirty="0"/>
              <a:t> from the Global Assembly Cache (GAC):</a:t>
            </a:r>
          </a:p>
          <a:p>
            <a:pPr lvl="1">
              <a:spcBef>
                <a:spcPts val="600"/>
              </a:spcBef>
              <a:spcAft>
                <a:spcPts val="300"/>
              </a:spcAft>
            </a:pPr>
            <a:r>
              <a:rPr lang="en-US" altLang="en-US" sz="2000" dirty="0">
                <a:latin typeface="Consolas" panose="020B0609020204030204" pitchFamily="49" charset="0"/>
              </a:rPr>
              <a:t>#include &lt; System.Data.dll&gt;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altLang="en-US" sz="2400" dirty="0"/>
              <a:t>Include standard library modules in the usual way:</a:t>
            </a:r>
          </a:p>
          <a:p>
            <a:pPr lvl="1">
              <a:spcBef>
                <a:spcPts val="600"/>
              </a:spcBef>
              <a:spcAft>
                <a:spcPts val="300"/>
              </a:spcAft>
            </a:pPr>
            <a:r>
              <a:rPr lang="en-US" altLang="en-US" sz="2000" dirty="0">
                <a:latin typeface="Consolas" panose="020B0609020204030204" pitchFamily="49" charset="0"/>
              </a:rPr>
              <a:t>#include &lt;</a:t>
            </a:r>
            <a:r>
              <a:rPr lang="en-US" altLang="en-US" sz="2000" dirty="0" err="1">
                <a:latin typeface="Consolas" panose="020B0609020204030204" pitchFamily="49" charset="0"/>
              </a:rPr>
              <a:t>iostream</a:t>
            </a:r>
            <a:r>
              <a:rPr lang="en-US" altLang="en-US" sz="2000" dirty="0">
                <a:latin typeface="Consolas" panose="020B0609020204030204" pitchFamily="49" charset="0"/>
              </a:rPr>
              <a:t>&gt;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altLang="en-US" sz="2400" dirty="0"/>
              <a:t>Use scope resolution operator to define namespaces</a:t>
            </a:r>
          </a:p>
          <a:p>
            <a:pPr lvl="1">
              <a:spcBef>
                <a:spcPts val="600"/>
              </a:spcBef>
              <a:spcAft>
                <a:spcPts val="300"/>
              </a:spcAft>
            </a:pPr>
            <a:r>
              <a:rPr lang="en-US" altLang="en-US" sz="2000" dirty="0">
                <a:latin typeface="Consolas" panose="020B0609020204030204" pitchFamily="49" charset="0"/>
              </a:rPr>
              <a:t>using namespace System::Text;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altLang="en-US" sz="2400" dirty="0"/>
              <a:t>Declare .Net value types on stack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altLang="en-US" sz="2400" dirty="0"/>
              <a:t>Declare .Net reference types as pointers to managed heap</a:t>
            </a:r>
          </a:p>
          <a:p>
            <a:pPr lvl="1">
              <a:spcBef>
                <a:spcPts val="600"/>
              </a:spcBef>
              <a:spcAft>
                <a:spcPts val="300"/>
              </a:spcAft>
            </a:pPr>
            <a:r>
              <a:rPr lang="en-US" altLang="en-US" sz="2000" dirty="0">
                <a:latin typeface="Consolas" panose="020B0609020204030204" pitchFamily="49" charset="0"/>
              </a:rPr>
              <a:t>String^ </a:t>
            </a:r>
            <a:r>
              <a:rPr lang="en-US" altLang="en-US" sz="2000" dirty="0" err="1">
                <a:latin typeface="Consolas" panose="020B0609020204030204" pitchFamily="49" charset="0"/>
              </a:rPr>
              <a:t>str</a:t>
            </a:r>
            <a:r>
              <a:rPr lang="en-US" altLang="en-US" sz="2000" dirty="0">
                <a:latin typeface="Consolas" panose="020B0609020204030204" pitchFamily="49" charset="0"/>
              </a:rPr>
              <a:t> = </a:t>
            </a:r>
            <a:r>
              <a:rPr lang="en-US" altLang="en-US" sz="2000" dirty="0" err="1">
                <a:latin typeface="Consolas" panose="020B0609020204030204" pitchFamily="49" charset="0"/>
              </a:rPr>
              <a:t>gcnew</a:t>
            </a:r>
            <a:r>
              <a:rPr lang="en-US" altLang="en-US" sz="2000" dirty="0">
                <a:latin typeface="Consolas" panose="020B0609020204030204" pitchFamily="49" charset="0"/>
              </a:rPr>
              <a:t> String(”Hello World”);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01638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3600" dirty="0"/>
              <a:t>From Kate Gregory’s Presentation</a:t>
            </a:r>
            <a:br>
              <a:rPr lang="en-US" altLang="en-US" sz="3600" dirty="0"/>
            </a:br>
            <a:r>
              <a:rPr lang="en-US" altLang="en-US" sz="3600" dirty="0"/>
              <a:t>(see references)</a:t>
            </a:r>
            <a:endParaRPr lang="en-IN" sz="3600" dirty="0"/>
          </a:p>
        </p:txBody>
      </p:sp>
      <p:graphicFrame>
        <p:nvGraphicFramePr>
          <p:cNvPr id="3" name="Group 6">
            <a:extLst>
              <a:ext uri="{FF2B5EF4-FFF2-40B4-BE49-F238E27FC236}">
                <a16:creationId xmlns:a16="http://schemas.microsoft.com/office/drawing/2014/main" id="{9C11B3C5-4A41-4C03-B958-2CAD67F7E7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5569607"/>
              </p:ext>
            </p:extLst>
          </p:nvPr>
        </p:nvGraphicFramePr>
        <p:xfrm>
          <a:off x="685800" y="1524000"/>
          <a:ext cx="7772400" cy="457200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54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9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90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68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Native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Managed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Pointer / Handle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*</a:t>
                      </a:r>
                      <a:endParaRPr kumimoji="0" lang="en-GB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^</a:t>
                      </a:r>
                      <a:endParaRPr kumimoji="0" lang="en-GB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Reference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&amp;</a:t>
                      </a:r>
                      <a:endParaRPr kumimoji="0" lang="en-GB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%</a:t>
                      </a:r>
                      <a:endParaRPr kumimoji="0" lang="en-GB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Allocate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new</a:t>
                      </a:r>
                      <a:endParaRPr kumimoji="0" lang="en-GB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gcnew</a:t>
                      </a:r>
                      <a:endParaRPr kumimoji="0" lang="en-GB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Free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delete</a:t>
                      </a:r>
                      <a:endParaRPr kumimoji="0" lang="en-GB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delete</a:t>
                      </a:r>
                      <a:r>
                        <a:rPr kumimoji="0" lang="en-GB" sz="200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kumimoji="0" lang="en-GB" sz="20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531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Use Native Heap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280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sym typeface="Wingdings" pitchFamily="2" charset="2"/>
                        </a:rPr>
                        <a:t></a:t>
                      </a:r>
                      <a:r>
                        <a:rPr kumimoji="0" lang="en-GB" sz="280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</a:rPr>
                        <a:t> </a:t>
                      </a: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280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sym typeface="Wingdings" pitchFamily="2" charset="2"/>
                        </a:rPr>
                        <a:t></a:t>
                      </a:r>
                      <a:r>
                        <a:rPr kumimoji="0" lang="en-GB" sz="2000" u="none" strike="noStrike" cap="none" normalizeH="0" baseline="60000" dirty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kumimoji="0" lang="en-GB" sz="2000" b="1" i="0" u="none" strike="noStrike" cap="none" normalizeH="0" baseline="6000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531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Use Managed Heap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280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sym typeface="Wingdings" pitchFamily="2" charset="2"/>
                        </a:rPr>
                        <a:t></a:t>
                      </a: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cs typeface="Times New Roman" pitchFamily="18" charset="0"/>
                        <a:sym typeface="Wingdings" pitchFamily="2" charset="2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280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sym typeface="Wingdings" pitchFamily="2" charset="2"/>
                        </a:rPr>
                        <a:t></a:t>
                      </a:r>
                      <a:r>
                        <a:rPr kumimoji="0" lang="en-GB" sz="2800" u="none" strike="noStrike" cap="none" normalizeH="0" baseline="0" dirty="0">
                          <a:ln>
                            <a:noFill/>
                          </a:ln>
                          <a:effectLst/>
                          <a:sym typeface="Wingdings" pitchFamily="2" charset="2"/>
                        </a:rPr>
                        <a:t></a:t>
                      </a: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531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Use Stack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280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sym typeface="Wingdings" pitchFamily="2" charset="2"/>
                        </a:rPr>
                        <a:t></a:t>
                      </a: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+mn-lt"/>
                        <a:cs typeface="Times New Roman" pitchFamily="18" charset="0"/>
                        <a:sym typeface="Wingdings" pitchFamily="2" charset="2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280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sym typeface="Wingdings" pitchFamily="2" charset="2"/>
                        </a:rPr>
                        <a:t></a:t>
                      </a:r>
                      <a:endParaRPr kumimoji="0" lang="en-GB" sz="2800" b="1" i="0" u="none" strike="noStrike" cap="none" normalizeH="0" baseline="6000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10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Verifiability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* and &amp; never</a:t>
                      </a:r>
                      <a:endParaRPr kumimoji="0" lang="en-GB" sz="18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^ and % always</a:t>
                      </a:r>
                      <a:endParaRPr kumimoji="0" lang="en-GB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Rectangle 51">
            <a:extLst>
              <a:ext uri="{FF2B5EF4-FFF2-40B4-BE49-F238E27FC236}">
                <a16:creationId xmlns:a16="http://schemas.microsoft.com/office/drawing/2014/main" id="{D0558192-E4CA-463A-8D6A-71E6FB2793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6248400"/>
            <a:ext cx="45339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69900" indent="-469900"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tabLst>
                <a:tab pos="1973263" algn="l"/>
                <a:tab pos="4754563" algn="l"/>
              </a:tabLst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tabLst>
                <a:tab pos="1973263" algn="l"/>
                <a:tab pos="4754563" algn="l"/>
              </a:tabLst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tabLst>
                <a:tab pos="1973263" algn="l"/>
                <a:tab pos="4754563" algn="l"/>
              </a:tabLst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tabLst>
                <a:tab pos="1973263" algn="l"/>
                <a:tab pos="4754563" algn="l"/>
              </a:tabLst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tabLst>
                <a:tab pos="1973263" algn="l"/>
                <a:tab pos="4754563" algn="l"/>
              </a:tabLst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tabLst>
                <a:tab pos="1973263" algn="l"/>
                <a:tab pos="4754563" algn="l"/>
              </a:tabLst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tabLst>
                <a:tab pos="1973263" algn="l"/>
                <a:tab pos="4754563" algn="l"/>
              </a:tabLst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tabLst>
                <a:tab pos="1973263" algn="l"/>
                <a:tab pos="4754563" algn="l"/>
              </a:tabLst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tabLst>
                <a:tab pos="1973263" algn="l"/>
                <a:tab pos="4754563" algn="l"/>
              </a:tabLst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 algn="r">
              <a:buFont typeface="Symbol" panose="05050102010706020507" pitchFamily="18" charset="2"/>
              <a:buNone/>
            </a:pPr>
            <a:r>
              <a:rPr lang="en-GB" altLang="en-US" baseline="300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1</a:t>
            </a:r>
            <a:r>
              <a:rPr lang="en-GB" altLang="en-US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</a:t>
            </a:r>
            <a:r>
              <a:rPr lang="en-GB" altLang="en-US" dirty="0">
                <a:solidFill>
                  <a:schemeClr val="tx1"/>
                </a:solidFill>
                <a:latin typeface="+mn-lt"/>
              </a:rPr>
              <a:t>Optional</a:t>
            </a:r>
            <a:r>
              <a:rPr lang="en-GB" altLang="en-US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	</a:t>
            </a:r>
            <a:r>
              <a:rPr lang="en-GB" altLang="en-US" baseline="300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2</a:t>
            </a:r>
            <a:r>
              <a:rPr lang="en-GB" altLang="en-US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</a:t>
            </a:r>
            <a:r>
              <a:rPr lang="en-GB" altLang="en-US" dirty="0">
                <a:solidFill>
                  <a:schemeClr val="tx1"/>
                </a:solidFill>
                <a:latin typeface="+mn-lt"/>
              </a:rPr>
              <a:t>Value types only</a:t>
            </a:r>
            <a:endParaRPr lang="en-GB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491516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Mixing Pointers and Arrays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altLang="en-US" sz="2800" dirty="0"/>
              <a:t>Managed classes hold handles to reference types: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ref class R 2{ … private: String^ </a:t>
            </a:r>
            <a:r>
              <a:rPr lang="en-US" altLang="en-US" sz="2000" dirty="0" err="1">
                <a:latin typeface="Consolas" panose="020B0609020204030204" pitchFamily="49" charset="0"/>
              </a:rPr>
              <a:t>rStr</a:t>
            </a:r>
            <a:r>
              <a:rPr lang="en-US" altLang="en-US" sz="2000" dirty="0">
                <a:latin typeface="Consolas" panose="020B0609020204030204" pitchFamily="49" charset="0"/>
              </a:rPr>
              <a:t>; };</a:t>
            </a:r>
          </a:p>
          <a:p>
            <a:pPr>
              <a:spcBef>
                <a:spcPts val="1200"/>
              </a:spcBef>
            </a:pPr>
            <a:r>
              <a:rPr lang="en-US" altLang="en-US" sz="2800" dirty="0"/>
              <a:t>Managed classes can also hold pointers to native types: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ref class R1 { … private: </a:t>
            </a:r>
            <a:r>
              <a:rPr lang="en-US" altLang="en-US" sz="2000" dirty="0" err="1">
                <a:latin typeface="Consolas" panose="020B0609020204030204" pitchFamily="49" charset="0"/>
              </a:rPr>
              <a:t>std</a:t>
            </a:r>
            <a:r>
              <a:rPr lang="en-US" altLang="en-US" sz="2000" dirty="0">
                <a:latin typeface="Consolas" panose="020B0609020204030204" pitchFamily="49" charset="0"/>
              </a:rPr>
              <a:t>::string* </a:t>
            </a:r>
            <a:r>
              <a:rPr lang="en-US" altLang="en-US" sz="2000" dirty="0" err="1">
                <a:latin typeface="Consolas" panose="020B0609020204030204" pitchFamily="49" charset="0"/>
              </a:rPr>
              <a:t>pStr</a:t>
            </a:r>
            <a:r>
              <a:rPr lang="en-US" altLang="en-US" sz="2000" dirty="0">
                <a:latin typeface="Consolas" panose="020B0609020204030204" pitchFamily="49" charset="0"/>
              </a:rPr>
              <a:t>; };</a:t>
            </a:r>
          </a:p>
          <a:p>
            <a:pPr>
              <a:spcBef>
                <a:spcPts val="1200"/>
              </a:spcBef>
            </a:pPr>
            <a:r>
              <a:rPr lang="en-US" altLang="en-US" sz="2800" dirty="0"/>
              <a:t>Unmanaged classes can hold managed handles to managed types: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class N { … private: </a:t>
            </a:r>
            <a:r>
              <a:rPr lang="en-US" altLang="en-US" sz="2000" dirty="0" err="1">
                <a:latin typeface="Consolas" panose="020B0609020204030204" pitchFamily="49" charset="0"/>
              </a:rPr>
              <a:t>gcroot</a:t>
            </a:r>
            <a:r>
              <a:rPr lang="en-US" altLang="en-US" sz="2000" dirty="0">
                <a:latin typeface="Consolas" panose="020B0609020204030204" pitchFamily="49" charset="0"/>
              </a:rPr>
              <a:t>&lt;String^&gt; </a:t>
            </a:r>
            <a:r>
              <a:rPr lang="en-US" altLang="en-US" sz="2000" dirty="0" err="1">
                <a:latin typeface="Consolas" panose="020B0609020204030204" pitchFamily="49" charset="0"/>
              </a:rPr>
              <a:t>rStr</a:t>
            </a:r>
            <a:r>
              <a:rPr lang="en-US" altLang="en-US" sz="2000" dirty="0">
                <a:latin typeface="Consolas" panose="020B0609020204030204" pitchFamily="49" charset="0"/>
              </a:rPr>
              <a:t>; };</a:t>
            </a:r>
          </a:p>
          <a:p>
            <a:pPr marL="274320" lvl="1" indent="0">
              <a:lnSpc>
                <a:spcPct val="90000"/>
              </a:lnSpc>
              <a:buNone/>
            </a:pP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01838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Mixing Pointers and Arrays (cont.)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altLang="en-US" sz="2800" dirty="0"/>
              <a:t>Using these handles and references, they can make calls on each other’s methods.</a:t>
            </a:r>
          </a:p>
          <a:p>
            <a:pPr>
              <a:spcBef>
                <a:spcPts val="1200"/>
              </a:spcBef>
            </a:pPr>
            <a:r>
              <a:rPr lang="en-US" altLang="en-US" sz="2800" dirty="0"/>
              <a:t>Managed arrays are declared like this: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Array&lt;String^&gt;^ </a:t>
            </a:r>
            <a:r>
              <a:rPr lang="en-US" altLang="en-US" sz="2000" dirty="0" err="1">
                <a:latin typeface="Consolas" panose="020B0609020204030204" pitchFamily="49" charset="0"/>
              </a:rPr>
              <a:t>ssarr</a:t>
            </a:r>
            <a:r>
              <a:rPr lang="en-US" altLang="en-US" sz="2000" dirty="0">
                <a:latin typeface="Consolas" panose="020B0609020204030204" pitchFamily="49" charset="0"/>
              </a:rPr>
              <a:t> = </a:t>
            </a:r>
            <a:r>
              <a:rPr lang="en-US" altLang="en-US" sz="2000" dirty="0" err="1">
                <a:latin typeface="Consolas" panose="020B0609020204030204" pitchFamily="49" charset="0"/>
              </a:rPr>
              <a:t>gcnew</a:t>
            </a:r>
            <a:r>
              <a:rPr lang="en-US" altLang="en-US" sz="2000" dirty="0">
                <a:latin typeface="Consolas" panose="020B0609020204030204" pitchFamily="49" charset="0"/>
              </a:rPr>
              <a:t> array&lt;String^&gt;(5);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 err="1">
                <a:latin typeface="Consolas" panose="020B0609020204030204" pitchFamily="49" charset="0"/>
              </a:rPr>
              <a:t>ssarr</a:t>
            </a:r>
            <a:r>
              <a:rPr lang="en-US" altLang="en-US" sz="2000" dirty="0">
                <a:latin typeface="Consolas" panose="020B0609020204030204" pitchFamily="49" charset="0"/>
              </a:rPr>
              <a:t>[</a:t>
            </a:r>
            <a:r>
              <a:rPr lang="en-US" altLang="en-US" sz="2000" dirty="0" err="1">
                <a:latin typeface="Consolas" panose="020B0609020204030204" pitchFamily="49" charset="0"/>
              </a:rPr>
              <a:t>i</a:t>
            </a:r>
            <a:r>
              <a:rPr lang="en-US" altLang="en-US" sz="2000" dirty="0">
                <a:latin typeface="Consolas" panose="020B0609020204030204" pitchFamily="49" charset="0"/>
              </a:rPr>
              <a:t>] = String::</a:t>
            </a:r>
            <a:r>
              <a:rPr lang="en-US" altLang="en-US" sz="2000" dirty="0" err="1">
                <a:latin typeface="Consolas" panose="020B0609020204030204" pitchFamily="49" charset="0"/>
              </a:rPr>
              <a:t>Concat</a:t>
            </a:r>
            <a:r>
              <a:rPr lang="en-US" altLang="en-US" sz="2000" dirty="0">
                <a:latin typeface="Consolas" panose="020B0609020204030204" pitchFamily="49" charset="0"/>
              </a:rPr>
              <a:t>(“Number”, </a:t>
            </a:r>
            <a:r>
              <a:rPr lang="en-US" altLang="en-US" sz="2000" dirty="0" err="1">
                <a:latin typeface="Consolas" panose="020B0609020204030204" pitchFamily="49" charset="0"/>
              </a:rPr>
              <a:t>i.ToString</a:t>
            </a:r>
            <a:r>
              <a:rPr lang="en-US" altLang="en-US" sz="2000" dirty="0">
                <a:latin typeface="Consolas" panose="020B0609020204030204" pitchFamily="49" charset="0"/>
              </a:rPr>
              <a:t>());  0&lt;= </a:t>
            </a:r>
            <a:r>
              <a:rPr lang="en-US" altLang="en-US" sz="2000" dirty="0" err="1">
                <a:latin typeface="Consolas" panose="020B0609020204030204" pitchFamily="49" charset="0"/>
              </a:rPr>
              <a:t>i</a:t>
            </a:r>
            <a:r>
              <a:rPr lang="en-US" altLang="en-US" sz="2000" dirty="0">
                <a:latin typeface="Consolas" panose="020B0609020204030204" pitchFamily="49" charset="0"/>
              </a:rPr>
              <a:t> &lt;= 4</a:t>
            </a:r>
          </a:p>
          <a:p>
            <a:pPr>
              <a:spcBef>
                <a:spcPts val="1200"/>
              </a:spcBef>
            </a:pPr>
            <a:r>
              <a:rPr lang="en-US" altLang="en-US" sz="2800" dirty="0"/>
              <a:t>Managed arrays of value types are declared like this: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array&lt;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&gt;^ </a:t>
            </a:r>
            <a:r>
              <a:rPr lang="en-US" altLang="en-US" sz="2000" dirty="0" err="1">
                <a:latin typeface="Consolas" panose="020B0609020204030204" pitchFamily="49" charset="0"/>
              </a:rPr>
              <a:t>strarray</a:t>
            </a:r>
            <a:r>
              <a:rPr lang="en-US" altLang="en-US" sz="2000" dirty="0">
                <a:latin typeface="Consolas" panose="020B0609020204030204" pitchFamily="49" charset="0"/>
              </a:rPr>
              <a:t> = </a:t>
            </a:r>
            <a:r>
              <a:rPr lang="en-US" altLang="en-US" sz="2000" dirty="0" err="1">
                <a:latin typeface="Consolas" panose="020B0609020204030204" pitchFamily="49" charset="0"/>
              </a:rPr>
              <a:t>gcnew</a:t>
            </a:r>
            <a:r>
              <a:rPr lang="en-US" altLang="en-US" sz="2000" dirty="0">
                <a:latin typeface="Consolas" panose="020B0609020204030204" pitchFamily="49" charset="0"/>
              </a:rPr>
              <a:t> array&lt;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&gt;(5); 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 err="1">
                <a:latin typeface="Consolas" panose="020B0609020204030204" pitchFamily="49" charset="0"/>
              </a:rPr>
              <a:t>Siarr</a:t>
            </a:r>
            <a:r>
              <a:rPr lang="en-US" altLang="en-US" sz="2000" dirty="0">
                <a:latin typeface="Consolas" panose="020B0609020204030204" pitchFamily="49" charset="0"/>
              </a:rPr>
              <a:t>[</a:t>
            </a:r>
            <a:r>
              <a:rPr lang="en-US" altLang="en-US" sz="2000" dirty="0" err="1">
                <a:latin typeface="Consolas" panose="020B0609020204030204" pitchFamily="49" charset="0"/>
              </a:rPr>
              <a:t>i</a:t>
            </a:r>
            <a:r>
              <a:rPr lang="en-US" altLang="en-US" sz="2000" dirty="0">
                <a:latin typeface="Consolas" panose="020B0609020204030204" pitchFamily="49" charset="0"/>
              </a:rPr>
              <a:t>] = </a:t>
            </a:r>
            <a:r>
              <a:rPr lang="en-US" altLang="en-US" sz="2000" dirty="0" err="1">
                <a:latin typeface="Consolas" panose="020B0609020204030204" pitchFamily="49" charset="0"/>
              </a:rPr>
              <a:t>i</a:t>
            </a:r>
            <a:r>
              <a:rPr lang="en-US" altLang="en-US" sz="2000" dirty="0">
                <a:latin typeface="Consolas" panose="020B0609020204030204" pitchFamily="49" charset="0"/>
              </a:rPr>
              <a:t>;  0&lt;=</a:t>
            </a:r>
            <a:r>
              <a:rPr lang="en-US" altLang="en-US" sz="2000" dirty="0" err="1">
                <a:latin typeface="Consolas" panose="020B0609020204030204" pitchFamily="49" charset="0"/>
              </a:rPr>
              <a:t>i</a:t>
            </a:r>
            <a:r>
              <a:rPr lang="en-US" altLang="en-US" sz="2000" dirty="0">
                <a:latin typeface="Consolas" panose="020B0609020204030204" pitchFamily="49" charset="0"/>
              </a:rPr>
              <a:t>&lt;=4;</a:t>
            </a:r>
          </a:p>
          <a:p>
            <a:pPr marL="274320" lvl="1" indent="0">
              <a:lnSpc>
                <a:spcPct val="90000"/>
              </a:lnSpc>
              <a:buNone/>
            </a:pP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793859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Type Conversions</a:t>
            </a:r>
            <a:endParaRPr lang="en-IN" dirty="0"/>
          </a:p>
        </p:txBody>
      </p:sp>
      <p:graphicFrame>
        <p:nvGraphicFramePr>
          <p:cNvPr id="3" name="Group 58">
            <a:extLst>
              <a:ext uri="{FF2B5EF4-FFF2-40B4-BE49-F238E27FC236}">
                <a16:creationId xmlns:a16="http://schemas.microsoft.com/office/drawing/2014/main" id="{80F7C2FE-D65F-4701-8DF9-F35280E970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4330767"/>
              </p:ext>
            </p:extLst>
          </p:nvPr>
        </p:nvGraphicFramePr>
        <p:xfrm>
          <a:off x="685800" y="1524000"/>
          <a:ext cx="7772400" cy="471289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809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C++ Type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CTS Signed Type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CTS Unsigned Type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char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Sbyte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Byte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short </a:t>
                      </a: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int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Int16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UInt16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int, __int32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Int32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UInt32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long int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Int32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UInt32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__int64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Int64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UInt64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float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Single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N/A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double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Double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N/A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long double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Double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N/A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bool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Boolean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N/A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6045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Extensions to Standard C++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altLang="en-US" sz="2400" dirty="0"/>
              <a:t>Managed classes may have the qualifiers:</a:t>
            </a:r>
          </a:p>
          <a:p>
            <a:pPr lvl="1">
              <a:spcBef>
                <a:spcPts val="600"/>
              </a:spcBef>
            </a:pPr>
            <a:r>
              <a:rPr lang="en-US" altLang="en-US" sz="2000" dirty="0"/>
              <a:t>Abstract</a:t>
            </a:r>
          </a:p>
          <a:p>
            <a:pPr lvl="1">
              <a:spcBef>
                <a:spcPts val="600"/>
              </a:spcBef>
            </a:pPr>
            <a:r>
              <a:rPr lang="en-US" altLang="en-US" sz="2000" dirty="0"/>
              <a:t>Sealed</a:t>
            </a:r>
          </a:p>
          <a:p>
            <a:pPr>
              <a:spcBef>
                <a:spcPts val="600"/>
              </a:spcBef>
            </a:pPr>
            <a:r>
              <a:rPr lang="en-US" altLang="en-US" sz="2400" dirty="0"/>
              <a:t>A managed class may have a constructor qualified as static used to initialize static data members.</a:t>
            </a:r>
          </a:p>
          <a:p>
            <a:pPr>
              <a:spcBef>
                <a:spcPts val="600"/>
              </a:spcBef>
            </a:pPr>
            <a:r>
              <a:rPr lang="en-US" altLang="en-US" sz="2400" dirty="0"/>
              <a:t>Managed classes may have properties:</a:t>
            </a:r>
          </a:p>
          <a:p>
            <a:pPr lvl="1">
              <a:spcBef>
                <a:spcPts val="60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property 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Length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{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  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get() { return _</a:t>
            </a:r>
            <a:r>
              <a:rPr lang="en-US" altLang="en-US" sz="2000" dirty="0" err="1">
                <a:latin typeface="Consolas" panose="020B0609020204030204" pitchFamily="49" charset="0"/>
              </a:rPr>
              <a:t>len</a:t>
            </a:r>
            <a:r>
              <a:rPr lang="en-US" altLang="en-US" sz="2000" dirty="0">
                <a:latin typeface="Consolas" panose="020B0609020204030204" pitchFamily="49" charset="0"/>
              </a:rPr>
              <a:t>; }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  void set(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value) { _</a:t>
            </a:r>
            <a:r>
              <a:rPr lang="en-US" altLang="en-US" sz="2000" dirty="0" err="1">
                <a:latin typeface="Consolas" panose="020B0609020204030204" pitchFamily="49" charset="0"/>
              </a:rPr>
              <a:t>len</a:t>
            </a:r>
            <a:r>
              <a:rPr lang="en-US" altLang="en-US" sz="2000" dirty="0">
                <a:latin typeface="Consolas" panose="020B0609020204030204" pitchFamily="49" charset="0"/>
              </a:rPr>
              <a:t> = value; }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}</a:t>
            </a:r>
            <a:endParaRPr lang="en-US" altLang="en-US" sz="2000" dirty="0"/>
          </a:p>
          <a:p>
            <a:pPr>
              <a:spcBef>
                <a:spcPts val="600"/>
              </a:spcBef>
            </a:pPr>
            <a:r>
              <a:rPr lang="en-US" altLang="en-US" sz="2400" dirty="0"/>
              <a:t>A managed class may declare a delegate:</a:t>
            </a:r>
          </a:p>
          <a:p>
            <a:pPr lvl="1">
              <a:spcBef>
                <a:spcPts val="60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delegate void </a:t>
            </a:r>
            <a:r>
              <a:rPr lang="en-US" altLang="en-US" sz="2000" dirty="0" err="1">
                <a:latin typeface="Consolas" panose="020B0609020204030204" pitchFamily="49" charset="0"/>
              </a:rPr>
              <a:t>someFunc</a:t>
            </a:r>
            <a:r>
              <a:rPr lang="en-US" altLang="en-US" sz="2000" dirty="0">
                <a:latin typeface="Consolas" panose="020B0609020204030204" pitchFamily="49" charset="0"/>
              </a:rPr>
              <a:t>(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dirty="0" err="1">
                <a:latin typeface="Consolas" panose="020B0609020204030204" pitchFamily="49" charset="0"/>
              </a:rPr>
              <a:t>anArg</a:t>
            </a:r>
            <a:r>
              <a:rPr lang="en-US" altLang="en-US" sz="2000" dirty="0">
                <a:latin typeface="Consolas" panose="020B0609020204030204" pitchFamily="49" charset="0"/>
              </a:rPr>
              <a:t>);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236320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Managed Exceptions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sz="2400" dirty="0"/>
              <a:t>A C++ exception that has a managed type is a managed exception.</a:t>
            </a:r>
          </a:p>
          <a:p>
            <a:pPr>
              <a:spcBef>
                <a:spcPts val="1800"/>
              </a:spcBef>
            </a:pPr>
            <a:r>
              <a:rPr lang="en-US" altLang="en-US" sz="2400" dirty="0"/>
              <a:t>Application-defined exceptions are expected to derive from System::Exception.</a:t>
            </a:r>
          </a:p>
          <a:p>
            <a:pPr>
              <a:spcBef>
                <a:spcPts val="1800"/>
              </a:spcBef>
            </a:pPr>
            <a:r>
              <a:rPr lang="en-US" altLang="en-US" sz="2400" dirty="0"/>
              <a:t>Managed exceptions may use a finally clause:</a:t>
            </a:r>
          </a:p>
          <a:p>
            <a:pPr lvl="1">
              <a:spcBef>
                <a:spcPts val="180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try { … } catch(</a:t>
            </a:r>
            <a:r>
              <a:rPr lang="en-US" altLang="en-US" sz="2000" dirty="0" err="1">
                <a:latin typeface="Consolas" panose="020B0609020204030204" pitchFamily="49" charset="0"/>
              </a:rPr>
              <a:t>myExcept</a:t>
            </a:r>
            <a:r>
              <a:rPr lang="en-US" altLang="en-US" sz="2000" dirty="0">
                <a:latin typeface="Consolas" panose="020B0609020204030204" pitchFamily="49" charset="0"/>
              </a:rPr>
              <a:t> &amp;me) { … } __finally { … }</a:t>
            </a:r>
          </a:p>
          <a:p>
            <a:pPr>
              <a:spcBef>
                <a:spcPts val="1800"/>
              </a:spcBef>
            </a:pPr>
            <a:r>
              <a:rPr lang="en-US" altLang="en-US" sz="2400" dirty="0"/>
              <a:t>The finally clause always executes, whether the catch handler was invoked or not.</a:t>
            </a:r>
          </a:p>
          <a:p>
            <a:pPr>
              <a:spcBef>
                <a:spcPts val="1800"/>
              </a:spcBef>
            </a:pPr>
            <a:r>
              <a:rPr lang="en-US" altLang="en-US" sz="2400" dirty="0"/>
              <a:t>Only reference types, including boxed value types, can be thrown.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35825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Code Targets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717985" cy="48768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altLang="en-US" sz="2400" dirty="0"/>
              <a:t>An unmanaged C++ program can be compiled to generate managed code using the /</a:t>
            </a:r>
            <a:r>
              <a:rPr lang="en-US" altLang="en-US" sz="2400" dirty="0" err="1"/>
              <a:t>clr</a:t>
            </a:r>
            <a:r>
              <a:rPr lang="en-US" altLang="en-US" sz="2400" dirty="0"/>
              <a:t> option.</a:t>
            </a:r>
          </a:p>
          <a:p>
            <a:pPr>
              <a:spcBef>
                <a:spcPts val="1200"/>
              </a:spcBef>
            </a:pPr>
            <a:r>
              <a:rPr lang="en-US" altLang="en-US" sz="2400" dirty="0"/>
              <a:t>You can mix managed and unmanaged C++  code in the same file.</a:t>
            </a:r>
          </a:p>
          <a:p>
            <a:pPr>
              <a:spcBef>
                <a:spcPts val="1200"/>
              </a:spcBef>
            </a:pPr>
            <a:r>
              <a:rPr lang="en-US" altLang="en-US" sz="2400" dirty="0"/>
              <a:t>Managed C++ can call C# code in a separate library and vice versa.</a:t>
            </a:r>
          </a:p>
          <a:p>
            <a:endParaRPr lang="en-IN" dirty="0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09CA8CE8-21F7-4E96-B767-FD44A19A7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600200"/>
            <a:ext cx="44958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7908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/>
              <a:t>Mixing Managed and Unmanaged Code</a:t>
            </a: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altLang="en-US" sz="2400" dirty="0"/>
              <a:t>You may freely mix unmanaged and managed C++ classes in the same compilation unit.</a:t>
            </a:r>
          </a:p>
          <a:p>
            <a:pPr lvl="1">
              <a:spcBef>
                <a:spcPts val="0"/>
              </a:spcBef>
            </a:pPr>
            <a:r>
              <a:rPr lang="en-US" altLang="en-US" sz="2200" dirty="0"/>
              <a:t>Managed classes may hold pointers to unmanaged objects.</a:t>
            </a:r>
          </a:p>
          <a:p>
            <a:pPr lvl="1">
              <a:spcBef>
                <a:spcPts val="0"/>
              </a:spcBef>
            </a:pPr>
            <a:r>
              <a:rPr lang="en-US" altLang="en-US" sz="2200" dirty="0"/>
              <a:t>Unmanaged classes may hold handles to managed objects wrapped in </a:t>
            </a:r>
            <a:r>
              <a:rPr lang="en-US" altLang="en-US" sz="2200" dirty="0" err="1"/>
              <a:t>gcroot</a:t>
            </a:r>
            <a:r>
              <a:rPr lang="en-US" altLang="en-US" sz="2200" dirty="0"/>
              <a:t>:</a:t>
            </a:r>
          </a:p>
          <a:p>
            <a:pPr lvl="2">
              <a:spcBef>
                <a:spcPts val="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#include &lt;</a:t>
            </a:r>
            <a:r>
              <a:rPr lang="en-US" altLang="en-US" sz="2000" dirty="0" err="1">
                <a:latin typeface="Consolas" panose="020B0609020204030204" pitchFamily="49" charset="0"/>
              </a:rPr>
              <a:t>vcclr.h</a:t>
            </a:r>
            <a:r>
              <a:rPr lang="en-US" altLang="en-US" sz="2000" dirty="0">
                <a:latin typeface="Consolas" panose="020B0609020204030204" pitchFamily="49" charset="0"/>
              </a:rPr>
              <a:t>&gt;</a:t>
            </a:r>
          </a:p>
          <a:p>
            <a:pPr lvl="2">
              <a:spcBef>
                <a:spcPts val="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Declare: </a:t>
            </a:r>
            <a:r>
              <a:rPr lang="en-US" altLang="en-US" sz="2000" dirty="0" err="1">
                <a:latin typeface="Consolas" panose="020B0609020204030204" pitchFamily="49" charset="0"/>
              </a:rPr>
              <a:t>gcroot</a:t>
            </a:r>
            <a:r>
              <a:rPr lang="en-US" altLang="en-US" sz="2000" dirty="0">
                <a:latin typeface="Consolas" panose="020B0609020204030204" pitchFamily="49" charset="0"/>
              </a:rPr>
              <a:t>&lt;System::String^&gt; </a:t>
            </a:r>
            <a:r>
              <a:rPr lang="en-US" altLang="en-US" sz="2000" dirty="0" err="1">
                <a:latin typeface="Consolas" panose="020B0609020204030204" pitchFamily="49" charset="0"/>
              </a:rPr>
              <a:t>pStr</a:t>
            </a:r>
            <a:r>
              <a:rPr lang="en-US" altLang="en-US" sz="2000" dirty="0">
                <a:latin typeface="Consolas" panose="020B0609020204030204" pitchFamily="49" charset="0"/>
              </a:rPr>
              <a:t>;</a:t>
            </a:r>
          </a:p>
          <a:p>
            <a:pPr lvl="1">
              <a:spcBef>
                <a:spcPts val="0"/>
              </a:spcBef>
            </a:pPr>
            <a:r>
              <a:rPr lang="en-US" altLang="en-US" sz="2200" dirty="0"/>
              <a:t>That helps the garbage collector track the </a:t>
            </a:r>
            <a:r>
              <a:rPr lang="en-US" altLang="en-US" sz="2200" dirty="0" err="1"/>
              <a:t>pStr</a:t>
            </a:r>
            <a:r>
              <a:rPr lang="en-US" altLang="en-US" sz="2200" dirty="0"/>
              <a:t> pointer. </a:t>
            </a:r>
          </a:p>
          <a:p>
            <a:pPr lvl="1">
              <a:spcBef>
                <a:spcPts val="0"/>
              </a:spcBef>
            </a:pPr>
            <a:r>
              <a:rPr lang="en-US" altLang="en-US" sz="2200" dirty="0"/>
              <a:t>Calls between the managed and unmanaged domains are more expensive than within either domain.</a:t>
            </a:r>
          </a:p>
          <a:p>
            <a:pPr>
              <a:spcBef>
                <a:spcPts val="0"/>
              </a:spcBef>
            </a:pPr>
            <a:r>
              <a:rPr lang="en-US" altLang="en-US" sz="2400" dirty="0"/>
              <a:t>Note, all of the above means that you can use .Net Framework Class Libraries with unmanaged code, and you can use the C++ Standard Library with managed code.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143281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Autofit/>
          </a:bodyPr>
          <a:lstStyle/>
          <a:p>
            <a:r>
              <a:rPr lang="en-US" altLang="en-US" sz="3600" dirty="0"/>
              <a:t>Using Frameworks in MFC</a:t>
            </a:r>
            <a:br>
              <a:rPr lang="en-US" altLang="en-US" sz="3600" dirty="0"/>
            </a:br>
            <a:r>
              <a:rPr lang="en-US" altLang="en-US" sz="3600" dirty="0"/>
              <a:t>from Kate Gregory’s Presentation</a:t>
            </a: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altLang="en-US" sz="2400" dirty="0"/>
              <a:t>Visual C++ 2005 allows you to use new Frameworks libraries in MFC applications.</a:t>
            </a:r>
          </a:p>
          <a:p>
            <a:pPr>
              <a:spcBef>
                <a:spcPts val="1200"/>
              </a:spcBef>
            </a:pPr>
            <a:r>
              <a:rPr lang="en-US" altLang="en-US" sz="2400" dirty="0"/>
              <a:t>MFC includes many integration points.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/>
              <a:t>MFC views can host Windows Forms controls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/>
              <a:t>Use your own Windows Forms dialog boxes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/>
              <a:t>MFC lets you use Windows Forms as </a:t>
            </a:r>
            <a:r>
              <a:rPr lang="en-US" altLang="en-US" sz="2000" dirty="0" err="1"/>
              <a:t>CView</a:t>
            </a:r>
            <a:endParaRPr lang="en-US" altLang="en-US" sz="2000" dirty="0"/>
          </a:p>
          <a:p>
            <a:pPr lvl="1">
              <a:spcBef>
                <a:spcPts val="1200"/>
              </a:spcBef>
            </a:pPr>
            <a:r>
              <a:rPr lang="en-US" altLang="en-US" sz="2000" dirty="0"/>
              <a:t>Data exchange and </a:t>
            </a:r>
            <a:r>
              <a:rPr lang="en-US" altLang="en-US" sz="2000" dirty="0" err="1"/>
              <a:t>eventing</a:t>
            </a:r>
            <a:r>
              <a:rPr lang="en-US" altLang="en-US" sz="2000" dirty="0"/>
              <a:t> translation handled by MFC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/>
              <a:t>MFC handles command routing</a:t>
            </a:r>
          </a:p>
          <a:p>
            <a:pPr>
              <a:spcBef>
                <a:spcPts val="1200"/>
              </a:spcBef>
            </a:pPr>
            <a:r>
              <a:rPr lang="en-US" altLang="en-US" sz="2400" dirty="0"/>
              <a:t>MFC applications will be able to take advantage of current and future libraries directly, with ease.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17098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Limitations of Managed Classes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sz="2400" dirty="0"/>
              <a:t>Only single inheritance of implementation is allowed.</a:t>
            </a:r>
          </a:p>
          <a:p>
            <a:pPr>
              <a:spcBef>
                <a:spcPts val="1800"/>
              </a:spcBef>
            </a:pPr>
            <a:r>
              <a:rPr lang="en-US" altLang="en-US" sz="2400" dirty="0"/>
              <a:t>Managed classes cannot inherit from unmanaged classes and vice versa. This may be a future addition.</a:t>
            </a:r>
          </a:p>
          <a:p>
            <a:pPr>
              <a:spcBef>
                <a:spcPts val="1800"/>
              </a:spcBef>
            </a:pPr>
            <a:r>
              <a:rPr lang="en-US" altLang="en-US" sz="2400" dirty="0"/>
              <a:t>No copy constructors or assignment operators are allowed.</a:t>
            </a:r>
          </a:p>
          <a:p>
            <a:pPr>
              <a:spcBef>
                <a:spcPts val="1800"/>
              </a:spcBef>
            </a:pPr>
            <a:r>
              <a:rPr lang="en-US" altLang="en-US" sz="2400" dirty="0"/>
              <a:t>Member functions may not have default arguments.</a:t>
            </a:r>
          </a:p>
          <a:p>
            <a:pPr>
              <a:spcBef>
                <a:spcPts val="1800"/>
              </a:spcBef>
            </a:pPr>
            <a:r>
              <a:rPr lang="en-US" altLang="en-US" sz="2400" dirty="0"/>
              <a:t>Friend functions and friend classes are not allowed.</a:t>
            </a:r>
          </a:p>
          <a:p>
            <a:pPr>
              <a:spcBef>
                <a:spcPts val="1800"/>
              </a:spcBef>
            </a:pPr>
            <a:r>
              <a:rPr lang="en-US" altLang="en-US" sz="2400" dirty="0" err="1"/>
              <a:t>const</a:t>
            </a:r>
            <a:r>
              <a:rPr lang="en-US" altLang="en-US" sz="2400" dirty="0"/>
              <a:t> and volatile qualifiers on member functions are currently not allowed.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463755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Platform Invocation—</a:t>
            </a:r>
            <a:r>
              <a:rPr lang="en-US" altLang="en-US" dirty="0" err="1"/>
              <a:t>PInvoke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sz="2800" dirty="0"/>
              <a:t>Call Win32 API functions like this:</a:t>
            </a:r>
          </a:p>
          <a:p>
            <a:pPr lvl="1">
              <a:spcBef>
                <a:spcPts val="1800"/>
              </a:spcBef>
            </a:pPr>
            <a:r>
              <a:rPr lang="en-US" altLang="en-US" sz="2400" dirty="0">
                <a:latin typeface="Consolas" panose="020B0609020204030204" pitchFamily="49" charset="0"/>
              </a:rPr>
              <a:t>[</a:t>
            </a:r>
            <a:r>
              <a:rPr lang="en-US" altLang="en-US" sz="2400" dirty="0" err="1">
                <a:latin typeface="Consolas" panose="020B0609020204030204" pitchFamily="49" charset="0"/>
              </a:rPr>
              <a:t>DllImport</a:t>
            </a:r>
            <a:r>
              <a:rPr lang="en-US" altLang="en-US" sz="2400" dirty="0">
                <a:latin typeface="Consolas" panose="020B0609020204030204" pitchFamily="49" charset="0"/>
              </a:rPr>
              <a:t>(“kernel32.dll”)]</a:t>
            </a:r>
            <a:br>
              <a:rPr lang="en-US" altLang="en-US" sz="2400" dirty="0">
                <a:latin typeface="Consolas" panose="020B0609020204030204" pitchFamily="49" charset="0"/>
              </a:rPr>
            </a:br>
            <a:r>
              <a:rPr lang="en-US" altLang="en-US" sz="2400" dirty="0">
                <a:latin typeface="Consolas" panose="020B0609020204030204" pitchFamily="49" charset="0"/>
              </a:rPr>
              <a:t>extern “C” </a:t>
            </a:r>
            <a:r>
              <a:rPr lang="en-US" altLang="en-US" sz="2400" dirty="0" err="1">
                <a:latin typeface="Consolas" panose="020B0609020204030204" pitchFamily="49" charset="0"/>
              </a:rPr>
              <a:t>bool</a:t>
            </a:r>
            <a:r>
              <a:rPr lang="en-US" altLang="en-US" sz="2400" dirty="0">
                <a:latin typeface="Consolas" panose="020B0609020204030204" pitchFamily="49" charset="0"/>
              </a:rPr>
              <a:t> Beep(Int32,Int32);</a:t>
            </a:r>
          </a:p>
          <a:p>
            <a:pPr lvl="1">
              <a:spcBef>
                <a:spcPts val="1800"/>
              </a:spcBef>
            </a:pPr>
            <a:r>
              <a:rPr lang="en-US" altLang="en-US" sz="2400" dirty="0"/>
              <a:t>In which documented signature is:</a:t>
            </a:r>
            <a:br>
              <a:rPr lang="en-US" altLang="en-US" sz="2400" dirty="0"/>
            </a:br>
            <a:r>
              <a:rPr lang="en-US" altLang="en-US" sz="2400" dirty="0"/>
              <a:t>    </a:t>
            </a:r>
            <a:r>
              <a:rPr lang="en-US" altLang="en-US" sz="2400" dirty="0">
                <a:latin typeface="Consolas" panose="020B0609020204030204" pitchFamily="49" charset="0"/>
              </a:rPr>
              <a:t>BOOL Beep(DWORD,DWORD)</a:t>
            </a:r>
          </a:p>
          <a:p>
            <a:pPr lvl="1">
              <a:spcBef>
                <a:spcPts val="1800"/>
              </a:spcBef>
            </a:pPr>
            <a:r>
              <a:rPr lang="en-US" altLang="en-US" sz="2400" dirty="0"/>
              <a:t>Or, you can call native C++ which then calls the Win32 API</a:t>
            </a:r>
          </a:p>
          <a:p>
            <a:pPr>
              <a:spcBef>
                <a:spcPts val="1800"/>
              </a:spcBef>
            </a:pPr>
            <a:r>
              <a:rPr lang="en-US" altLang="en-US" sz="2800" dirty="0"/>
              <a:t>Can call member functions of an exported class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3407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2774"/>
            <a:ext cx="9144000" cy="990600"/>
          </a:xfrm>
        </p:spPr>
        <p:txBody>
          <a:bodyPr anchor="ctr">
            <a:normAutofit/>
          </a:bodyPr>
          <a:lstStyle/>
          <a:p>
            <a:r>
              <a:rPr lang="en-US" altLang="en-US" sz="4000" dirty="0"/>
              <a:t>Additions to Managed C++ in VS 2005</a:t>
            </a:r>
            <a:endParaRPr lang="en-IN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altLang="en-US" sz="2400" b="1" dirty="0"/>
              <a:t>Generics</a:t>
            </a:r>
          </a:p>
          <a:p>
            <a:pPr lvl="1">
              <a:spcBef>
                <a:spcPts val="600"/>
              </a:spcBef>
            </a:pPr>
            <a:r>
              <a:rPr lang="en-US" altLang="en-US" sz="2000" dirty="0"/>
              <a:t>Syntactically like templates but bind at run time</a:t>
            </a:r>
          </a:p>
          <a:p>
            <a:pPr lvl="1">
              <a:spcBef>
                <a:spcPts val="600"/>
              </a:spcBef>
            </a:pPr>
            <a:r>
              <a:rPr lang="en-US" altLang="en-US" sz="2000" dirty="0"/>
              <a:t>No specializations</a:t>
            </a:r>
          </a:p>
          <a:p>
            <a:pPr lvl="1">
              <a:spcBef>
                <a:spcPts val="600"/>
              </a:spcBef>
            </a:pPr>
            <a:r>
              <a:rPr lang="en-US" altLang="en-US" sz="2000" dirty="0"/>
              <a:t>Uses constraints to support calling functions on parameter type</a:t>
            </a:r>
          </a:p>
          <a:p>
            <a:pPr>
              <a:spcBef>
                <a:spcPts val="600"/>
              </a:spcBef>
            </a:pPr>
            <a:r>
              <a:rPr lang="en-US" altLang="en-US" sz="2400" b="1" dirty="0"/>
              <a:t>Iterators</a:t>
            </a:r>
          </a:p>
          <a:p>
            <a:pPr lvl="1">
              <a:spcBef>
                <a:spcPts val="600"/>
              </a:spcBef>
            </a:pPr>
            <a:r>
              <a:rPr lang="en-US" altLang="en-US" sz="2000" dirty="0"/>
              <a:t>Support for each construct</a:t>
            </a:r>
          </a:p>
          <a:p>
            <a:pPr>
              <a:spcBef>
                <a:spcPts val="600"/>
              </a:spcBef>
            </a:pPr>
            <a:r>
              <a:rPr lang="en-US" altLang="en-US" sz="2400" b="1"/>
              <a:t>Anonymous methods</a:t>
            </a:r>
            <a:endParaRPr lang="en-US" altLang="en-US" sz="2400" b="1" dirty="0"/>
          </a:p>
          <a:p>
            <a:pPr lvl="1">
              <a:spcBef>
                <a:spcPts val="600"/>
              </a:spcBef>
            </a:pPr>
            <a:r>
              <a:rPr lang="en-US" altLang="en-US" sz="2000" dirty="0"/>
              <a:t>Essentially an inline delegate</a:t>
            </a:r>
          </a:p>
          <a:p>
            <a:pPr>
              <a:spcBef>
                <a:spcPts val="600"/>
              </a:spcBef>
            </a:pPr>
            <a:r>
              <a:rPr lang="en-US" altLang="en-US" sz="2400" b="1" dirty="0"/>
              <a:t>Partial types, new to C#, were always a part of C++</a:t>
            </a:r>
          </a:p>
          <a:p>
            <a:pPr lvl="1">
              <a:spcBef>
                <a:spcPts val="600"/>
              </a:spcBef>
            </a:pPr>
            <a:r>
              <a:rPr lang="en-US" altLang="en-US" sz="2000" dirty="0"/>
              <a:t>Class declarations can be separate from implementation</a:t>
            </a:r>
          </a:p>
          <a:p>
            <a:pPr lvl="1">
              <a:spcBef>
                <a:spcPts val="600"/>
              </a:spcBef>
            </a:pPr>
            <a:r>
              <a:rPr lang="en-US" altLang="en-US" sz="2000" dirty="0"/>
              <a:t>Now, can parse declaration into parts, packaged in separate files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59383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1350</TotalTime>
  <Words>1962</Words>
  <Application>Microsoft Office PowerPoint</Application>
  <PresentationFormat>On-screen Show (4:3)</PresentationFormat>
  <Paragraphs>346</Paragraphs>
  <Slides>29</Slides>
  <Notes>2</Notes>
  <HiddenSlides>4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3" baseType="lpstr">
      <vt:lpstr>Arial</vt:lpstr>
      <vt:lpstr>Calibri</vt:lpstr>
      <vt:lpstr>Consolas</vt:lpstr>
      <vt:lpstr>Scala OT</vt:lpstr>
      <vt:lpstr>ScalaOT</vt:lpstr>
      <vt:lpstr>ScalaSansLF-Regular</vt:lpstr>
      <vt:lpstr>ScalaSansOT</vt:lpstr>
      <vt:lpstr>Symbol</vt:lpstr>
      <vt:lpstr>Tahoma</vt:lpstr>
      <vt:lpstr>Times New Roman</vt:lpstr>
      <vt:lpstr>Wingdings</vt:lpstr>
      <vt:lpstr>Clarity</vt:lpstr>
      <vt:lpstr>1_Clarity</vt:lpstr>
      <vt:lpstr>VISIO</vt:lpstr>
      <vt:lpstr>C++\CLI</vt:lpstr>
      <vt:lpstr>References</vt:lpstr>
      <vt:lpstr>Why C++\CLI</vt:lpstr>
      <vt:lpstr>Comparison of Object Models</vt:lpstr>
      <vt:lpstr>Comparison of Object Models (cont.)</vt:lpstr>
      <vt:lpstr>.Net Object Model</vt:lpstr>
      <vt:lpstr>Language Comparison</vt:lpstr>
      <vt:lpstr>Language Comparison (cont.)</vt:lpstr>
      <vt:lpstr>Library Comparison</vt:lpstr>
      <vt:lpstr>Library Comparison (cont.)</vt:lpstr>
      <vt:lpstr>Managed Classes</vt:lpstr>
      <vt:lpstr>Managed Classes (cont.)</vt:lpstr>
      <vt:lpstr>Managed Classes (cont.)</vt:lpstr>
      <vt:lpstr>Comparison of Library Functionality</vt:lpstr>
      <vt:lpstr>Comparison of Library Functionality</vt:lpstr>
      <vt:lpstr>Managed C++ Syntax</vt:lpstr>
      <vt:lpstr>From Kate Gregory’s Presentation (see references)</vt:lpstr>
      <vt:lpstr>Mixing Pointers and Arrays</vt:lpstr>
      <vt:lpstr>Mixing Pointers and Arrays (cont.)</vt:lpstr>
      <vt:lpstr>Type Conversions</vt:lpstr>
      <vt:lpstr>Extensions to Standard C++</vt:lpstr>
      <vt:lpstr>Managed Exceptions</vt:lpstr>
      <vt:lpstr>Code Targets</vt:lpstr>
      <vt:lpstr>Mixing Managed and Unmanaged Code</vt:lpstr>
      <vt:lpstr>Using Frameworks in MFC from Kate Gregory’s Presentation</vt:lpstr>
      <vt:lpstr>Limitations of Managed Classes</vt:lpstr>
      <vt:lpstr>Platform Invocation—PInvoke</vt:lpstr>
      <vt:lpstr>Additions to Managed C++ in VS 2005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James Fawcett</cp:lastModifiedBy>
  <cp:revision>165</cp:revision>
  <dcterms:created xsi:type="dcterms:W3CDTF">2015-11-10T20:00:19Z</dcterms:created>
  <dcterms:modified xsi:type="dcterms:W3CDTF">2017-10-05T19:15:31Z</dcterms:modified>
</cp:coreProperties>
</file>