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32"/>
  </p:notesMasterIdLst>
  <p:sldIdLst>
    <p:sldId id="326" r:id="rId3"/>
    <p:sldId id="353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1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6" autoAdjust="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5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E54499-27C1-4094-9B5E-C8BDEC86198B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26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77F41-3159-45B5-A31A-1759772F8BA4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5793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A93B61-4EC4-480E-9541-CE0CAC541CC0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408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A7512-39CC-40F6-A640-0B46C33E36D6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332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5639D-B7BC-415D-93D5-E2490173727D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552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7FE1B4-E691-465B-AA20-94C0B01A6178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74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DE464-1511-4598-B7A8-ED1B2192481B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255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85A644-5D73-4A0D-B038-8F1FCF18C186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111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B6F29-5698-4AEE-B609-F564988B608D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536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29512B-6A0C-40CE-A1DC-E7036C24C0C3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588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F4D57-D0E8-43C2-A168-350979944491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307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DE63B-6F2D-476A-B9AB-CA62A009DF6C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73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2D7E2-E7B7-44F7-99A5-5D5F16A86A0D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1503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62FE9-DB48-43DA-AD37-FCFC8BD5D3E3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54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mgrayson/archive/2006/05/22/dependency-properties.aspx" TargetMode="Externa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tchonthecode.com/tutorials/wpf-tutorial-introduction-to-dependency-properties" TargetMode="External"/><Relationship Id="rId2" Type="http://schemas.openxmlformats.org/officeDocument/2006/relationships/hyperlink" Target="http://joshsmithonwpf.wordpress.com/2007/06/22/overview-of-dependency-properties-in-wpf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learnwpf.com/search.aspx?q=dependency%20properties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project.com/KB/WPF/GuidedTourWPF_3.aspx" TargetMode="External"/><Relationship Id="rId2" Type="http://schemas.openxmlformats.org/officeDocument/2006/relationships/hyperlink" Target="http://msdn.microsoft.com/en-us/magazine/cc163299.aspx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bea.stollnitz.com/blog/?page_id=47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/>
              <a:t>WPF </a:t>
            </a:r>
            <a:r>
              <a:rPr lang="en-US" cap="none" dirty="0"/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5874"/>
            <a:ext cx="8229600" cy="48768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/>
              <a:t>Layouts, like the previous page, can use: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Canvas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Simplest, placement relative to two edges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 err="1"/>
              <a:t>StackPanel</a:t>
            </a:r>
            <a:endParaRPr lang="en-US" sz="2400" dirty="0"/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Horizontal or vertical stacking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Grid</a:t>
            </a:r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Uses rows and columns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 err="1"/>
              <a:t>DockPanel</a:t>
            </a:r>
            <a:endParaRPr lang="en-US" sz="2400" dirty="0"/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Dock to top, right, bottom, left, and all else fills remaining space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 err="1"/>
              <a:t>WrapPanel</a:t>
            </a:r>
            <a:endParaRPr lang="en-US" sz="2400" dirty="0"/>
          </a:p>
          <a:p>
            <a:pPr lvl="2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000" dirty="0"/>
              <a:t>Horizontal stacking with wrap on overflow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All of these can be nested, any one in another</a:t>
            </a:r>
          </a:p>
        </p:txBody>
      </p:sp>
    </p:spTree>
    <p:extLst>
      <p:ext uri="{BB962C8B-B14F-4D97-AF65-F5344CB8AC3E}">
        <p14:creationId xmlns:p14="http://schemas.microsoft.com/office/powerpoint/2010/main" val="1210046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Vector Graphics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dirty="0"/>
              <a:t>In WPF there is only (usually) one window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Controls are not windows!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dirty="0"/>
              <a:t>There are n</a:t>
            </a:r>
            <a:r>
              <a:rPr lang="en-US" altLang="en-US" sz="2800" dirty="0"/>
              <a:t>o handles—really, no handles.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A button is a shape with border, fill, text, animation, and events, like click.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There is a Button class, but it is not a </a:t>
            </a:r>
            <a:r>
              <a:rPr lang="en-US" altLang="en-US" sz="2800" dirty="0" err="1"/>
              <a:t>.Net</a:t>
            </a:r>
            <a:r>
              <a:rPr lang="en-US" altLang="en-US" sz="2800" dirty="0"/>
              <a:t> control in the traditional sense nor an ActiveX control.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400" dirty="0"/>
              <a:t>Just markup, lines, fills, and events</a:t>
            </a:r>
          </a:p>
        </p:txBody>
      </p:sp>
    </p:spTree>
    <p:extLst>
      <p:ext uri="{BB962C8B-B14F-4D97-AF65-F5344CB8AC3E}">
        <p14:creationId xmlns:p14="http://schemas.microsoft.com/office/powerpoint/2010/main" val="2169422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Parse Tree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XAML gets rendered into a parse tree, just like XML—it is XML.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Inherited properties are based on parent-child relationships in the markup tree.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Events bubble is based on those relationships as well.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You have direct and simple control over that structure.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400" dirty="0"/>
              <a:t>The world is yours!</a:t>
            </a:r>
          </a:p>
        </p:txBody>
      </p:sp>
    </p:spTree>
    <p:extLst>
      <p:ext uri="{BB962C8B-B14F-4D97-AF65-F5344CB8AC3E}">
        <p14:creationId xmlns:p14="http://schemas.microsoft.com/office/powerpoint/2010/main" val="954892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What Makes WPF Unique?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Vector graphics with parse-tree structure derived from markup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Routed events bubble up the parse tree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Pervasive publish-and-subscribe model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Data binding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Dependency properties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Layered on top of DirectX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Strong 2D and 3D graphics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200" dirty="0"/>
              <a:t>Animation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600" dirty="0"/>
              <a:t>Layout and styles model similar to the best of the web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247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87" y="321352"/>
            <a:ext cx="8644826" cy="6400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592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3D Hit Testing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697" y="1964266"/>
            <a:ext cx="3372103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64266"/>
            <a:ext cx="4388017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23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3D Perspective Camera</a:t>
            </a:r>
            <a:endParaRPr lang="en-IN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567" y="1612896"/>
            <a:ext cx="5908867" cy="489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448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/>
              <a:t>Famous Teapot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627184"/>
            <a:ext cx="7086600" cy="484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2399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0582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915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Routed Events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dirty="0"/>
              <a:t>WPF maps markup elements to </a:t>
            </a:r>
            <a:r>
              <a:rPr lang="en-US" altLang="en-US" dirty="0" err="1"/>
              <a:t>UIElements</a:t>
            </a:r>
            <a:r>
              <a:rPr lang="en-US" altLang="en-US" dirty="0"/>
              <a:t>, which derive from </a:t>
            </a:r>
            <a:r>
              <a:rPr lang="en-US" altLang="en-US" dirty="0" err="1"/>
              <a:t>ContentControl</a:t>
            </a:r>
            <a:r>
              <a:rPr lang="en-US" altLang="en-US" dirty="0"/>
              <a:t>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That means that almost everything can hold content—only one thing unless it’s a panel.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en-US" sz="2800" dirty="0"/>
              <a:t>How does a mouse click </a:t>
            </a:r>
            <a:r>
              <a:rPr lang="en-US" altLang="en-US" sz="2800" b="1" dirty="0"/>
              <a:t>event</a:t>
            </a:r>
            <a:r>
              <a:rPr lang="en-US" altLang="en-US" sz="2800" dirty="0"/>
              <a:t> on any one of a control’s content elements get </a:t>
            </a:r>
            <a:r>
              <a:rPr lang="en-US" altLang="en-US" sz="2800" b="1" dirty="0"/>
              <a:t>routed</a:t>
            </a:r>
            <a:r>
              <a:rPr lang="en-US" altLang="en-US" sz="2800" dirty="0"/>
              <a:t> to the control?</a:t>
            </a:r>
          </a:p>
          <a:p>
            <a:pPr lvl="2" eaLnBrk="1" hangingPunct="1">
              <a:spcBef>
                <a:spcPts val="600"/>
              </a:spcBef>
            </a:pPr>
            <a:r>
              <a:rPr lang="en-US" altLang="en-US" sz="2400" dirty="0"/>
              <a:t>By walking the XAML parse tree until it finds a parent that handles that event.</a:t>
            </a:r>
          </a:p>
        </p:txBody>
      </p:sp>
    </p:spTree>
    <p:extLst>
      <p:ext uri="{BB962C8B-B14F-4D97-AF65-F5344CB8AC3E}">
        <p14:creationId xmlns:p14="http://schemas.microsoft.com/office/powerpoint/2010/main" val="200361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Adding Event Handlers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You will find that property sheets show events as well as properties.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Click on the lightning bolt to see the event sheet.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You subscribe by clicking on an event entry.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 sz="2800" dirty="0"/>
              <a:t>You can also add event handlers quickly in XAML:</a:t>
            </a:r>
          </a:p>
          <a:p>
            <a:pPr lvl="1" eaLnBrk="1" hangingPunct="1">
              <a:spcBef>
                <a:spcPts val="1200"/>
              </a:spcBef>
            </a:pPr>
            <a:r>
              <a:rPr lang="en-US" altLang="en-US" sz="2400" dirty="0"/>
              <a:t>Go to the XAML, then type a space after the tag for the element you want to handle the event.</a:t>
            </a:r>
          </a:p>
          <a:p>
            <a:pPr lvl="2" eaLnBrk="1" hangingPunct="1">
              <a:spcBef>
                <a:spcPts val="1200"/>
              </a:spcBef>
            </a:pPr>
            <a:r>
              <a:rPr lang="en-US" altLang="en-US" sz="2000" dirty="0"/>
              <a:t>That gets you a context menu (via IntelliSense) and you just double-click on the desired event, which adds an event attribute.</a:t>
            </a:r>
          </a:p>
        </p:txBody>
      </p:sp>
    </p:spTree>
    <p:extLst>
      <p:ext uri="{BB962C8B-B14F-4D97-AF65-F5344CB8AC3E}">
        <p14:creationId xmlns:p14="http://schemas.microsoft.com/office/powerpoint/2010/main" val="85854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Attached Properties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Buttons, </a:t>
            </a:r>
            <a:r>
              <a:rPr lang="en-US" altLang="en-US" sz="2800" dirty="0" err="1"/>
              <a:t>ListBoxes</a:t>
            </a:r>
            <a:r>
              <a:rPr lang="en-US" altLang="en-US" sz="2800" dirty="0"/>
              <a:t>, Images, etc., do not have Dock properties.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However, when you place one of these in a </a:t>
            </a:r>
            <a:r>
              <a:rPr lang="en-US" altLang="en-US" sz="2800" dirty="0" err="1"/>
              <a:t>DockPanel</a:t>
            </a:r>
            <a:r>
              <a:rPr lang="en-US" altLang="en-US" sz="2800" dirty="0"/>
              <a:t>, you find that it has had Dock </a:t>
            </a:r>
            <a:r>
              <a:rPr lang="en-US" altLang="en-US" sz="2800" b="1" dirty="0"/>
              <a:t>properties attached</a:t>
            </a:r>
            <a:r>
              <a:rPr lang="en-US" altLang="en-US" sz="2800" dirty="0"/>
              <a:t>.</a:t>
            </a:r>
            <a:br>
              <a:rPr lang="en-US" altLang="en-US" sz="2800" dirty="0"/>
            </a:br>
            <a:br>
              <a:rPr lang="en-US" altLang="en-US" sz="2800" dirty="0"/>
            </a:br>
            <a:r>
              <a:rPr lang="en-US" altLang="en-US" sz="2800" dirty="0"/>
              <a:t>&lt;Image Source="./</a:t>
            </a:r>
            <a:r>
              <a:rPr lang="en-US" altLang="en-US" sz="2800" dirty="0" err="1"/>
              <a:t>help.png</a:t>
            </a:r>
            <a:r>
              <a:rPr lang="en-US" altLang="en-US" sz="2800" dirty="0"/>
              <a:t>" </a:t>
            </a:r>
            <a:br>
              <a:rPr lang="en-US" altLang="en-US" sz="2800" dirty="0"/>
            </a:br>
            <a:r>
              <a:rPr lang="en-US" altLang="en-US" sz="2800" dirty="0"/>
              <a:t>   </a:t>
            </a:r>
            <a:r>
              <a:rPr lang="en-US" altLang="en-US" sz="2800" b="1" dirty="0" err="1"/>
              <a:t>DockPanel.Dock</a:t>
            </a:r>
            <a:r>
              <a:rPr lang="en-US" altLang="en-US" sz="2800" b="1" dirty="0"/>
              <a:t>="Top" </a:t>
            </a:r>
            <a:r>
              <a:rPr lang="en-US" altLang="en-US" sz="2800" dirty="0"/>
              <a:t>Height="213" </a:t>
            </a:r>
            <a:br>
              <a:rPr lang="en-US" altLang="en-US" sz="2800" dirty="0"/>
            </a:br>
            <a:r>
              <a:rPr lang="en-US" altLang="en-US" sz="2800" dirty="0"/>
              <a:t>   </a:t>
            </a:r>
            <a:r>
              <a:rPr lang="en-US" altLang="en-US" sz="2800" dirty="0" err="1"/>
              <a:t>ImageFailed</a:t>
            </a:r>
            <a:r>
              <a:rPr lang="en-US" altLang="en-US" sz="2800" dirty="0"/>
              <a:t>="</a:t>
            </a:r>
            <a:r>
              <a:rPr lang="en-US" altLang="en-US" sz="2800" dirty="0" err="1"/>
              <a:t>Image_ImageFailed</a:t>
            </a:r>
            <a:r>
              <a:rPr lang="en-US" altLang="en-US" sz="2800" dirty="0"/>
              <a:t>" /&gt;</a:t>
            </a:r>
          </a:p>
        </p:txBody>
      </p:sp>
    </p:spTree>
    <p:extLst>
      <p:ext uri="{BB962C8B-B14F-4D97-AF65-F5344CB8AC3E}">
        <p14:creationId xmlns:p14="http://schemas.microsoft.com/office/powerpoint/2010/main" val="1290195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 err="1"/>
              <a:t>DependencyObject</a:t>
            </a:r>
            <a:r>
              <a:rPr lang="en-US" altLang="en-US" dirty="0"/>
              <a:t> Class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altLang="en-US" dirty="0"/>
              <a:t>Attached properties work because all WPF controls derive from the </a:t>
            </a:r>
            <a:r>
              <a:rPr lang="en-US" altLang="en-US" dirty="0" err="1"/>
              <a:t>DependencyObject</a:t>
            </a:r>
            <a:r>
              <a:rPr lang="en-US" altLang="en-US" dirty="0"/>
              <a:t> class.</a:t>
            </a:r>
          </a:p>
          <a:p>
            <a:pPr lvl="1">
              <a:spcBef>
                <a:spcPts val="1800"/>
              </a:spcBef>
            </a:pPr>
            <a:r>
              <a:rPr lang="en-US" altLang="en-US" dirty="0" err="1"/>
              <a:t>DependencyObject</a:t>
            </a:r>
            <a:r>
              <a:rPr lang="en-US" altLang="en-US" dirty="0"/>
              <a:t> class supports adding an arbitrary number of dependency properties.</a:t>
            </a:r>
          </a:p>
        </p:txBody>
      </p:sp>
    </p:spTree>
    <p:extLst>
      <p:ext uri="{BB962C8B-B14F-4D97-AF65-F5344CB8AC3E}">
        <p14:creationId xmlns:p14="http://schemas.microsoft.com/office/powerpoint/2010/main" val="373256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81000"/>
            <a:ext cx="5486400" cy="625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519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>
          <a:xfrm>
            <a:off x="461211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Dependency Properties</a:t>
            </a:r>
          </a:p>
        </p:txBody>
      </p:sp>
      <p:sp>
        <p:nvSpPr>
          <p:cNvPr id="52227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A dependency property is a property that is registered with the WPF dependency property system. Two uses: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Backing an object property with a dependency property, provides support for data binding, styling, and animation. Examples include Background and </a:t>
            </a:r>
            <a:r>
              <a:rPr lang="en-US" altLang="en-US" sz="2000" dirty="0" err="1"/>
              <a:t>FontSize</a:t>
            </a:r>
            <a:r>
              <a:rPr lang="en-US" altLang="en-US" sz="2000" dirty="0"/>
              <a:t> properties.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Creating attached properties. Attached properties are properties that can be set on </a:t>
            </a:r>
            <a:r>
              <a:rPr lang="en-US" altLang="en-US" sz="2000" b="1" dirty="0"/>
              <a:t>any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DependencyObject</a:t>
            </a:r>
            <a:r>
              <a:rPr lang="en-US" altLang="en-US" sz="2000" dirty="0"/>
              <a:t> types. An example is the Dock property.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You can find an example of the definition and use of a custom dependency property </a:t>
            </a:r>
            <a:r>
              <a:rPr lang="en-US" altLang="en-US" sz="2400" dirty="0">
                <a:hlinkClick r:id="rId2"/>
              </a:rPr>
              <a:t>here</a:t>
            </a:r>
            <a:r>
              <a:rPr lang="en-US" altLang="en-US" sz="2400" dirty="0"/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Dependency properties are a publish-and-subscribe system.</a:t>
            </a:r>
          </a:p>
          <a:p>
            <a:endParaRPr lang="en-US" altLang="en-US" sz="2800" dirty="0"/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0182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469232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Dependency Property Links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469232" y="1575100"/>
            <a:ext cx="8229600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>
                <a:hlinkClick r:id="rId2"/>
              </a:rPr>
              <a:t>Josh Smith's Blog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hlinkClick r:id="rId3"/>
              </a:rPr>
              <a:t>Switch on the Code Blog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dirty="0">
                <a:hlinkClick r:id="rId4" invalidUrl="http://learnwpf.com/search.aspx?q=dependency properties"/>
              </a:rPr>
              <a:t>Learn WPF site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4255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Property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800" dirty="0"/>
              <a:t>Two syntax forms: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400" dirty="0"/>
              <a:t>XAML attribute:</a:t>
            </a:r>
            <a:br>
              <a:rPr lang="en-US" sz="2400" dirty="0"/>
            </a:br>
            <a:r>
              <a:rPr lang="en-US" sz="2400" dirty="0"/>
              <a:t>   &lt;button ToolTip=“Button Tip /&gt;</a:t>
            </a:r>
          </a:p>
          <a:p>
            <a:pPr lvl="1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400" dirty="0"/>
              <a:t>Property element syntax:</a:t>
            </a:r>
            <a:br>
              <a:rPr lang="en-US" sz="2400" dirty="0"/>
            </a:br>
            <a:r>
              <a:rPr lang="en-US" sz="2400" dirty="0"/>
              <a:t>   &lt;Button&gt;</a:t>
            </a:r>
            <a:br>
              <a:rPr lang="en-US" sz="2400" dirty="0"/>
            </a:br>
            <a:r>
              <a:rPr lang="en-US" sz="2400" dirty="0"/>
              <a:t>      &lt;</a:t>
            </a:r>
            <a:r>
              <a:rPr lang="en-US" sz="2400" dirty="0" err="1"/>
              <a:t>Button.Background</a:t>
            </a:r>
            <a:r>
              <a:rPr lang="en-US" sz="2400" dirty="0"/>
              <a:t>&gt;</a:t>
            </a:r>
            <a:br>
              <a:rPr lang="en-US" sz="2400" dirty="0"/>
            </a:br>
            <a:r>
              <a:rPr lang="en-US" sz="2400" dirty="0"/>
              <a:t>         &lt;</a:t>
            </a:r>
            <a:r>
              <a:rPr lang="en-US" sz="2400" dirty="0" err="1"/>
              <a:t>SolidColorBrush</a:t>
            </a:r>
            <a:r>
              <a:rPr lang="en-US" sz="2400" dirty="0"/>
              <a:t> Color=“#FF4444FF” /&gt;</a:t>
            </a:r>
            <a:br>
              <a:rPr lang="en-US" sz="2400" dirty="0"/>
            </a:br>
            <a:r>
              <a:rPr lang="en-US" sz="2400" dirty="0"/>
              <a:t>      &lt;/</a:t>
            </a:r>
            <a:r>
              <a:rPr lang="en-US" sz="2400" dirty="0" err="1"/>
              <a:t>Button.Background</a:t>
            </a:r>
            <a:r>
              <a:rPr lang="en-US" sz="2400" dirty="0"/>
              <a:t>&gt;</a:t>
            </a:r>
            <a:br>
              <a:rPr lang="en-US" sz="2400" dirty="0"/>
            </a:br>
            <a:r>
              <a:rPr lang="en-US" sz="2400" dirty="0"/>
              <a:t>      Some Button Text</a:t>
            </a:r>
            <a:br>
              <a:rPr lang="en-US" sz="2400" dirty="0"/>
            </a:br>
            <a:r>
              <a:rPr lang="en-US" sz="2400" dirty="0"/>
              <a:t>   &lt;/Button&gt;</a:t>
            </a:r>
          </a:p>
        </p:txBody>
      </p:sp>
    </p:spTree>
    <p:extLst>
      <p:ext uri="{BB962C8B-B14F-4D97-AF65-F5344CB8AC3E}">
        <p14:creationId xmlns:p14="http://schemas.microsoft.com/office/powerpoint/2010/main" val="3882204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/>
              <a:t>Markup Extensions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Sometimes you need to assign a property from some source at run-time. For that you use markup extensions:</a:t>
            </a:r>
            <a:br>
              <a:rPr lang="en-US" altLang="en-US" sz="2800" dirty="0"/>
            </a:br>
            <a:br>
              <a:rPr lang="en-US" altLang="en-US" sz="3200" dirty="0"/>
            </a:br>
            <a:r>
              <a:rPr lang="en-US" altLang="en-US" sz="2400" dirty="0"/>
              <a:t>&lt;Button Foreground=“{</a:t>
            </a:r>
            <a:r>
              <a:rPr lang="en-US" altLang="en-US" sz="2400" dirty="0" err="1"/>
              <a:t>x:static</a:t>
            </a:r>
            <a:r>
              <a:rPr lang="en-US" altLang="en-US" sz="2400" dirty="0"/>
              <a:t> </a:t>
            </a:r>
            <a:br>
              <a:rPr lang="en-US" altLang="en-US" sz="2400" dirty="0"/>
            </a:br>
            <a:r>
              <a:rPr lang="en-US" altLang="en-US" sz="2400" dirty="0"/>
              <a:t>         </a:t>
            </a:r>
            <a:r>
              <a:rPr lang="en-US" altLang="en-US" sz="2400" dirty="0" err="1"/>
              <a:t>SystemColors.ActiveCaptionBrush</a:t>
            </a:r>
            <a:r>
              <a:rPr lang="en-US" altLang="en-US" sz="2400" dirty="0"/>
              <a:t>}” &gt;</a:t>
            </a:r>
            <a:br>
              <a:rPr lang="en-US" altLang="en-US" sz="2400" dirty="0"/>
            </a:br>
            <a:r>
              <a:rPr lang="en-US" altLang="en-US" sz="2400" dirty="0"/>
              <a:t>     Some text</a:t>
            </a:r>
            <a:br>
              <a:rPr lang="en-US" altLang="en-US" sz="2400" dirty="0"/>
            </a:br>
            <a:r>
              <a:rPr lang="en-US" altLang="en-US" sz="2400" dirty="0"/>
              <a:t>&lt;/Button&gt;</a:t>
            </a:r>
          </a:p>
        </p:txBody>
      </p:sp>
    </p:spTree>
    <p:extLst>
      <p:ext uri="{BB962C8B-B14F-4D97-AF65-F5344CB8AC3E}">
        <p14:creationId xmlns:p14="http://schemas.microsoft.com/office/powerpoint/2010/main" val="2731241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Inline Styles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Collections of property values: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sz="2400" dirty="0"/>
              <a:t>&lt;</a:t>
            </a:r>
            <a:r>
              <a:rPr lang="en-US" altLang="en-US" sz="2400" dirty="0" err="1"/>
              <a:t>Button.Style</a:t>
            </a:r>
            <a:r>
              <a:rPr lang="en-US" altLang="en-US" sz="2400" dirty="0"/>
              <a:t>&gt;</a:t>
            </a:r>
            <a:br>
              <a:rPr lang="en-US" altLang="en-US" sz="2400" dirty="0"/>
            </a:br>
            <a:r>
              <a:rPr lang="en-US" altLang="en-US" sz="2400" dirty="0"/>
              <a:t>   &lt;Style&gt;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Button.FontSize</a:t>
            </a:r>
            <a:r>
              <a:rPr lang="en-US" altLang="en-US" sz="2400" dirty="0"/>
              <a:t>”  Value=“32pt” /&gt;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Button.FontWeight</a:t>
            </a:r>
            <a:r>
              <a:rPr lang="en-US" altLang="en-US" sz="2400" dirty="0"/>
              <a:t>” Value=“Bold” /&gt;</a:t>
            </a:r>
            <a:br>
              <a:rPr lang="en-US" altLang="en-US" sz="2400" dirty="0"/>
            </a:br>
            <a:r>
              <a:rPr lang="en-US" altLang="en-US" sz="2400" dirty="0"/>
              <a:t>   &lt;/Style&gt;</a:t>
            </a:r>
            <a:br>
              <a:rPr lang="en-US" altLang="en-US" sz="2400" dirty="0"/>
            </a:br>
            <a:r>
              <a:rPr lang="en-US" altLang="en-US" sz="2400" dirty="0"/>
              <a:t>&lt;/</a:t>
            </a:r>
            <a:r>
              <a:rPr lang="en-US" altLang="en-US" sz="2400" dirty="0" err="1"/>
              <a:t>Button.Style</a:t>
            </a:r>
            <a:r>
              <a:rPr lang="en-US" altLang="en-US" sz="2400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90023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Named Styles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sz="2800" dirty="0"/>
              <a:t>Collections of property values: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sz="2400" dirty="0"/>
              <a:t>&lt;</a:t>
            </a:r>
            <a:r>
              <a:rPr lang="en-US" altLang="en-US" sz="2400" dirty="0" err="1"/>
              <a:t>Window.Resources</a:t>
            </a:r>
            <a:r>
              <a:rPr lang="en-US" altLang="en-US" sz="2400" dirty="0"/>
              <a:t>&gt;</a:t>
            </a:r>
            <a:br>
              <a:rPr lang="en-US" altLang="en-US" sz="2400" dirty="0"/>
            </a:br>
            <a:r>
              <a:rPr lang="en-US" altLang="en-US" sz="2400" dirty="0"/>
              <a:t>   &lt;Style </a:t>
            </a:r>
            <a:r>
              <a:rPr lang="en-US" altLang="en-US" sz="2400" dirty="0" err="1"/>
              <a:t>x:Key</a:t>
            </a:r>
            <a:r>
              <a:rPr lang="en-US" altLang="en-US" sz="2400" dirty="0"/>
              <a:t>=“</a:t>
            </a:r>
            <a:r>
              <a:rPr lang="en-US" altLang="en-US" sz="2400" dirty="0" err="1"/>
              <a:t>myStyle</a:t>
            </a:r>
            <a:r>
              <a:rPr lang="en-US" altLang="en-US" sz="2400" dirty="0"/>
              <a:t>” </a:t>
            </a:r>
            <a:r>
              <a:rPr lang="en-US" altLang="en-US" sz="2400" dirty="0" err="1"/>
              <a:t>TargetType</a:t>
            </a:r>
            <a:r>
              <a:rPr lang="en-US" altLang="en-US" sz="2400" dirty="0"/>
              <a:t>=“{</a:t>
            </a:r>
            <a:r>
              <a:rPr lang="en-US" altLang="en-US" sz="2400" dirty="0" err="1"/>
              <a:t>x:Type</a:t>
            </a:r>
            <a:r>
              <a:rPr lang="en-US" altLang="en-US" sz="2400" dirty="0"/>
              <a:t> Control}”&gt;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FontSize</a:t>
            </a:r>
            <a:r>
              <a:rPr lang="en-US" altLang="en-US" sz="2400" dirty="0"/>
              <a:t>” Value=“32pt” /&gt;</a:t>
            </a:r>
            <a:br>
              <a:rPr lang="en-US" altLang="en-US" sz="2400" dirty="0"/>
            </a:br>
            <a:r>
              <a:rPr lang="en-US" altLang="en-US" sz="2400" dirty="0"/>
              <a:t>      &lt;Setter Property=“</a:t>
            </a:r>
            <a:r>
              <a:rPr lang="en-US" altLang="en-US" sz="2400" dirty="0" err="1"/>
              <a:t>FontWeight</a:t>
            </a:r>
            <a:r>
              <a:rPr lang="en-US" altLang="en-US" sz="2400" dirty="0"/>
              <a:t>” Value=“Bold” /&gt;</a:t>
            </a:r>
            <a:br>
              <a:rPr lang="en-US" altLang="en-US" sz="2400" dirty="0"/>
            </a:br>
            <a:r>
              <a:rPr lang="en-US" altLang="en-US" sz="2400" dirty="0"/>
              <a:t>   &lt;/Style&gt;</a:t>
            </a:r>
            <a:br>
              <a:rPr lang="en-US" altLang="en-US" sz="2400" dirty="0"/>
            </a:br>
            <a:r>
              <a:rPr lang="en-US" altLang="en-US" sz="2400" dirty="0"/>
              <a:t>&lt;/Window&gt;</a:t>
            </a:r>
          </a:p>
        </p:txBody>
      </p:sp>
    </p:spTree>
    <p:extLst>
      <p:ext uri="{BB962C8B-B14F-4D97-AF65-F5344CB8AC3E}">
        <p14:creationId xmlns:p14="http://schemas.microsoft.com/office/powerpoint/2010/main" val="191332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 dirty="0"/>
              <a:t>Binding infrastructure allows you to set up a one-way or two-way updating of property values that happens when the source changes.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en-US" dirty="0"/>
              <a:t>This requires two things: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A dependency object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en-US" dirty="0"/>
              <a:t>Has its own dispatcher thread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en-US" dirty="0"/>
              <a:t>Support for </a:t>
            </a:r>
            <a:r>
              <a:rPr lang="en-US" altLang="en-US" dirty="0" err="1"/>
              <a:t>INotifyPropertyChanged</a:t>
            </a:r>
            <a:r>
              <a:rPr lang="en-US" altLang="en-US" dirty="0"/>
              <a:t> interface</a:t>
            </a:r>
          </a:p>
        </p:txBody>
      </p:sp>
    </p:spTree>
    <p:extLst>
      <p:ext uri="{BB962C8B-B14F-4D97-AF65-F5344CB8AC3E}">
        <p14:creationId xmlns:p14="http://schemas.microsoft.com/office/powerpoint/2010/main" val="1058888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Binding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461211" y="1600200"/>
            <a:ext cx="8229600" cy="4876800"/>
          </a:xfrm>
        </p:spPr>
        <p:txBody>
          <a:bodyPr>
            <a:noAutofit/>
          </a:bodyPr>
          <a:lstStyle/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Objects that implement </a:t>
            </a:r>
            <a:r>
              <a:rPr lang="en-US" altLang="en-US" sz="3200" dirty="0" err="1"/>
              <a:t>INotifyPropertyChanged</a:t>
            </a:r>
            <a:r>
              <a:rPr lang="en-US" altLang="en-US" sz="3200" dirty="0"/>
              <a:t> interface raise events when the property has changed.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Data binding is the process of registering two properties with the data-binding engine and letting the engine keep them synchronized.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3200" dirty="0"/>
              <a:t>You will find an example in the </a:t>
            </a:r>
            <a:r>
              <a:rPr lang="en-US" altLang="en-US" sz="3200" dirty="0" err="1"/>
              <a:t>Wpf_AttachedProperties</a:t>
            </a:r>
            <a:r>
              <a:rPr lang="en-US" altLang="en-US" sz="3200" dirty="0"/>
              <a:t> demo code.</a:t>
            </a:r>
          </a:p>
        </p:txBody>
      </p:sp>
    </p:spTree>
    <p:extLst>
      <p:ext uri="{BB962C8B-B14F-4D97-AF65-F5344CB8AC3E}">
        <p14:creationId xmlns:p14="http://schemas.microsoft.com/office/powerpoint/2010/main" val="2378973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altLang="en-US" dirty="0"/>
              <a:t>Binding Links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667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en-US" dirty="0">
                <a:hlinkClick r:id="rId2"/>
              </a:rPr>
              <a:t>MSDN Article by John Papa</a:t>
            </a:r>
            <a:endParaRPr lang="en-US" altLang="en-US" dirty="0"/>
          </a:p>
          <a:p>
            <a:pPr marL="0" indent="0" algn="ctr">
              <a:buNone/>
            </a:pPr>
            <a:r>
              <a:rPr lang="en-US" altLang="en-US" dirty="0">
                <a:hlinkClick r:id="rId3"/>
              </a:rPr>
              <a:t>CodeProject article by Josh Smith (part of a tutorial series)</a:t>
            </a:r>
            <a:endParaRPr lang="en-US" altLang="en-US" dirty="0"/>
          </a:p>
          <a:p>
            <a:pPr marL="0" indent="0" algn="ctr">
              <a:buNone/>
            </a:pPr>
            <a:r>
              <a:rPr lang="en-US" altLang="en-US" dirty="0">
                <a:hlinkClick r:id="rId4"/>
              </a:rPr>
              <a:t>Bea (Costa) Stollnitz</a:t>
            </a:r>
            <a:endParaRPr lang="en-US" altLang="en-US" dirty="0"/>
          </a:p>
          <a:p>
            <a:endParaRPr lang="en-US" altLang="en-US" sz="3600" dirty="0"/>
          </a:p>
          <a:p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4637442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Control Templates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dirty="0"/>
              <a:t>With control templates you can change the look and feel of existing controls and support making your own controls: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dirty="0"/>
              <a:t>&lt;</a:t>
            </a:r>
            <a:r>
              <a:rPr lang="en-US" altLang="en-US" dirty="0" err="1"/>
              <a:t>Button.Template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   &lt;</a:t>
            </a:r>
            <a:r>
              <a:rPr lang="en-US" altLang="en-US" dirty="0" err="1"/>
              <a:t>ControlTemplate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      &lt;Grid&gt;&lt;Rectangle /&gt;&lt;/Grid&gt;</a:t>
            </a:r>
            <a:br>
              <a:rPr lang="en-US" altLang="en-US" dirty="0"/>
            </a:br>
            <a:r>
              <a:rPr lang="en-US" altLang="en-US" dirty="0"/>
              <a:t>   &lt;/</a:t>
            </a:r>
            <a:r>
              <a:rPr lang="en-US" altLang="en-US" dirty="0" err="1"/>
              <a:t>ControlTemplate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&lt;/</a:t>
            </a:r>
            <a:r>
              <a:rPr lang="en-US" altLang="en-US" dirty="0" err="1"/>
              <a:t>Button.Template</a:t>
            </a:r>
            <a:r>
              <a:rPr lang="en-US" alt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0750823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77253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Navigation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altLang="en-US" dirty="0"/>
              <a:t>You can use instances of the Page and Frame classes to set up a navigation structure resembling web applications.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dirty="0"/>
              <a:t>Pages go in </a:t>
            </a:r>
            <a:r>
              <a:rPr lang="en-US" altLang="en-US" dirty="0" err="1"/>
              <a:t>NavigationWindow</a:t>
            </a:r>
            <a:r>
              <a:rPr lang="en-US" altLang="en-US" dirty="0"/>
              <a:t> instances and Frames go in Windows and Pages.</a:t>
            </a:r>
          </a:p>
          <a:p>
            <a:pPr lvl="1" eaLnBrk="1" hangingPunct="1">
              <a:spcBef>
                <a:spcPts val="1800"/>
              </a:spcBef>
            </a:pPr>
            <a:r>
              <a:rPr lang="en-US" altLang="en-US" dirty="0"/>
              <a:t>This is a good alternative to tabbed displays.</a:t>
            </a:r>
          </a:p>
        </p:txBody>
      </p:sp>
    </p:spTree>
    <p:extLst>
      <p:ext uri="{BB962C8B-B14F-4D97-AF65-F5344CB8AC3E}">
        <p14:creationId xmlns:p14="http://schemas.microsoft.com/office/powerpoint/2010/main" val="723121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/>
              <a:t>Special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/>
              <a:t>ContentControl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All </a:t>
            </a:r>
            <a:r>
              <a:rPr lang="en-US" sz="2400" dirty="0" err="1"/>
              <a:t>UIElements</a:t>
            </a:r>
            <a:r>
              <a:rPr lang="en-US" sz="2400" dirty="0"/>
              <a:t> derive from this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Content can be text, a tree of elements, or a </a:t>
            </a:r>
            <a:r>
              <a:rPr lang="en-US" sz="2400" dirty="0" err="1"/>
              <a:t>.Net</a:t>
            </a:r>
            <a:r>
              <a:rPr lang="en-US" sz="2400" dirty="0"/>
              <a:t> object which can be displayed using a data template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/>
              <a:t>Dependency object</a:t>
            </a:r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Derives from </a:t>
            </a:r>
            <a:r>
              <a:rPr lang="en-US" sz="2400" dirty="0" err="1"/>
              <a:t>DispatcherObject</a:t>
            </a:r>
            <a:endParaRPr lang="en-US" sz="2400" dirty="0"/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Supports data binding, styling, animation, property inheritance, and property change notifications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dirty="0" err="1"/>
              <a:t>WindowsFormsHost</a:t>
            </a:r>
            <a:endParaRPr lang="en-US" sz="2800" dirty="0"/>
          </a:p>
          <a:p>
            <a:pPr lvl="1"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400" dirty="0"/>
              <a:t>Supports hosting controls based on HWNDs</a:t>
            </a:r>
          </a:p>
        </p:txBody>
      </p:sp>
    </p:spTree>
    <p:extLst>
      <p:ext uri="{BB962C8B-B14F-4D97-AF65-F5344CB8AC3E}">
        <p14:creationId xmlns:p14="http://schemas.microsoft.com/office/powerpoint/2010/main" val="4451307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Special UI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/>
              <a:t>ViewBox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Resizes content to fit available space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UserControl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Way to build custom controls as collections of elements on a panel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Animatable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Provides hooks for DirectX to change elements properties over time; e.g., position, size, color, …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FlowDocument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 err="1"/>
              <a:t>FlowDocumentScrollViewer</a:t>
            </a:r>
            <a:endParaRPr lang="en-US" sz="20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 err="1"/>
              <a:t>FlowDocumentPageViewer</a:t>
            </a:r>
            <a:endParaRPr lang="en-US" sz="2000" dirty="0"/>
          </a:p>
          <a:p>
            <a:pPr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400" dirty="0" err="1"/>
              <a:t>MediaElement</a:t>
            </a:r>
            <a:endParaRPr lang="en-US" sz="2400" dirty="0"/>
          </a:p>
          <a:p>
            <a:pPr lvl="1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/>
              <a:t>Play media on load or on request; e.g., wma, </a:t>
            </a:r>
            <a:r>
              <a:rPr lang="en-US" sz="2000" dirty="0" err="1"/>
              <a:t>wmv</a:t>
            </a:r>
            <a:r>
              <a:rPr lang="en-US" sz="2000" dirty="0"/>
              <a:t>, mp3, …</a:t>
            </a:r>
          </a:p>
        </p:txBody>
      </p:sp>
    </p:spTree>
    <p:extLst>
      <p:ext uri="{BB962C8B-B14F-4D97-AF65-F5344CB8AC3E}">
        <p14:creationId xmlns:p14="http://schemas.microsoft.com/office/powerpoint/2010/main" val="1152306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883</Words>
  <Application>Microsoft Office PowerPoint</Application>
  <PresentationFormat>On-screen Show (4:3)</PresentationFormat>
  <Paragraphs>136</Paragraphs>
  <Slides>29</Slides>
  <Notes>14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WPF Features</vt:lpstr>
      <vt:lpstr>Panels</vt:lpstr>
      <vt:lpstr>Vector Graphics</vt:lpstr>
      <vt:lpstr>Parse Tree</vt:lpstr>
      <vt:lpstr>What Makes WPF Unique?</vt:lpstr>
      <vt:lpstr>PowerPoint Presentation</vt:lpstr>
      <vt:lpstr>3D Hit Testing</vt:lpstr>
      <vt:lpstr>3D Perspective Camera</vt:lpstr>
      <vt:lpstr>Famous Teapot</vt:lpstr>
      <vt:lpstr>PowerPoint Presentation</vt:lpstr>
      <vt:lpstr>Routed Events</vt:lpstr>
      <vt:lpstr>Adding Event Handlers</vt:lpstr>
      <vt:lpstr>Attached Properties</vt:lpstr>
      <vt:lpstr>DependencyObject Class</vt:lpstr>
      <vt:lpstr>PowerPoint Presentation</vt:lpstr>
      <vt:lpstr>Dependency Properties</vt:lpstr>
      <vt:lpstr>Dependency Property Links</vt:lpstr>
      <vt:lpstr>Property Syntax</vt:lpstr>
      <vt:lpstr>Markup Extensions</vt:lpstr>
      <vt:lpstr>Inline Styles</vt:lpstr>
      <vt:lpstr>Named Styles</vt:lpstr>
      <vt:lpstr>Binding</vt:lpstr>
      <vt:lpstr>Binding</vt:lpstr>
      <vt:lpstr>Binding Links</vt:lpstr>
      <vt:lpstr>Control Templates</vt:lpstr>
      <vt:lpstr>Navigation</vt:lpstr>
      <vt:lpstr>Special Classes</vt:lpstr>
      <vt:lpstr>Special UI Elements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131</cp:revision>
  <dcterms:created xsi:type="dcterms:W3CDTF">2015-11-10T20:00:19Z</dcterms:created>
  <dcterms:modified xsi:type="dcterms:W3CDTF">2017-10-05T19:11:41Z</dcterms:modified>
</cp:coreProperties>
</file>