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4" r:id="rId11"/>
    <p:sldId id="335" r:id="rId12"/>
    <p:sldId id="31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53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696" y="108"/>
      </p:cViewPr>
      <p:guideLst>
        <p:guide orient="horz" pos="4156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D7467-AF28-4194-A252-97921B49C91A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93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54130.aspx" TargetMode="External"/><Relationship Id="rId2" Type="http://schemas.openxmlformats.org/officeDocument/2006/relationships/hyperlink" Target="http://msdn2.microsoft.com/en-us/library/aa970268.aspx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prosoftware.com/Support/ResourceGuides/WPF/ViewCategory.aspx?ResourceGuideCategoryID=3" TargetMode="External"/><Relationship Id="rId2" Type="http://schemas.openxmlformats.org/officeDocument/2006/relationships/hyperlink" Target="http://joshsmithonwpf.wordpress.com/a-guided-tour-of-wpf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mtaulty.com/CommunityServer/blogs/mike_taultys_blog/archive/2009/02/03/silverlight-wpf-control-browser.aspx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Windows Presentation Foundation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r>
              <a:rPr lang="en-US" altLang="en-US" dirty="0"/>
              <a:t>Basic Concepts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699" y="6335351"/>
            <a:ext cx="43476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en-US" sz="2000" i="1" dirty="0"/>
              <a:t>Jim Fawcett, Copyright © 1999-2017</a:t>
            </a:r>
          </a:p>
          <a:p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References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Pro C# 5 and the </a:t>
            </a:r>
            <a:r>
              <a:rPr lang="en-US" altLang="en-US" sz="2400" i="1" dirty="0" err="1"/>
              <a:t>.Net</a:t>
            </a:r>
            <a:r>
              <a:rPr lang="en-US" altLang="en-US" sz="2400" i="1" dirty="0"/>
              <a:t> 4.5 Platform</a:t>
            </a:r>
            <a:r>
              <a:rPr lang="en-US" altLang="en-US" sz="2400" dirty="0"/>
              <a:t>, Andrew </a:t>
            </a:r>
            <a:r>
              <a:rPr lang="en-US" altLang="en-US" sz="2400" dirty="0" err="1"/>
              <a:t>Troelsen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Apress</a:t>
            </a:r>
            <a:r>
              <a:rPr lang="en-US" altLang="en-US" sz="2400" dirty="0"/>
              <a:t>, 2012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Programming WPF</a:t>
            </a:r>
            <a:r>
              <a:rPr lang="en-US" altLang="en-US" sz="2400" dirty="0"/>
              <a:t>, 2nd edition, Sells &amp; Griffiths, O’Reilly, 2007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Windows Presentation Foundation Unleashed</a:t>
            </a:r>
            <a:r>
              <a:rPr lang="en-US" altLang="en-US" sz="2400" dirty="0"/>
              <a:t>, Adam Nathan, SAMS, 2007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Essential Windows Presentation Foundation</a:t>
            </a:r>
            <a:r>
              <a:rPr lang="en-US" altLang="en-US" sz="2400" dirty="0"/>
              <a:t>, Chris Anderson, Addison-Wesley, 2007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dirty="0">
                <a:hlinkClick r:id="rId2"/>
              </a:rPr>
              <a:t>http://msdn2.microsoft.com/en-us/library/aa970268.aspx</a:t>
            </a:r>
            <a:endParaRPr lang="en-US" altLang="en-US" sz="2400" dirty="0"/>
          </a:p>
          <a:p>
            <a:pPr>
              <a:spcBef>
                <a:spcPts val="1200"/>
              </a:spcBef>
              <a:defRPr/>
            </a:pPr>
            <a:r>
              <a:rPr lang="en-US" altLang="en-US" sz="2400" dirty="0">
                <a:hlinkClick r:id="rId3"/>
              </a:rPr>
              <a:t>http://msdn2.microsoft.com/en-us/library/ms754130.aspx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WPF Blogs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altLang="en-US" dirty="0">
                <a:hlinkClick r:id="rId2"/>
              </a:rPr>
              <a:t>Josh Smith Blog</a:t>
            </a:r>
            <a:endParaRPr lang="en-US" altLang="en-US" dirty="0"/>
          </a:p>
          <a:p>
            <a:pPr marL="0" indent="0">
              <a:spcBef>
                <a:spcPts val="1800"/>
              </a:spcBef>
              <a:buNone/>
            </a:pPr>
            <a:r>
              <a:rPr lang="en-US" altLang="en-US" dirty="0" err="1">
                <a:hlinkClick r:id="rId3"/>
              </a:rPr>
              <a:t>WPFpedia</a:t>
            </a:r>
            <a:endParaRPr lang="en-US" altLang="en-US" dirty="0"/>
          </a:p>
          <a:p>
            <a:pPr marL="0" indent="0">
              <a:spcBef>
                <a:spcPts val="1800"/>
              </a:spcBef>
              <a:buNone/>
            </a:pPr>
            <a:r>
              <a:rPr lang="en-US" altLang="en-US" dirty="0">
                <a:hlinkClick r:id="rId4"/>
              </a:rPr>
              <a:t>Mike </a:t>
            </a:r>
            <a:r>
              <a:rPr lang="en-US" altLang="en-US" dirty="0" err="1">
                <a:hlinkClick r:id="rId4"/>
              </a:rPr>
              <a:t>Taulty’s</a:t>
            </a:r>
            <a:r>
              <a:rPr lang="en-US" altLang="en-US" dirty="0">
                <a:hlinkClick r:id="rId4"/>
              </a:rPr>
              <a:t> Blog</a:t>
            </a:r>
            <a:endParaRPr lang="en-US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560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Introduction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/>
              <a:t>What is WPF?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A graphical user interface technology</a:t>
            </a:r>
          </a:p>
          <a:p>
            <a:pPr lvl="2">
              <a:spcBef>
                <a:spcPts val="600"/>
              </a:spcBef>
            </a:pPr>
            <a:r>
              <a:rPr lang="en-IN" sz="2000" dirty="0"/>
              <a:t>Desktop</a:t>
            </a:r>
          </a:p>
          <a:p>
            <a:pPr lvl="2">
              <a:spcBef>
                <a:spcPts val="600"/>
              </a:spcBef>
            </a:pPr>
            <a:r>
              <a:rPr lang="en-IN" sz="2000" dirty="0"/>
              <a:t>Little brother Silverlight is used for web applications</a:t>
            </a:r>
          </a:p>
          <a:p>
            <a:pPr>
              <a:spcBef>
                <a:spcPts val="600"/>
              </a:spcBef>
            </a:pPr>
            <a:r>
              <a:rPr lang="en-IN" sz="2800" dirty="0"/>
              <a:t>Uses </a:t>
            </a:r>
            <a:r>
              <a:rPr lang="en-IN" sz="2800" dirty="0" err="1"/>
              <a:t>markup</a:t>
            </a:r>
            <a:r>
              <a:rPr lang="en-IN" sz="2800" dirty="0"/>
              <a:t> and code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Together or separately, much like </a:t>
            </a:r>
            <a:r>
              <a:rPr lang="en-IN" sz="2400" dirty="0" err="1"/>
              <a:t>ASP.Net</a:t>
            </a:r>
            <a:endParaRPr lang="en-IN" sz="2400" dirty="0"/>
          </a:p>
          <a:p>
            <a:pPr>
              <a:spcBef>
                <a:spcPts val="600"/>
              </a:spcBef>
            </a:pPr>
            <a:r>
              <a:rPr lang="en-IN" sz="2800" dirty="0"/>
              <a:t>Easy to produce different styles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Web browser like navigation and placement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Traditional forms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Animated graphics</a:t>
            </a:r>
          </a:p>
        </p:txBody>
      </p:sp>
    </p:spTree>
    <p:extLst>
      <p:ext uri="{BB962C8B-B14F-4D97-AF65-F5344CB8AC3E}">
        <p14:creationId xmlns:p14="http://schemas.microsoft.com/office/powerpoint/2010/main" val="125650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Markup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800" dirty="0"/>
              <a:t>XAML</a:t>
            </a:r>
          </a:p>
          <a:p>
            <a:pPr lvl="1"/>
            <a:r>
              <a:rPr lang="en-IN" sz="2400" dirty="0" err="1"/>
              <a:t>eXtensible</a:t>
            </a:r>
            <a:r>
              <a:rPr lang="en-IN" sz="2400" dirty="0"/>
              <a:t> Application </a:t>
            </a:r>
            <a:r>
              <a:rPr lang="en-IN" sz="2400" dirty="0" err="1"/>
              <a:t>Markup</a:t>
            </a:r>
            <a:r>
              <a:rPr lang="en-IN" sz="2400" dirty="0"/>
              <a:t> Language</a:t>
            </a:r>
          </a:p>
          <a:p>
            <a:pPr lvl="1"/>
            <a:r>
              <a:rPr lang="en-IN" sz="2400" dirty="0"/>
              <a:t>Tags are names of </a:t>
            </a:r>
            <a:r>
              <a:rPr lang="en-IN" sz="2400" dirty="0" err="1"/>
              <a:t>.Net</a:t>
            </a:r>
            <a:r>
              <a:rPr lang="en-IN" sz="2400" dirty="0"/>
              <a:t> 3.5 classes</a:t>
            </a:r>
          </a:p>
          <a:p>
            <a:pPr lvl="1"/>
            <a:r>
              <a:rPr lang="en-IN" sz="2400" dirty="0"/>
              <a:t>Attributes are class properties and events</a:t>
            </a:r>
          </a:p>
          <a:p>
            <a:pPr marL="0" indent="0">
              <a:buNone/>
            </a:pPr>
            <a:r>
              <a:rPr lang="en-IN" sz="2400" dirty="0"/>
              <a:t>    &lt;Grid&gt;</a:t>
            </a:r>
            <a:br>
              <a:rPr lang="en-IN" sz="2400" dirty="0"/>
            </a:br>
            <a:r>
              <a:rPr lang="en-IN" sz="2400" dirty="0"/>
              <a:t>     &lt;Ellipse Fill=“blue” /&gt;</a:t>
            </a:r>
            <a:br>
              <a:rPr lang="en-IN" sz="2400" dirty="0"/>
            </a:br>
            <a:r>
              <a:rPr lang="en-IN" sz="2400" dirty="0"/>
              <a:t>     &lt;</a:t>
            </a:r>
            <a:r>
              <a:rPr lang="en-IN" sz="2400" dirty="0" err="1"/>
              <a:t>TextBlock</a:t>
            </a:r>
            <a:r>
              <a:rPr lang="en-IN" sz="2400" dirty="0"/>
              <a:t>&gt;</a:t>
            </a:r>
            <a:br>
              <a:rPr lang="en-IN" sz="2400" dirty="0"/>
            </a:br>
            <a:r>
              <a:rPr lang="en-IN" sz="2400" dirty="0"/>
              <a:t>       Name: &lt;</a:t>
            </a:r>
            <a:r>
              <a:rPr lang="en-IN" sz="2400" dirty="0" err="1"/>
              <a:t>TextBlock</a:t>
            </a:r>
            <a:r>
              <a:rPr lang="en-IN" sz="2400" dirty="0"/>
              <a:t> Text=“{Binding Name}” /&gt;</a:t>
            </a:r>
            <a:br>
              <a:rPr lang="en-IN" sz="2400" dirty="0"/>
            </a:br>
            <a:r>
              <a:rPr lang="en-IN" sz="2400" dirty="0"/>
              <a:t>     &lt;/</a:t>
            </a:r>
            <a:r>
              <a:rPr lang="en-IN" sz="2400" dirty="0" err="1"/>
              <a:t>TextBlock</a:t>
            </a:r>
            <a:r>
              <a:rPr lang="en-IN" sz="2400" dirty="0"/>
              <a:t>&gt;</a:t>
            </a:r>
            <a:br>
              <a:rPr lang="en-IN" sz="2400" dirty="0"/>
            </a:br>
            <a:r>
              <a:rPr lang="en-IN" sz="2400" dirty="0"/>
              <a:t>   &lt;/Grid&gt;</a:t>
            </a:r>
          </a:p>
        </p:txBody>
      </p:sp>
    </p:spTree>
    <p:extLst>
      <p:ext uri="{BB962C8B-B14F-4D97-AF65-F5344CB8AC3E}">
        <p14:creationId xmlns:p14="http://schemas.microsoft.com/office/powerpoint/2010/main" val="1212716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Code Behind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600" dirty="0"/>
              <a:t>Often, code provides processing for control events, bound in XAML, like this:</a:t>
            </a:r>
          </a:p>
          <a:p>
            <a:pPr lvl="1">
              <a:spcBef>
                <a:spcPts val="600"/>
              </a:spcBef>
            </a:pPr>
            <a:r>
              <a:rPr lang="en-IN" sz="2200" dirty="0"/>
              <a:t>XAML in </a:t>
            </a:r>
            <a:r>
              <a:rPr lang="en-IN" sz="2200" dirty="0" err="1"/>
              <a:t>Window.Xaml</a:t>
            </a:r>
            <a:endParaRPr lang="en-IN" sz="2200" dirty="0"/>
          </a:p>
          <a:p>
            <a:pPr marL="274320" lvl="1" indent="0">
              <a:spcBef>
                <a:spcPts val="600"/>
              </a:spcBef>
              <a:buNone/>
            </a:pPr>
            <a:r>
              <a:rPr lang="en-IN" sz="2200" dirty="0"/>
              <a:t>    &lt;Button</a:t>
            </a:r>
            <a:br>
              <a:rPr lang="en-IN" sz="2200" dirty="0"/>
            </a:br>
            <a:r>
              <a:rPr lang="en-IN" sz="2200" dirty="0"/>
              <a:t>      x:Name=“button”</a:t>
            </a:r>
            <a:br>
              <a:rPr lang="en-IN" sz="2200" dirty="0"/>
            </a:br>
            <a:r>
              <a:rPr lang="en-IN" sz="2200" dirty="0"/>
              <a:t>      Width=“200”</a:t>
            </a:r>
            <a:br>
              <a:rPr lang="en-IN" sz="2200" dirty="0"/>
            </a:br>
            <a:r>
              <a:rPr lang="en-IN" sz="2200" dirty="0"/>
              <a:t>      Height=“25”</a:t>
            </a:r>
            <a:br>
              <a:rPr lang="en-IN" sz="2200" dirty="0"/>
            </a:br>
            <a:r>
              <a:rPr lang="en-IN" sz="2200" dirty="0"/>
              <a:t>      Click=“</a:t>
            </a:r>
            <a:r>
              <a:rPr lang="en-IN" sz="2200" dirty="0" err="1"/>
              <a:t>button_Click</a:t>
            </a:r>
            <a:r>
              <a:rPr lang="en-IN" sz="2200" dirty="0"/>
              <a:t>”&gt;Submit&lt;/Button&gt;</a:t>
            </a:r>
          </a:p>
          <a:p>
            <a:pPr>
              <a:spcBef>
                <a:spcPts val="600"/>
              </a:spcBef>
            </a:pPr>
            <a:r>
              <a:rPr lang="en-IN" sz="2600" dirty="0"/>
              <a:t>C# code in </a:t>
            </a:r>
            <a:r>
              <a:rPr lang="en-IN" sz="2600" dirty="0" err="1"/>
              <a:t>Window.Xaml.cs</a:t>
            </a:r>
            <a:endParaRPr lang="en-IN" sz="2600" dirty="0"/>
          </a:p>
          <a:p>
            <a:pPr marL="274320" lvl="1" indent="0">
              <a:spcBef>
                <a:spcPts val="600"/>
              </a:spcBef>
              <a:buNone/>
            </a:pPr>
            <a:r>
              <a:rPr lang="en-IN" sz="2000" dirty="0"/>
              <a:t> </a:t>
            </a:r>
            <a:r>
              <a:rPr lang="en-IN" sz="2200" dirty="0"/>
              <a:t>Void </a:t>
            </a:r>
            <a:r>
              <a:rPr lang="en-IN" sz="2200" dirty="0" err="1"/>
              <a:t>button_Click</a:t>
            </a:r>
            <a:r>
              <a:rPr lang="en-IN" sz="2200" dirty="0"/>
              <a:t>(object sender, </a:t>
            </a:r>
            <a:r>
              <a:rPr lang="en-IN" sz="2200" dirty="0" err="1"/>
              <a:t>RoutedEventsArgs</a:t>
            </a:r>
            <a:r>
              <a:rPr lang="en-IN" sz="2200" dirty="0"/>
              <a:t> e) {</a:t>
            </a:r>
            <a:br>
              <a:rPr lang="en-IN" sz="2200" dirty="0"/>
            </a:br>
            <a:r>
              <a:rPr lang="en-IN" sz="2200" dirty="0"/>
              <a:t>   </a:t>
            </a:r>
            <a:r>
              <a:rPr lang="en-IN" sz="2200" dirty="0" err="1"/>
              <a:t>MessageBox.Show</a:t>
            </a:r>
            <a:r>
              <a:rPr lang="en-IN" sz="2200" dirty="0"/>
              <a:t>(…) }</a:t>
            </a:r>
          </a:p>
        </p:txBody>
      </p:sp>
    </p:spTree>
    <p:extLst>
      <p:ext uri="{BB962C8B-B14F-4D97-AF65-F5344CB8AC3E}">
        <p14:creationId xmlns:p14="http://schemas.microsoft.com/office/powerpoint/2010/main" val="2387417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C# Wizard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7" y="1686972"/>
            <a:ext cx="7346526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74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Default Grid Panel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0" y="1688400"/>
            <a:ext cx="7467600" cy="48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174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Like </a:t>
            </a:r>
            <a:r>
              <a:rPr lang="en-US" altLang="en-US" dirty="0" err="1"/>
              <a:t>WinForms</a:t>
            </a:r>
            <a:r>
              <a:rPr lang="en-US" altLang="en-US" dirty="0"/>
              <a:t>, But …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04974"/>
            <a:ext cx="7467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40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906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/>
              <a:t>It’s Easy to Do More Interesting Things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3737"/>
            <a:ext cx="7772400" cy="491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1095</TotalTime>
  <Words>219</Words>
  <Application>Microsoft Office PowerPoint</Application>
  <PresentationFormat>On-screen Show (4:3)</PresentationFormat>
  <Paragraphs>42</Paragraphs>
  <Slides>11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Windows Presentation Foundation</vt:lpstr>
      <vt:lpstr>References</vt:lpstr>
      <vt:lpstr>WPF Blogs</vt:lpstr>
      <vt:lpstr>Introduction</vt:lpstr>
      <vt:lpstr>Markup</vt:lpstr>
      <vt:lpstr>Code Behind</vt:lpstr>
      <vt:lpstr>C# Wizard</vt:lpstr>
      <vt:lpstr>Default Grid Panel</vt:lpstr>
      <vt:lpstr>Like WinForms, But …</vt:lpstr>
      <vt:lpstr>It’s Easy to Do More Interesting Things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126</cp:revision>
  <dcterms:created xsi:type="dcterms:W3CDTF">2015-11-10T20:00:19Z</dcterms:created>
  <dcterms:modified xsi:type="dcterms:W3CDTF">2017-10-05T19:12:24Z</dcterms:modified>
</cp:coreProperties>
</file>