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5" r:id="rId10"/>
    <p:sldId id="333" r:id="rId11"/>
    <p:sldId id="334" r:id="rId12"/>
    <p:sldId id="31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6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buClr>
                <a:schemeClr val="tx1"/>
              </a:buClr>
              <a:defRPr sz="3200"/>
            </a:lvl1pPr>
            <a:lvl2pPr>
              <a:spcBef>
                <a:spcPts val="1800"/>
              </a:spcBef>
              <a:buClr>
                <a:schemeClr val="tx1"/>
              </a:buClr>
              <a:defRPr sz="2800"/>
            </a:lvl2pPr>
            <a:lvl3pPr>
              <a:spcBef>
                <a:spcPts val="1800"/>
              </a:spcBef>
              <a:buClr>
                <a:schemeClr val="tx1"/>
              </a:buClr>
              <a:defRPr sz="2400"/>
            </a:lvl3pPr>
            <a:lvl4pPr>
              <a:spcBef>
                <a:spcPts val="1800"/>
              </a:spcBef>
              <a:buClr>
                <a:schemeClr val="tx1"/>
              </a:buClr>
              <a:defRPr sz="2000"/>
            </a:lvl4pPr>
            <a:lvl5pPr>
              <a:spcBef>
                <a:spcPts val="1800"/>
              </a:spcBef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/>
              <a:t>Socket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r>
              <a:rPr lang="en-US" dirty="0"/>
              <a:t>Discuss how sockets are used in software systems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Client/Server Configuration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1048" name="Object 24"/>
          <p:cNvGraphicFramePr>
            <a:graphicFrameLocks noChangeAspect="1"/>
          </p:cNvGraphicFramePr>
          <p:nvPr/>
        </p:nvGraphicFramePr>
        <p:xfrm>
          <a:off x="1054100" y="2082800"/>
          <a:ext cx="7023100" cy="391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VISIO" r:id="rId3" imgW="8264160" imgH="4606560" progId="">
                  <p:embed/>
                </p:oleObj>
              </mc:Choice>
              <mc:Fallback>
                <p:oleObj name="VISIO" r:id="rId3" imgW="8264160" imgH="460656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2082800"/>
                        <a:ext cx="7023100" cy="391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 Word of Caution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dirty="0"/>
              <a:t>With stream-oriented sockets, send does not guarantee transfer of all bytes requested in a single call.</a:t>
            </a:r>
          </a:p>
          <a:p>
            <a:r>
              <a:rPr lang="en-IN" dirty="0"/>
              <a:t>That’s why send returns an </a:t>
            </a:r>
            <a:r>
              <a:rPr lang="en-IN" dirty="0" err="1"/>
              <a:t>int</a:t>
            </a:r>
            <a:r>
              <a:rPr lang="en-IN" dirty="0"/>
              <a:t>, the number of bytes actually sent.</a:t>
            </a:r>
          </a:p>
          <a:p>
            <a:r>
              <a:rPr lang="en-IN" dirty="0"/>
              <a:t>It’s up to you to ensure that all the bytes are actually sent.</a:t>
            </a:r>
          </a:p>
          <a:p>
            <a:pPr lvl="1"/>
            <a:r>
              <a:rPr lang="en-IN" dirty="0"/>
              <a:t>See my code example—socks.cpp</a:t>
            </a:r>
          </a:p>
        </p:txBody>
      </p:sp>
    </p:spTree>
    <p:extLst>
      <p:ext uri="{BB962C8B-B14F-4D97-AF65-F5344CB8AC3E}">
        <p14:creationId xmlns:p14="http://schemas.microsoft.com/office/powerpoint/2010/main" val="240155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B93B06-638B-42FE-B27E-E8EDC9A9D5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825" t="2395" r="4628" b="6835"/>
          <a:stretch/>
        </p:blipFill>
        <p:spPr>
          <a:xfrm>
            <a:off x="922565" y="434681"/>
            <a:ext cx="7298871" cy="585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56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Talk Protocol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3000" dirty="0"/>
              <a:t>The hardest part of a client/server socket communication design is to control the active participant.</a:t>
            </a:r>
          </a:p>
          <a:p>
            <a:pPr lvl="1"/>
            <a:r>
              <a:rPr lang="en-IN" sz="2600" dirty="0"/>
              <a:t>If single-threaded client and server both talk at the same time, their socket buffers will fill up and they both will block; e.g., deadlock.</a:t>
            </a:r>
          </a:p>
          <a:p>
            <a:pPr lvl="1"/>
            <a:r>
              <a:rPr lang="en-IN" sz="2600" dirty="0"/>
              <a:t>If they both listen at the same time, again, there is deadlock.</a:t>
            </a:r>
          </a:p>
          <a:p>
            <a:pPr lvl="1"/>
            <a:r>
              <a:rPr lang="en-IN" sz="2600" dirty="0"/>
              <a:t>Often the best approach is to use separate send and receive threads.</a:t>
            </a:r>
          </a:p>
        </p:txBody>
      </p:sp>
    </p:spTree>
    <p:extLst>
      <p:ext uri="{BB962C8B-B14F-4D97-AF65-F5344CB8AC3E}">
        <p14:creationId xmlns:p14="http://schemas.microsoft.com/office/powerpoint/2010/main" val="3189723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253F0BE2-501B-4D23-A551-6806ADCD38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152251"/>
              </p:ext>
            </p:extLst>
          </p:nvPr>
        </p:nvGraphicFramePr>
        <p:xfrm>
          <a:off x="993775" y="477472"/>
          <a:ext cx="7156450" cy="5999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Visio" r:id="rId3" imgW="6738073" imgH="5648178" progId="">
                  <p:embed/>
                </p:oleObj>
              </mc:Choice>
              <mc:Fallback>
                <p:oleObj name="Visio" r:id="rId3" imgW="6738073" imgH="5648178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477472"/>
                        <a:ext cx="7156450" cy="5999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870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Message Length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>
            <a:noAutofit/>
          </a:bodyPr>
          <a:lstStyle/>
          <a:p>
            <a:r>
              <a:rPr lang="en-US" altLang="en-US" sz="2600" dirty="0"/>
              <a:t>Another vexing issue is that the receiver may not know how long a sent message is.</a:t>
            </a:r>
          </a:p>
          <a:p>
            <a:pPr lvl="1"/>
            <a:r>
              <a:rPr lang="en-US" altLang="en-US" sz="2200" dirty="0"/>
              <a:t>So the receiver doesn’t know how many bytes to pull from the stream to compose a message.</a:t>
            </a:r>
          </a:p>
          <a:p>
            <a:pPr lvl="1"/>
            <a:r>
              <a:rPr lang="en-US" altLang="en-US" sz="2200" dirty="0"/>
              <a:t>Often, the communication design will arrange to use message delimiters, fixed-length messages, or message headers that carry the message length as a parameter. </a:t>
            </a:r>
          </a:p>
          <a:p>
            <a:pPr lvl="1"/>
            <a:r>
              <a:rPr lang="en-US" altLang="en-US" sz="2200" dirty="0"/>
              <a:t>For examples, see:</a:t>
            </a:r>
          </a:p>
          <a:p>
            <a:pPr lvl="2"/>
            <a:r>
              <a:rPr lang="en-US" altLang="en-US" sz="2000" dirty="0"/>
              <a:t>Repository/</a:t>
            </a:r>
            <a:r>
              <a:rPr lang="en-US" altLang="en-US" sz="2000" dirty="0" err="1"/>
              <a:t>CppStringSocketServer</a:t>
            </a:r>
            <a:r>
              <a:rPr lang="en-US" altLang="en-US" sz="2000" dirty="0"/>
              <a:t>    // uses string delimiter</a:t>
            </a:r>
          </a:p>
          <a:p>
            <a:pPr lvl="2"/>
            <a:r>
              <a:rPr lang="en-US" altLang="en-US" sz="2000" dirty="0"/>
              <a:t>Repository/</a:t>
            </a:r>
            <a:r>
              <a:rPr lang="en-US" altLang="en-US" sz="2000" dirty="0" err="1"/>
              <a:t>CommWithFileXfer</a:t>
            </a:r>
            <a:r>
              <a:rPr lang="en-US" altLang="en-US" sz="2000" dirty="0"/>
              <a:t>	    // uses messages with headers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695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Message Framing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05777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200" dirty="0"/>
              <a:t>Sockets only understand arrays of bytes.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Don’t know about strings, messages, or objects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In order to send messages, you simply build the message string, probably with XML.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String </a:t>
            </a:r>
            <a:r>
              <a:rPr lang="en-IN" sz="2000" dirty="0" err="1"/>
              <a:t>msg</a:t>
            </a:r>
            <a:r>
              <a:rPr lang="en-IN" sz="2000" dirty="0"/>
              <a:t> = “&lt;</a:t>
            </a:r>
            <a:r>
              <a:rPr lang="en-IN" sz="2000" dirty="0" err="1"/>
              <a:t>msg</a:t>
            </a:r>
            <a:r>
              <a:rPr lang="en-IN" sz="2000" dirty="0"/>
              <a:t>&gt;message text goes here&lt;/</a:t>
            </a:r>
            <a:r>
              <a:rPr lang="en-IN" sz="2000" dirty="0" err="1"/>
              <a:t>msg</a:t>
            </a:r>
            <a:r>
              <a:rPr lang="en-IN" sz="2000" dirty="0"/>
              <a:t>&gt;” 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Then send(</a:t>
            </a:r>
            <a:r>
              <a:rPr lang="en-IN" sz="2000" dirty="0" err="1"/>
              <a:t>sock,msg,strlen</a:t>
            </a:r>
            <a:r>
              <a:rPr lang="en-IN" sz="2000" dirty="0"/>
              <a:t>(</a:t>
            </a:r>
            <a:r>
              <a:rPr lang="en-IN" sz="2000" dirty="0" err="1"/>
              <a:t>msg</a:t>
            </a:r>
            <a:r>
              <a:rPr lang="en-IN" sz="2000" dirty="0"/>
              <a:t>),flags)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Receiving messages requires more work.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Read socket one byte at a time and append to message string:</a:t>
            </a:r>
          </a:p>
          <a:p>
            <a:pPr lvl="1">
              <a:spcBef>
                <a:spcPts val="600"/>
              </a:spcBef>
            </a:pPr>
            <a:r>
              <a:rPr lang="en-IN" sz="2000" dirty="0" err="1"/>
              <a:t>recv</a:t>
            </a:r>
            <a:r>
              <a:rPr lang="en-IN" sz="2000" dirty="0"/>
              <a:t>(sock,&amp;ch,1,flags); </a:t>
            </a:r>
            <a:r>
              <a:rPr lang="en-IN" sz="2000" dirty="0" err="1"/>
              <a:t>msg.append</a:t>
            </a:r>
            <a:r>
              <a:rPr lang="en-IN" sz="2000" dirty="0"/>
              <a:t>(</a:t>
            </a:r>
            <a:r>
              <a:rPr lang="en-IN" sz="2000" dirty="0" err="1"/>
              <a:t>ch</a:t>
            </a:r>
            <a:r>
              <a:rPr lang="en-IN" sz="2000" dirty="0"/>
              <a:t>);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 string </a:t>
            </a:r>
            <a:r>
              <a:rPr lang="en-IN" sz="2000" dirty="0" err="1"/>
              <a:t>msg</a:t>
            </a:r>
            <a:r>
              <a:rPr lang="en-IN" sz="2000" dirty="0"/>
              <a:t> from the back for &lt;/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Then collect the </a:t>
            </a:r>
            <a:r>
              <a:rPr lang="en-IN" sz="2000" dirty="0" err="1"/>
              <a:t>msg</a:t>
            </a:r>
            <a:r>
              <a:rPr lang="en-IN" sz="2000" dirty="0"/>
              <a:t>&gt;</a:t>
            </a:r>
          </a:p>
          <a:p>
            <a:pPr>
              <a:spcBef>
                <a:spcPts val="600"/>
              </a:spcBef>
            </a:pPr>
            <a:r>
              <a:rPr lang="en-IN" sz="2200" dirty="0"/>
              <a:t>You will find a more sophisticated approach in the </a:t>
            </a:r>
            <a:r>
              <a:rPr lang="en-IN" sz="2200" dirty="0" err="1"/>
              <a:t>CommWithFileXfer</a:t>
            </a:r>
            <a:r>
              <a:rPr lang="en-IN" sz="2200" dirty="0"/>
              <a:t>, cited on the previous slide.</a:t>
            </a:r>
          </a:p>
        </p:txBody>
      </p:sp>
    </p:spTree>
    <p:extLst>
      <p:ext uri="{BB962C8B-B14F-4D97-AF65-F5344CB8AC3E}">
        <p14:creationId xmlns:p14="http://schemas.microsoft.com/office/powerpoint/2010/main" val="278779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They’re Everywhere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800" dirty="0"/>
              <a:t>Virtually every network and Internet communication method uses sockets, often in a way that is invisible to an application designer.</a:t>
            </a:r>
          </a:p>
          <a:p>
            <a:pPr lvl="1"/>
            <a:r>
              <a:rPr lang="en-IN" sz="2400" dirty="0"/>
              <a:t>Browser/server</a:t>
            </a:r>
          </a:p>
          <a:p>
            <a:pPr lvl="1"/>
            <a:r>
              <a:rPr lang="en-IN" sz="2400" dirty="0"/>
              <a:t>ftp</a:t>
            </a:r>
          </a:p>
          <a:p>
            <a:pPr lvl="1"/>
            <a:r>
              <a:rPr lang="en-IN" sz="2400" dirty="0"/>
              <a:t>SOAP</a:t>
            </a:r>
          </a:p>
          <a:p>
            <a:pPr lvl="1"/>
            <a:r>
              <a:rPr lang="en-IN" sz="2400" dirty="0"/>
              <a:t>Network applications</a:t>
            </a:r>
          </a:p>
        </p:txBody>
      </p:sp>
    </p:spTree>
    <p:extLst>
      <p:ext uri="{BB962C8B-B14F-4D97-AF65-F5344CB8AC3E}">
        <p14:creationId xmlns:p14="http://schemas.microsoft.com/office/powerpoint/2010/main" val="2354081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What We Didn’t Talk About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dirty="0"/>
              <a:t>udp protocol</a:t>
            </a:r>
          </a:p>
          <a:p>
            <a:r>
              <a:rPr lang="en-US" altLang="en-US" dirty="0"/>
              <a:t>socket select(…) function</a:t>
            </a:r>
          </a:p>
          <a:p>
            <a:r>
              <a:rPr lang="en-US" altLang="en-US" dirty="0"/>
              <a:t>non-blocking sockets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326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</TotalTime>
  <Words>399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VISIO</vt:lpstr>
      <vt:lpstr>Visio</vt:lpstr>
      <vt:lpstr>Socket Systems</vt:lpstr>
      <vt:lpstr>Client/Server Configuration</vt:lpstr>
      <vt:lpstr>A Word of Caution</vt:lpstr>
      <vt:lpstr>PowerPoint Presentation</vt:lpstr>
      <vt:lpstr>Talk Protocol</vt:lpstr>
      <vt:lpstr>PowerPoint Presentation</vt:lpstr>
      <vt:lpstr>Message Length</vt:lpstr>
      <vt:lpstr>Message Framing </vt:lpstr>
      <vt:lpstr>They’re Everywhere</vt:lpstr>
      <vt:lpstr>What We Didn’t Talk About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128</cp:revision>
  <dcterms:created xsi:type="dcterms:W3CDTF">2015-11-10T20:00:19Z</dcterms:created>
  <dcterms:modified xsi:type="dcterms:W3CDTF">2017-10-05T19:10:11Z</dcterms:modified>
</cp:coreProperties>
</file>