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0" r:id="rId1"/>
    <p:sldMasterId id="2147483987" r:id="rId2"/>
  </p:sldMasterIdLst>
  <p:notesMasterIdLst>
    <p:notesMasterId r:id="rId31"/>
  </p:notesMasterIdLst>
  <p:sldIdLst>
    <p:sldId id="326" r:id="rId3"/>
    <p:sldId id="320" r:id="rId4"/>
    <p:sldId id="351" r:id="rId5"/>
    <p:sldId id="327" r:id="rId6"/>
    <p:sldId id="328" r:id="rId7"/>
    <p:sldId id="330" r:id="rId8"/>
    <p:sldId id="329" r:id="rId9"/>
    <p:sldId id="331" r:id="rId10"/>
    <p:sldId id="332" r:id="rId11"/>
    <p:sldId id="333" r:id="rId12"/>
    <p:sldId id="334" r:id="rId13"/>
    <p:sldId id="335" r:id="rId14"/>
    <p:sldId id="336" r:id="rId15"/>
    <p:sldId id="337" r:id="rId16"/>
    <p:sldId id="338" r:id="rId17"/>
    <p:sldId id="339" r:id="rId18"/>
    <p:sldId id="340" r:id="rId19"/>
    <p:sldId id="341" r:id="rId20"/>
    <p:sldId id="342" r:id="rId21"/>
    <p:sldId id="343" r:id="rId22"/>
    <p:sldId id="344" r:id="rId23"/>
    <p:sldId id="345" r:id="rId24"/>
    <p:sldId id="346" r:id="rId25"/>
    <p:sldId id="347" r:id="rId26"/>
    <p:sldId id="349" r:id="rId27"/>
    <p:sldId id="348" r:id="rId28"/>
    <p:sldId id="352" r:id="rId29"/>
    <p:sldId id="318" r:id="rId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26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7D31"/>
    <a:srgbClr val="6F777D"/>
    <a:srgbClr val="3E3D3C"/>
    <a:srgbClr val="0D1D37"/>
    <a:srgbClr val="D445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88986" autoAdjust="0"/>
  </p:normalViewPr>
  <p:slideViewPr>
    <p:cSldViewPr snapToGrid="0" snapToObjects="1">
      <p:cViewPr varScale="1">
        <p:scale>
          <a:sx n="95" d="100"/>
          <a:sy n="95" d="100"/>
        </p:scale>
        <p:origin x="846" y="78"/>
      </p:cViewPr>
      <p:guideLst>
        <p:guide orient="horz" pos="1026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microsoft.com/office/2015/10/relationships/revisionInfo" Target="revisionInfo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12355E-9E02-FB4C-881D-3FE542E0640D}" type="datetimeFigureOut">
              <a:rPr lang="en-US" smtClean="0"/>
              <a:pPr/>
              <a:t>10/5/2017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D50E08-B43C-1C40-8EE4-21DAB8FD271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9098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012383"/>
            <a:ext cx="7848600" cy="1927225"/>
          </a:xfrm>
        </p:spPr>
        <p:txBody>
          <a:bodyPr anchor="b">
            <a:noAutofit/>
          </a:bodyPr>
          <a:lstStyle>
            <a:lvl1pPr>
              <a:defRPr sz="4400" cap="all" baseline="0">
                <a:solidFill>
                  <a:srgbClr val="3E3D3C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069780"/>
            <a:ext cx="6400800" cy="1752600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rgbClr val="3E3D3C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432C8-69A7-458B-9684-2BFA64B31948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2963101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6A3A3-94A6-4E5B-AF39-173ACA3E61CC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57200" y="1293970"/>
            <a:ext cx="82296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1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5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3D019-A32C-4EAD-B8E6-DBDA699692FD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3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BA98F-560C-4997-81C4-81D4D9187EAB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3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3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972B2-CA5C-437D-87D0-8081271A9E4B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D4847-11EF-4466-A8AD-85CDB7B49118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8457A-3AB9-4880-8A0C-9F8524491207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4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976D3-5B7F-4300-ABED-C91F1B2AE209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C1E59-17DD-41CE-97CA-624A472382D4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057FC-95B6-4D89-AFDA-ABA33EE921E5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549AC-EB31-477F-92A9-B1988E232878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1034" y="274638"/>
            <a:ext cx="6779942" cy="11430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1"/>
                </a:solidFill>
                <a:latin typeface="ScalaSansLF-Regular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19113" y="1533525"/>
            <a:ext cx="4000500" cy="3992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2013" y="1533525"/>
            <a:ext cx="4000500" cy="3992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35FF7D-CD67-47BE-92C4-30E33F3FAE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1214437"/>
      </p:ext>
    </p:extLst>
  </p:cSld>
  <p:clrMapOvr>
    <a:masterClrMapping/>
  </p:clrMapOvr>
  <p:transition spd="med">
    <p:zoom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only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571747"/>
            <a:ext cx="8229600" cy="427619"/>
          </a:xfrm>
          <a:prstGeom prst="rect">
            <a:avLst/>
          </a:prstGeom>
        </p:spPr>
        <p:txBody>
          <a:bodyPr vert="horz"/>
          <a:lstStyle>
            <a:lvl1pPr>
              <a:defRPr sz="3200" b="1" i="0" spc="0">
                <a:solidFill>
                  <a:srgbClr val="34383C"/>
                </a:solidFill>
                <a:latin typeface="Scala OT" charset="0"/>
                <a:ea typeface="Scala OT" charset="0"/>
                <a:cs typeface="Scala OT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57201" y="1737894"/>
            <a:ext cx="8229600" cy="3649580"/>
          </a:xfrm>
          <a:prstGeom prst="rect">
            <a:avLst/>
          </a:prstGeom>
        </p:spPr>
        <p:txBody>
          <a:bodyPr vert="horz" numCol="2"/>
          <a:lstStyle>
            <a:lvl1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1pPr>
            <a:lvl2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2pPr>
            <a:lvl3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3pPr>
            <a:lvl4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4pPr>
            <a:lvl5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57200" y="1106827"/>
            <a:ext cx="8229600" cy="3161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800" b="0" i="0">
                <a:solidFill>
                  <a:srgbClr val="34383C"/>
                </a:solidFill>
                <a:latin typeface="ScalaOT" charset="0"/>
                <a:ea typeface="ScalaOT" charset="0"/>
                <a:cs typeface="ScalaO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210984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36181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>
                <a:solidFill>
                  <a:srgbClr val="3E3D3C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06978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rgbClr val="3E3D3C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432C8-69A7-458B-9684-2BFA64B31948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2963101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063917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6829"/>
            <a:ext cx="8229600" cy="1317171"/>
          </a:xfrm>
        </p:spPr>
        <p:txBody>
          <a:bodyPr>
            <a:normAutofit/>
          </a:bodyPr>
          <a:lstStyle>
            <a:lvl1pPr algn="ctr"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indent="-183600">
              <a:buClr>
                <a:schemeClr val="tx1"/>
              </a:buClr>
              <a:defRPr sz="3200"/>
            </a:lvl1pPr>
            <a:lvl2pPr indent="-183600">
              <a:buClr>
                <a:schemeClr val="tx1"/>
              </a:buClr>
              <a:defRPr sz="2800"/>
            </a:lvl2pPr>
            <a:lvl3pPr indent="-183600">
              <a:buClr>
                <a:schemeClr val="tx1"/>
              </a:buClr>
              <a:defRPr sz="2400"/>
            </a:lvl3pPr>
            <a:lvl4pPr indent="-183600">
              <a:buClr>
                <a:schemeClr val="tx1"/>
              </a:buClr>
              <a:defRPr sz="2000"/>
            </a:lvl4pPr>
            <a:lvl5pPr indent="-183600">
              <a:buClr>
                <a:schemeClr val="tx1"/>
              </a:buCl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6A3A3-94A6-4E5B-AF39-173ACA3E61CC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57200" y="1406704"/>
            <a:ext cx="82296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85840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1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5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3D019-A32C-4EAD-B8E6-DBDA699692FD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3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97188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BA98F-560C-4997-81C4-81D4D9187EAB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92222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3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3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972B2-CA5C-437D-87D0-8081271A9E4B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8633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6829"/>
            <a:ext cx="8229600" cy="1317171"/>
          </a:xfrm>
        </p:spPr>
        <p:txBody>
          <a:bodyPr>
            <a:normAutofit/>
          </a:bodyPr>
          <a:lstStyle>
            <a:lvl1pPr algn="ctr"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D4847-11EF-4466-A8AD-85CDB7B49118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97429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8457A-3AB9-4880-8A0C-9F8524491207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99360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4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976D3-5B7F-4300-ABED-C91F1B2AE209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585655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C1E59-17DD-41CE-97CA-624A472382D4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37496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057FC-95B6-4D89-AFDA-ABA33EE921E5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019838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549AC-EB31-477F-92A9-B1988E232878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01086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1034" y="274638"/>
            <a:ext cx="6779942" cy="11430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1"/>
                </a:solidFill>
                <a:latin typeface="ScalaSansLF-Regular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19113" y="1533525"/>
            <a:ext cx="4000500" cy="3992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2013" y="1533525"/>
            <a:ext cx="4000500" cy="3992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35FF7D-CD67-47BE-92C4-30E33F3FAE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776007"/>
      </p:ext>
    </p:extLst>
  </p:cSld>
  <p:clrMapOvr>
    <a:masterClrMapping/>
  </p:clrMapOvr>
  <p:transition spd="med">
    <p:zoom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571747"/>
            <a:ext cx="8229600" cy="427619"/>
          </a:xfrm>
          <a:prstGeom prst="rect">
            <a:avLst/>
          </a:prstGeom>
        </p:spPr>
        <p:txBody>
          <a:bodyPr vert="horz"/>
          <a:lstStyle>
            <a:lvl1pPr>
              <a:defRPr sz="3200" b="1" i="0" spc="0">
                <a:solidFill>
                  <a:srgbClr val="34383C"/>
                </a:solidFill>
                <a:latin typeface="Scala OT" charset="0"/>
                <a:ea typeface="Scala OT" charset="0"/>
                <a:cs typeface="Scala OT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57201" y="1737894"/>
            <a:ext cx="8229600" cy="3649580"/>
          </a:xfrm>
          <a:prstGeom prst="rect">
            <a:avLst/>
          </a:prstGeom>
        </p:spPr>
        <p:txBody>
          <a:bodyPr vert="horz" numCol="2"/>
          <a:lstStyle>
            <a:lvl1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1pPr>
            <a:lvl2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2pPr>
            <a:lvl3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3pPr>
            <a:lvl4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4pPr>
            <a:lvl5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57200" y="1106827"/>
            <a:ext cx="8229600" cy="3161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800" b="0" i="0">
                <a:solidFill>
                  <a:srgbClr val="34383C"/>
                </a:solidFill>
                <a:latin typeface="ScalaOT" charset="0"/>
                <a:ea typeface="ScalaOT" charset="0"/>
                <a:cs typeface="ScalaO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202286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7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/>
          <p:cNvSpPr/>
          <p:nvPr/>
        </p:nvSpPr>
        <p:spPr>
          <a:xfrm rot="10800000">
            <a:off x="0" y="0"/>
            <a:ext cx="9144000" cy="22860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A80CB818-7379-467D-8E76-EF9D9074A26C}" type="datetime2">
              <a:rPr lang="en-US" smtClean="0"/>
              <a:pPr/>
              <a:t>Thursday, October 5, 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0CFEC368-1D7A-4F81-ABF6-AE0E36BAF64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0" y="6803560"/>
            <a:ext cx="9144000" cy="9144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7" name="Picture 3" descr="C:\Users\njones\Dropbox (2U)\Work\Designing Slides\Syracuse\03 Engin and CS\logo\logo_SYR-EngAtSYR.png"/>
          <p:cNvPicPr>
            <a:picLocks noChangeAspect="1" noChangeArrowheads="1"/>
          </p:cNvPicPr>
          <p:nvPr userDrawn="1"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121" y="6422102"/>
            <a:ext cx="2032000" cy="182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  <p:sldLayoutId id="2147483972" r:id="rId12"/>
    <p:sldLayoutId id="2147483973" r:id="rId13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7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/>
          <p:cNvSpPr/>
          <p:nvPr/>
        </p:nvSpPr>
        <p:spPr>
          <a:xfrm rot="10800000">
            <a:off x="0" y="0"/>
            <a:ext cx="9144000" cy="22860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A80CB818-7379-467D-8E76-EF9D9074A26C}" type="datetime2">
              <a:rPr lang="en-US" smtClean="0"/>
              <a:pPr/>
              <a:t>Thursday, October 5, 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0CFEC368-1D7A-4F81-ABF6-AE0E36BAF64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0" y="6803560"/>
            <a:ext cx="9144000" cy="9144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821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8" r:id="rId1"/>
    <p:sldLayoutId id="2147483989" r:id="rId2"/>
    <p:sldLayoutId id="2147483990" r:id="rId3"/>
    <p:sldLayoutId id="2147483991" r:id="rId4"/>
    <p:sldLayoutId id="2147483992" r:id="rId5"/>
    <p:sldLayoutId id="2147483993" r:id="rId6"/>
    <p:sldLayoutId id="2147483994" r:id="rId7"/>
    <p:sldLayoutId id="2147483995" r:id="rId8"/>
    <p:sldLayoutId id="2147483996" r:id="rId9"/>
    <p:sldLayoutId id="2147483997" r:id="rId10"/>
    <p:sldLayoutId id="2147483998" r:id="rId11"/>
    <p:sldLayoutId id="2147483999" r:id="rId12"/>
    <p:sldLayoutId id="2147484000" r:id="rId13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5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9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6.em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cap="none" dirty="0"/>
              <a:t>Sockets Interface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US" dirty="0"/>
              <a:t>Berkley Sockets API</a:t>
            </a:r>
          </a:p>
        </p:txBody>
      </p:sp>
    </p:spTree>
    <p:extLst>
      <p:ext uri="{BB962C8B-B14F-4D97-AF65-F5344CB8AC3E}">
        <p14:creationId xmlns:p14="http://schemas.microsoft.com/office/powerpoint/2010/main" val="11410355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Creating Sockets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spcBef>
                <a:spcPts val="1800"/>
              </a:spcBef>
            </a:pPr>
            <a:r>
              <a:rPr lang="en-US" altLang="en-US" dirty="0"/>
              <a:t>Socket connections are based on:</a:t>
            </a:r>
          </a:p>
          <a:p>
            <a:pPr lvl="1">
              <a:spcBef>
                <a:spcPts val="1800"/>
              </a:spcBef>
            </a:pPr>
            <a:r>
              <a:rPr lang="en-US" altLang="en-US" dirty="0"/>
              <a:t>Domains—network connection or IPC pipe</a:t>
            </a:r>
          </a:p>
          <a:p>
            <a:pPr lvl="2">
              <a:spcBef>
                <a:spcPts val="1800"/>
              </a:spcBef>
            </a:pPr>
            <a:r>
              <a:rPr lang="en-US" altLang="en-US" dirty="0"/>
              <a:t>AF_INET for IPv4 protocol</a:t>
            </a:r>
          </a:p>
          <a:p>
            <a:pPr lvl="2">
              <a:spcBef>
                <a:spcPts val="1800"/>
              </a:spcBef>
            </a:pPr>
            <a:r>
              <a:rPr lang="en-US" altLang="en-US" dirty="0"/>
              <a:t>AF_INET6 for IPv6 protocol</a:t>
            </a:r>
          </a:p>
          <a:p>
            <a:pPr lvl="1">
              <a:spcBef>
                <a:spcPts val="1800"/>
              </a:spcBef>
            </a:pPr>
            <a:r>
              <a:rPr lang="en-US" altLang="en-US" dirty="0"/>
              <a:t>Type—stream, datagram, raw IP packets, …</a:t>
            </a:r>
          </a:p>
          <a:p>
            <a:pPr lvl="2">
              <a:spcBef>
                <a:spcPts val="1800"/>
              </a:spcBef>
            </a:pPr>
            <a:r>
              <a:rPr lang="en-US" altLang="en-US" dirty="0"/>
              <a:t>SOCK_STREAM </a:t>
            </a:r>
            <a:r>
              <a:rPr lang="en-US" altLang="en-US" dirty="0">
                <a:sym typeface="Wingdings" panose="05000000000000000000" pitchFamily="2" charset="2"/>
              </a:rPr>
              <a:t> TCP packets</a:t>
            </a:r>
          </a:p>
          <a:p>
            <a:pPr lvl="2">
              <a:spcBef>
                <a:spcPts val="1800"/>
              </a:spcBef>
            </a:pPr>
            <a:r>
              <a:rPr lang="en-US" altLang="en-US" dirty="0">
                <a:sym typeface="Wingdings" panose="05000000000000000000" pitchFamily="2" charset="2"/>
              </a:rPr>
              <a:t>SOCK_DGRAM  UDP packets</a:t>
            </a:r>
          </a:p>
          <a:p>
            <a:pPr lvl="1">
              <a:spcBef>
                <a:spcPts val="1800"/>
              </a:spcBef>
            </a:pPr>
            <a:endParaRPr lang="en-US" altLang="en-US" dirty="0">
              <a:sym typeface="Wingdings" panose="05000000000000000000" pitchFamily="2" charset="2"/>
            </a:endParaRPr>
          </a:p>
          <a:p>
            <a:pPr marL="274320" lvl="1" indent="0">
              <a:spcBef>
                <a:spcPts val="1800"/>
              </a:spcBef>
              <a:buNone/>
            </a:pPr>
            <a:endParaRPr lang="en-US" altLang="en-US" dirty="0"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7757066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Creating Sockets (cont.)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spcBef>
                <a:spcPts val="1800"/>
              </a:spcBef>
            </a:pPr>
            <a:r>
              <a:rPr lang="en-IN" dirty="0"/>
              <a:t>Protocol—TCP, UDP, …</a:t>
            </a:r>
          </a:p>
          <a:p>
            <a:pPr lvl="1">
              <a:spcBef>
                <a:spcPts val="1800"/>
              </a:spcBef>
            </a:pPr>
            <a:r>
              <a:rPr lang="en-IN" dirty="0"/>
              <a:t>0 </a:t>
            </a:r>
            <a:r>
              <a:rPr lang="en-US" altLang="en-US" dirty="0">
                <a:sym typeface="Wingdings" panose="05000000000000000000" pitchFamily="2" charset="2"/>
              </a:rPr>
              <a:t></a:t>
            </a:r>
            <a:r>
              <a:rPr lang="en-IN" altLang="en-US" dirty="0">
                <a:sym typeface="Wingdings" panose="05000000000000000000" pitchFamily="2" charset="2"/>
              </a:rPr>
              <a:t> </a:t>
            </a:r>
            <a:r>
              <a:rPr lang="en-IN" dirty="0"/>
              <a:t>default, e.g., TCP for SOCK_STREAM</a:t>
            </a:r>
          </a:p>
          <a:p>
            <a:pPr>
              <a:spcBef>
                <a:spcPts val="1800"/>
              </a:spcBef>
            </a:pPr>
            <a:r>
              <a:rPr lang="en-IN" dirty="0"/>
              <a:t>Example: </a:t>
            </a:r>
            <a:br>
              <a:rPr lang="en-IN" dirty="0"/>
            </a:br>
            <a:r>
              <a:rPr lang="en-IN" sz="2400" dirty="0"/>
              <a:t>HANDLE sock = socket(AF_INET,SOCK_STREAM,0);</a:t>
            </a:r>
          </a:p>
          <a:p>
            <a:pPr>
              <a:spcBef>
                <a:spcPts val="1800"/>
              </a:spcBef>
            </a:pPr>
            <a:r>
              <a:rPr lang="en-IN" dirty="0"/>
              <a:t>Note: we will focus on the IP4 interface, since it is simpler than IP6. Our Socket Library handles both.</a:t>
            </a:r>
          </a:p>
        </p:txBody>
      </p:sp>
    </p:spTree>
    <p:extLst>
      <p:ext uri="{BB962C8B-B14F-4D97-AF65-F5344CB8AC3E}">
        <p14:creationId xmlns:p14="http://schemas.microsoft.com/office/powerpoint/2010/main" val="39733124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Connecting Sockets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spcBef>
                <a:spcPts val="1800"/>
              </a:spcBef>
            </a:pPr>
            <a:r>
              <a:rPr lang="en-US" altLang="en-US" sz="2600" dirty="0"/>
              <a:t>Socket addresses</a:t>
            </a:r>
            <a:r>
              <a:rPr lang="en-US" altLang="en-US" sz="2200" dirty="0">
                <a:latin typeface="Courier New" panose="02070309020205020404" pitchFamily="49" charset="0"/>
              </a:rPr>
              <a:t>	</a:t>
            </a:r>
            <a:br>
              <a:rPr lang="en-US" altLang="en-US" sz="2200" dirty="0">
                <a:latin typeface="Courier New" panose="02070309020205020404" pitchFamily="49" charset="0"/>
              </a:rPr>
            </a:br>
            <a:r>
              <a:rPr lang="en-US" altLang="en-US" sz="2000" dirty="0">
                <a:latin typeface="Consolas" panose="020B0609020204030204" pitchFamily="49" charset="0"/>
              </a:rPr>
              <a:t>struct SOCKADDR_IN {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r>
              <a:rPr lang="en-US" altLang="en-US" sz="2000" dirty="0">
                <a:latin typeface="Consolas" panose="020B0609020204030204" pitchFamily="49" charset="0"/>
              </a:rPr>
              <a:t> 	sin_family		  // AF_INET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r>
              <a:rPr lang="en-US" altLang="en-US" sz="2000" dirty="0">
                <a:latin typeface="Consolas" panose="020B0609020204030204" pitchFamily="49" charset="0"/>
              </a:rPr>
              <a:t> 	</a:t>
            </a:r>
            <a:r>
              <a:rPr lang="en-US" altLang="en-US" sz="2000" dirty="0" err="1">
                <a:latin typeface="Consolas" panose="020B0609020204030204" pitchFamily="49" charset="0"/>
              </a:rPr>
              <a:t>sin_address.s_addr</a:t>
            </a:r>
            <a:r>
              <a:rPr lang="en-US" altLang="en-US" sz="2000" dirty="0">
                <a:latin typeface="Consolas" panose="020B0609020204030204" pitchFamily="49" charset="0"/>
              </a:rPr>
              <a:t>  // </a:t>
            </a:r>
            <a:r>
              <a:rPr lang="en-US" altLang="en-US" sz="2000" dirty="0" err="1">
                <a:latin typeface="Consolas" panose="020B0609020204030204" pitchFamily="49" charset="0"/>
              </a:rPr>
              <a:t>inet_addr</a:t>
            </a:r>
            <a:r>
              <a:rPr lang="en-US" altLang="en-US" sz="2000" dirty="0">
                <a:latin typeface="Consolas" panose="020B0609020204030204" pitchFamily="49" charset="0"/>
              </a:rPr>
              <a:t>(“127.0.0.1”); 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r>
              <a:rPr lang="en-US" altLang="en-US" sz="2000" dirty="0">
                <a:latin typeface="Consolas" panose="020B0609020204030204" pitchFamily="49" charset="0"/>
              </a:rPr>
              <a:t>  	</a:t>
            </a:r>
            <a:r>
              <a:rPr lang="en-US" altLang="en-US" sz="2000" dirty="0" err="1">
                <a:latin typeface="Consolas" panose="020B0609020204030204" pitchFamily="49" charset="0"/>
              </a:rPr>
              <a:t>sin_port</a:t>
            </a:r>
            <a:r>
              <a:rPr lang="en-US" altLang="en-US" sz="2000" dirty="0">
                <a:latin typeface="Consolas" panose="020B0609020204030204" pitchFamily="49" charset="0"/>
              </a:rPr>
              <a:t> 		  // </a:t>
            </a:r>
            <a:r>
              <a:rPr lang="en-US" altLang="en-US" sz="2000" dirty="0" err="1">
                <a:latin typeface="Consolas" panose="020B0609020204030204" pitchFamily="49" charset="0"/>
              </a:rPr>
              <a:t>htons</a:t>
            </a:r>
            <a:r>
              <a:rPr lang="en-US" altLang="en-US" sz="2000" dirty="0">
                <a:latin typeface="Consolas" panose="020B0609020204030204" pitchFamily="49" charset="0"/>
              </a:rPr>
              <a:t>(8000);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r>
              <a:rPr lang="en-US" altLang="en-US" sz="2000" dirty="0">
                <a:latin typeface="Consolas" panose="020B0609020204030204" pitchFamily="49" charset="0"/>
              </a:rPr>
              <a:t>} </a:t>
            </a:r>
            <a:r>
              <a:rPr lang="en-US" altLang="en-US" sz="2000" dirty="0" err="1">
                <a:latin typeface="Consolas" panose="020B0609020204030204" pitchFamily="49" charset="0"/>
              </a:rPr>
              <a:t>addr</a:t>
            </a:r>
            <a:r>
              <a:rPr lang="en-US" altLang="en-US" sz="2000" dirty="0">
                <a:latin typeface="Consolas" panose="020B0609020204030204" pitchFamily="49" charset="0"/>
              </a:rPr>
              <a:t>;</a:t>
            </a:r>
            <a:endParaRPr lang="en-US" altLang="en-US" sz="2600" dirty="0"/>
          </a:p>
          <a:p>
            <a:pPr>
              <a:spcBef>
                <a:spcPts val="1800"/>
              </a:spcBef>
            </a:pPr>
            <a:r>
              <a:rPr lang="en-US" altLang="en-US" sz="2600" dirty="0"/>
              <a:t>Bind server listener to port:</a:t>
            </a:r>
            <a:br>
              <a:rPr lang="en-US" altLang="en-US" sz="2600" dirty="0"/>
            </a:br>
            <a:r>
              <a:rPr lang="en-US" altLang="en-US" sz="2000" dirty="0">
                <a:latin typeface="Consolas" panose="020B0609020204030204" pitchFamily="49" charset="0"/>
              </a:rPr>
              <a:t>int err = bind(sock, (SOCKADDR_IN*)&amp;</a:t>
            </a:r>
            <a:r>
              <a:rPr lang="en-US" altLang="en-US" sz="2000" dirty="0" err="1">
                <a:latin typeface="Consolas" panose="020B0609020204030204" pitchFamily="49" charset="0"/>
              </a:rPr>
              <a:t>addr,sizeof</a:t>
            </a:r>
            <a:r>
              <a:rPr lang="en-US" altLang="en-US" sz="2000" dirty="0">
                <a:latin typeface="Consolas" panose="020B0609020204030204" pitchFamily="49" charset="0"/>
              </a:rPr>
              <a:t>(</a:t>
            </a:r>
            <a:r>
              <a:rPr lang="en-US" altLang="en-US" sz="2000" dirty="0" err="1">
                <a:latin typeface="Consolas" panose="020B0609020204030204" pitchFamily="49" charset="0"/>
              </a:rPr>
              <a:t>addr</a:t>
            </a:r>
            <a:r>
              <a:rPr lang="en-US" altLang="en-US" sz="2000" dirty="0">
                <a:latin typeface="Consolas" panose="020B0609020204030204" pitchFamily="49" charset="0"/>
              </a:rPr>
              <a:t>));</a:t>
            </a:r>
            <a:endParaRPr lang="en-US" altLang="en-US" sz="2600" dirty="0"/>
          </a:p>
          <a:p>
            <a:pPr>
              <a:spcBef>
                <a:spcPts val="1800"/>
              </a:spcBef>
            </a:pPr>
            <a:r>
              <a:rPr lang="en-US" altLang="en-US" sz="2600" dirty="0"/>
              <a:t>Connect client to server:</a:t>
            </a:r>
            <a:br>
              <a:rPr lang="en-US" altLang="en-US" sz="2600" dirty="0"/>
            </a:br>
            <a:r>
              <a:rPr lang="en-US" altLang="en-US" sz="2000" dirty="0">
                <a:latin typeface="Consolas" panose="020B0609020204030204" pitchFamily="49" charset="0"/>
              </a:rPr>
              <a:t>HANDLE connect(sock, (SOCKADDR_IN*)&amp;</a:t>
            </a:r>
            <a:r>
              <a:rPr lang="en-US" altLang="en-US" sz="2000" dirty="0" err="1">
                <a:latin typeface="Consolas" panose="020B0609020204030204" pitchFamily="49" charset="0"/>
              </a:rPr>
              <a:t>addr,sizeof</a:t>
            </a:r>
            <a:r>
              <a:rPr lang="en-US" altLang="en-US" sz="2000" dirty="0">
                <a:latin typeface="Consolas" panose="020B0609020204030204" pitchFamily="49" charset="0"/>
              </a:rPr>
              <a:t>(</a:t>
            </a:r>
            <a:r>
              <a:rPr lang="en-US" altLang="en-US" sz="2000" dirty="0" err="1">
                <a:latin typeface="Consolas" panose="020B0609020204030204" pitchFamily="49" charset="0"/>
              </a:rPr>
              <a:t>addr</a:t>
            </a:r>
            <a:r>
              <a:rPr lang="en-US" altLang="en-US" sz="2000" dirty="0">
                <a:latin typeface="Consolas" panose="020B0609020204030204" pitchFamily="49" charset="0"/>
              </a:rPr>
              <a:t>))</a:t>
            </a:r>
            <a:endParaRPr lang="en-IN" sz="2000" dirty="0"/>
          </a:p>
        </p:txBody>
      </p:sp>
    </p:spTree>
    <p:extLst>
      <p:ext uri="{BB962C8B-B14F-4D97-AF65-F5344CB8AC3E}">
        <p14:creationId xmlns:p14="http://schemas.microsoft.com/office/powerpoint/2010/main" val="37559968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Client/Server Processing</a:t>
            </a:r>
            <a:endParaRPr lang="en-US" dirty="0">
              <a:cs typeface="Arial" panose="020B0604020202020204" pitchFamily="34" charset="0"/>
            </a:endParaRPr>
          </a:p>
        </p:txBody>
      </p:sp>
      <p:graphicFrame>
        <p:nvGraphicFramePr>
          <p:cNvPr id="6" name="Object 3">
            <a:extLst>
              <a:ext uri="{FF2B5EF4-FFF2-40B4-BE49-F238E27FC236}">
                <a16:creationId xmlns:a16="http://schemas.microsoft.com/office/drawing/2014/main" id="{1D0E91D4-FB91-40F8-AE0A-C34C968C9D93}"/>
              </a:ext>
            </a:extLst>
          </p:cNvPr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86985838"/>
              </p:ext>
            </p:extLst>
          </p:nvPr>
        </p:nvGraphicFramePr>
        <p:xfrm>
          <a:off x="2259807" y="1895856"/>
          <a:ext cx="4624387" cy="4530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9" name="Visio" r:id="rId3" imgW="6619736" imgH="6486709" progId="">
                  <p:embed/>
                </p:oleObj>
              </mc:Choice>
              <mc:Fallback>
                <p:oleObj name="Visio" r:id="rId3" imgW="6619736" imgH="6486709" progId="">
                  <p:embed/>
                  <p:pic>
                    <p:nvPicPr>
                      <p:cNvPr id="0" name="Picture 61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59807" y="1895856"/>
                        <a:ext cx="4624387" cy="4530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875670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Accessing Sockets Library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199" y="1600200"/>
            <a:ext cx="8501449" cy="4876800"/>
          </a:xfrm>
        </p:spPr>
        <p:txBody>
          <a:bodyPr>
            <a:noAutofit/>
          </a:bodyPr>
          <a:lstStyle/>
          <a:p>
            <a:pPr>
              <a:spcBef>
                <a:spcPts val="1800"/>
              </a:spcBef>
            </a:pPr>
            <a:r>
              <a:rPr lang="en-US" altLang="en-US" sz="2200" dirty="0">
                <a:latin typeface="Consolas" panose="020B0609020204030204" pitchFamily="49" charset="0"/>
              </a:rPr>
              <a:t>#include &lt;winsock2.h&gt;</a:t>
            </a:r>
            <a:endParaRPr lang="en-US" altLang="en-US" sz="2200" dirty="0">
              <a:latin typeface="Courier New" panose="02070309020205020404" pitchFamily="49" charset="0"/>
            </a:endParaRPr>
          </a:p>
          <a:p>
            <a:pPr>
              <a:spcBef>
                <a:spcPts val="1800"/>
              </a:spcBef>
            </a:pPr>
            <a:r>
              <a:rPr lang="en-US" altLang="en-US" sz="2200" dirty="0"/>
              <a:t>Link with wsock32.lib</a:t>
            </a:r>
          </a:p>
          <a:p>
            <a:pPr marL="183600">
              <a:spcBef>
                <a:spcPts val="1800"/>
              </a:spcBef>
            </a:pPr>
            <a:r>
              <a:rPr lang="en-US" altLang="en-US" sz="2200" dirty="0"/>
              <a:t>To build a server for multiple clients you will need to use threads; e.g.:</a:t>
            </a:r>
            <a:br>
              <a:rPr lang="en-US" altLang="en-US" sz="2200" dirty="0"/>
            </a:br>
            <a:r>
              <a:rPr lang="en-US" altLang="en-US" sz="2200" dirty="0">
                <a:latin typeface="Consolas" panose="020B0609020204030204" pitchFamily="49" charset="0"/>
              </a:rPr>
              <a:t>#include &lt;</a:t>
            </a:r>
            <a:r>
              <a:rPr lang="en-US" altLang="en-US" sz="2200" dirty="0" err="1">
                <a:latin typeface="Consolas" panose="020B0609020204030204" pitchFamily="49" charset="0"/>
              </a:rPr>
              <a:t>process.h</a:t>
            </a:r>
            <a:r>
              <a:rPr lang="en-US" altLang="en-US" sz="2200" dirty="0">
                <a:latin typeface="Consolas" panose="020B0609020204030204" pitchFamily="49" charset="0"/>
              </a:rPr>
              <a:t>&gt;   // Win32 threads</a:t>
            </a:r>
            <a:br>
              <a:rPr lang="en-US" altLang="en-US" sz="2200" dirty="0">
                <a:latin typeface="Consolas" panose="020B0609020204030204" pitchFamily="49" charset="0"/>
              </a:rPr>
            </a:br>
            <a:r>
              <a:rPr lang="en-US" altLang="en-US" sz="2200" dirty="0">
                <a:latin typeface="Consolas" panose="020B0609020204030204" pitchFamily="49" charset="0"/>
              </a:rPr>
              <a:t>     or </a:t>
            </a:r>
            <a:br>
              <a:rPr lang="en-US" altLang="en-US" sz="2200" dirty="0">
                <a:latin typeface="Consolas" panose="020B0609020204030204" pitchFamily="49" charset="0"/>
              </a:rPr>
            </a:br>
            <a:r>
              <a:rPr lang="en-US" altLang="en-US" sz="2200" dirty="0">
                <a:latin typeface="Consolas" panose="020B0609020204030204" pitchFamily="49" charset="0"/>
              </a:rPr>
              <a:t>#include&lt;threads&gt;	 // C++11 threads</a:t>
            </a:r>
          </a:p>
          <a:p>
            <a:pPr marL="183600">
              <a:spcBef>
                <a:spcPts val="0"/>
              </a:spcBef>
              <a:buNone/>
            </a:pPr>
            <a:br>
              <a:rPr lang="en-US" altLang="en-US" sz="2200" dirty="0">
                <a:latin typeface="Consolas" panose="020B0609020204030204" pitchFamily="49" charset="0"/>
              </a:rPr>
            </a:br>
            <a:r>
              <a:rPr lang="en-US" altLang="en-US" sz="2200" dirty="0"/>
              <a:t>and use the Project Settings:</a:t>
            </a:r>
          </a:p>
          <a:p>
            <a:pPr marL="183600" indent="0">
              <a:spcBef>
                <a:spcPts val="1800"/>
              </a:spcBef>
              <a:buNone/>
            </a:pPr>
            <a:r>
              <a:rPr lang="en-US" altLang="en-US" sz="2200" dirty="0"/>
              <a:t>C/C++ language\category=code generation\debug multithreaded</a:t>
            </a:r>
          </a:p>
          <a:p>
            <a:pPr marL="0" indent="0">
              <a:lnSpc>
                <a:spcPct val="120000"/>
              </a:lnSpc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212683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0">
            <a:extLst>
              <a:ext uri="{FF2B5EF4-FFF2-40B4-BE49-F238E27FC236}">
                <a16:creationId xmlns:a16="http://schemas.microsoft.com/office/drawing/2014/main" id="{5138F1F3-78D0-487A-8043-F93E05B998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483829"/>
            <a:ext cx="6916615" cy="48325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altLang="en-US" sz="4400" dirty="0"/>
              <a:t>Project Settings</a:t>
            </a:r>
            <a:endParaRPr lang="en-US" sz="4400" dirty="0">
              <a:cs typeface="Arial" panose="020B0604020202020204" pitchFamily="34" charset="0"/>
            </a:endParaRPr>
          </a:p>
        </p:txBody>
      </p:sp>
      <p:sp>
        <p:nvSpPr>
          <p:cNvPr id="6" name="AutoShape 8">
            <a:extLst>
              <a:ext uri="{FF2B5EF4-FFF2-40B4-BE49-F238E27FC236}">
                <a16:creationId xmlns:a16="http://schemas.microsoft.com/office/drawing/2014/main" id="{5545458D-BCEA-498C-9834-5599EB6A5D3E}"/>
              </a:ext>
            </a:extLst>
          </p:cNvPr>
          <p:cNvSpPr>
            <a:spLocks noChangeArrowheads="1"/>
          </p:cNvSpPr>
          <p:nvPr/>
        </p:nvSpPr>
        <p:spPr bwMode="auto">
          <a:xfrm rot="4690489">
            <a:off x="7678615" y="2249210"/>
            <a:ext cx="609600" cy="1524000"/>
          </a:xfrm>
          <a:prstGeom prst="downArrow">
            <a:avLst>
              <a:gd name="adj1" fmla="val 50000"/>
              <a:gd name="adj2" fmla="val 62500"/>
            </a:avLst>
          </a:prstGeom>
          <a:solidFill>
            <a:srgbClr val="ED7D3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141848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altLang="en-US" dirty="0"/>
              <a:t>Project Settings</a:t>
            </a:r>
            <a:endParaRPr lang="en-US" dirty="0">
              <a:cs typeface="Arial" panose="020B0604020202020204" pitchFamily="34" charset="0"/>
            </a:endParaRPr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27382B1F-EB0D-4504-9604-D5502625D97B}"/>
              </a:ext>
            </a:extLst>
          </p:cNvPr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27088" y="1491782"/>
            <a:ext cx="7489825" cy="4654550"/>
          </a:xfrm>
          <a:noFill/>
          <a:extLst>
            <a:ext uri="{91240B29-F687-4F45-9708-019B960494DF}">
              <a14:hiddenLine xmlns:a14="http://schemas.microsoft.com/office/drawing/2010/main" w="12700" cap="flat" cmpd="sng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</p:pic>
      <p:sp>
        <p:nvSpPr>
          <p:cNvPr id="6" name="AutoShape 8">
            <a:extLst>
              <a:ext uri="{FF2B5EF4-FFF2-40B4-BE49-F238E27FC236}">
                <a16:creationId xmlns:a16="http://schemas.microsoft.com/office/drawing/2014/main" id="{95A19110-8D03-464F-8F87-483012C81A22}"/>
              </a:ext>
            </a:extLst>
          </p:cNvPr>
          <p:cNvSpPr>
            <a:spLocks noChangeArrowheads="1"/>
          </p:cNvSpPr>
          <p:nvPr/>
        </p:nvSpPr>
        <p:spPr bwMode="auto">
          <a:xfrm rot="8821165">
            <a:off x="5795890" y="2357020"/>
            <a:ext cx="609600" cy="1409700"/>
          </a:xfrm>
          <a:prstGeom prst="downArrow">
            <a:avLst>
              <a:gd name="adj1" fmla="val 50000"/>
              <a:gd name="adj2" fmla="val 57813"/>
            </a:avLst>
          </a:prstGeom>
          <a:solidFill>
            <a:srgbClr val="ED7D3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140873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Sockets API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n-US" altLang="en-US" sz="2000" dirty="0" err="1"/>
              <a:t>WSAStartup</a:t>
            </a:r>
            <a:r>
              <a:rPr lang="en-US" altLang="en-US" sz="2000" dirty="0"/>
              <a:t>     — loads WS2_32.dll</a:t>
            </a:r>
          </a:p>
          <a:p>
            <a:pPr>
              <a:spcBef>
                <a:spcPts val="600"/>
              </a:spcBef>
            </a:pPr>
            <a:r>
              <a:rPr lang="en-US" altLang="en-US" sz="2000" dirty="0" err="1"/>
              <a:t>WSACleanup</a:t>
            </a:r>
            <a:r>
              <a:rPr lang="en-US" altLang="en-US" sz="2000" dirty="0"/>
              <a:t>   — unloads </a:t>
            </a:r>
            <a:r>
              <a:rPr lang="en-US" altLang="en-US" sz="2000" dirty="0" err="1"/>
              <a:t>dll</a:t>
            </a:r>
            <a:endParaRPr lang="en-US" altLang="en-US" sz="2000" dirty="0"/>
          </a:p>
          <a:p>
            <a:pPr>
              <a:spcBef>
                <a:spcPts val="600"/>
              </a:spcBef>
            </a:pPr>
            <a:r>
              <a:rPr lang="en-US" altLang="en-US" sz="2000" dirty="0"/>
              <a:t>socket	 — create socket object</a:t>
            </a:r>
          </a:p>
          <a:p>
            <a:pPr>
              <a:spcBef>
                <a:spcPts val="600"/>
              </a:spcBef>
            </a:pPr>
            <a:r>
              <a:rPr lang="en-US" altLang="en-US" sz="2000" dirty="0"/>
              <a:t>connect	 — connect client to server</a:t>
            </a:r>
          </a:p>
          <a:p>
            <a:pPr>
              <a:spcBef>
                <a:spcPts val="600"/>
              </a:spcBef>
            </a:pPr>
            <a:r>
              <a:rPr lang="en-US" altLang="en-US" sz="2000" dirty="0"/>
              <a:t>bind	              — bind server socket to address/port</a:t>
            </a:r>
          </a:p>
          <a:p>
            <a:pPr>
              <a:spcBef>
                <a:spcPts val="600"/>
              </a:spcBef>
            </a:pPr>
            <a:r>
              <a:rPr lang="en-US" altLang="en-US" sz="2000" dirty="0"/>
              <a:t>listen		 — request server to listen for connection requests</a:t>
            </a:r>
          </a:p>
          <a:p>
            <a:pPr>
              <a:spcBef>
                <a:spcPts val="600"/>
              </a:spcBef>
            </a:pPr>
            <a:r>
              <a:rPr lang="en-US" altLang="en-US" sz="2000" dirty="0"/>
              <a:t>accept	 — server accepts a client connection</a:t>
            </a:r>
          </a:p>
          <a:p>
            <a:pPr>
              <a:spcBef>
                <a:spcPts val="600"/>
              </a:spcBef>
            </a:pPr>
            <a:r>
              <a:rPr lang="en-US" altLang="en-US" sz="2000" dirty="0"/>
              <a:t>send		 — send data to remote socket</a:t>
            </a:r>
          </a:p>
          <a:p>
            <a:pPr>
              <a:spcBef>
                <a:spcPts val="600"/>
              </a:spcBef>
            </a:pPr>
            <a:r>
              <a:rPr lang="en-US" altLang="en-US" sz="2000" dirty="0" err="1"/>
              <a:t>recv</a:t>
            </a:r>
            <a:r>
              <a:rPr lang="en-US" altLang="en-US" sz="2000" dirty="0"/>
              <a:t>		 — collect data from remote socket</a:t>
            </a:r>
          </a:p>
          <a:p>
            <a:pPr>
              <a:spcBef>
                <a:spcPts val="600"/>
              </a:spcBef>
            </a:pPr>
            <a:r>
              <a:rPr lang="en-US" altLang="en-US" sz="2000" dirty="0"/>
              <a:t>shutdown	 — close connection</a:t>
            </a:r>
          </a:p>
          <a:p>
            <a:pPr>
              <a:spcBef>
                <a:spcPts val="600"/>
              </a:spcBef>
            </a:pPr>
            <a:r>
              <a:rPr lang="en-US" altLang="en-US" sz="2000" dirty="0" err="1"/>
              <a:t>closesocket</a:t>
            </a:r>
            <a:r>
              <a:rPr lang="en-US" altLang="en-US" sz="2000" dirty="0"/>
              <a:t>	 — closes socket handle</a:t>
            </a:r>
          </a:p>
        </p:txBody>
      </p:sp>
    </p:spTree>
    <p:extLst>
      <p:ext uri="{BB962C8B-B14F-4D97-AF65-F5344CB8AC3E}">
        <p14:creationId xmlns:p14="http://schemas.microsoft.com/office/powerpoint/2010/main" val="26494101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Sequence of Server Calls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spcBef>
                <a:spcPts val="300"/>
              </a:spcBef>
            </a:pPr>
            <a:r>
              <a:rPr lang="en-US" altLang="en-US" sz="2400" dirty="0" err="1"/>
              <a:t>WSAStartup</a:t>
            </a:r>
            <a:endParaRPr lang="en-US" altLang="en-US" sz="2400" dirty="0"/>
          </a:p>
          <a:p>
            <a:pPr>
              <a:spcBef>
                <a:spcPts val="300"/>
              </a:spcBef>
            </a:pPr>
            <a:r>
              <a:rPr lang="en-US" altLang="en-US" sz="2400" dirty="0"/>
              <a:t>socket (create listener socket)</a:t>
            </a:r>
          </a:p>
          <a:p>
            <a:pPr>
              <a:spcBef>
                <a:spcPts val="300"/>
              </a:spcBef>
            </a:pPr>
            <a:r>
              <a:rPr lang="en-US" altLang="en-US" sz="2400" dirty="0"/>
              <a:t>bind</a:t>
            </a:r>
          </a:p>
          <a:p>
            <a:pPr>
              <a:spcBef>
                <a:spcPts val="300"/>
              </a:spcBef>
            </a:pPr>
            <a:r>
              <a:rPr lang="en-US" altLang="en-US" sz="2400" dirty="0"/>
              <a:t>listen</a:t>
            </a:r>
          </a:p>
          <a:p>
            <a:pPr>
              <a:spcBef>
                <a:spcPts val="300"/>
              </a:spcBef>
            </a:pPr>
            <a:r>
              <a:rPr lang="en-US" altLang="en-US" sz="2400" dirty="0"/>
              <a:t>accept</a:t>
            </a:r>
          </a:p>
          <a:p>
            <a:pPr lvl="1">
              <a:spcBef>
                <a:spcPts val="300"/>
              </a:spcBef>
            </a:pPr>
            <a:r>
              <a:rPr lang="en-US" altLang="en-US" sz="2000" dirty="0"/>
              <a:t>create new socket so listener can continue listening</a:t>
            </a:r>
          </a:p>
          <a:p>
            <a:pPr lvl="1">
              <a:spcBef>
                <a:spcPts val="300"/>
              </a:spcBef>
            </a:pPr>
            <a:r>
              <a:rPr lang="en-US" altLang="en-US" sz="2000" dirty="0"/>
              <a:t>create new thread for socket</a:t>
            </a:r>
          </a:p>
          <a:p>
            <a:pPr lvl="1">
              <a:spcBef>
                <a:spcPts val="300"/>
              </a:spcBef>
            </a:pPr>
            <a:r>
              <a:rPr lang="en-US" altLang="en-US" sz="2000" dirty="0"/>
              <a:t>send and </a:t>
            </a:r>
            <a:r>
              <a:rPr lang="en-US" altLang="en-US" sz="2000" dirty="0" err="1"/>
              <a:t>recv</a:t>
            </a:r>
            <a:endParaRPr lang="en-US" altLang="en-US" sz="2000" dirty="0"/>
          </a:p>
          <a:p>
            <a:pPr lvl="1">
              <a:spcBef>
                <a:spcPts val="300"/>
              </a:spcBef>
            </a:pPr>
            <a:r>
              <a:rPr lang="en-US" altLang="en-US" sz="2000" dirty="0" err="1"/>
              <a:t>closesocket</a:t>
            </a:r>
            <a:r>
              <a:rPr lang="en-US" altLang="en-US" sz="2000" dirty="0"/>
              <a:t> (on new socket)</a:t>
            </a:r>
          </a:p>
          <a:p>
            <a:pPr lvl="1">
              <a:spcBef>
                <a:spcPts val="300"/>
              </a:spcBef>
            </a:pPr>
            <a:r>
              <a:rPr lang="en-US" altLang="en-US" sz="2000" dirty="0"/>
              <a:t>terminate thread</a:t>
            </a:r>
          </a:p>
          <a:p>
            <a:pPr>
              <a:spcBef>
                <a:spcPts val="300"/>
              </a:spcBef>
            </a:pPr>
            <a:r>
              <a:rPr lang="en-US" altLang="en-US" sz="2400" dirty="0"/>
              <a:t>shutdown</a:t>
            </a:r>
          </a:p>
          <a:p>
            <a:pPr>
              <a:spcBef>
                <a:spcPts val="300"/>
              </a:spcBef>
            </a:pPr>
            <a:r>
              <a:rPr lang="en-US" altLang="en-US" sz="2400" dirty="0" err="1"/>
              <a:t>closesocket</a:t>
            </a:r>
            <a:r>
              <a:rPr lang="en-US" altLang="en-US" sz="2400" dirty="0"/>
              <a:t> (on listener socket)</a:t>
            </a:r>
          </a:p>
          <a:p>
            <a:pPr>
              <a:spcBef>
                <a:spcPts val="300"/>
              </a:spcBef>
            </a:pPr>
            <a:r>
              <a:rPr lang="en-US" altLang="en-US" sz="2400" dirty="0" err="1"/>
              <a:t>WSACleanup</a:t>
            </a:r>
            <a:endParaRPr lang="en-US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589313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WSAStartup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183600" lvl="1" indent="0">
              <a:spcBef>
                <a:spcPts val="1800"/>
              </a:spcBef>
              <a:buNone/>
            </a:pPr>
            <a:r>
              <a:rPr lang="en-US" altLang="en-US" sz="2200" dirty="0">
                <a:latin typeface="Consolas" panose="020B0609020204030204" pitchFamily="49" charset="0"/>
              </a:rPr>
              <a:t>wVersionRequested = MAKEWORD(1,1);</a:t>
            </a:r>
            <a:br>
              <a:rPr lang="en-US" altLang="en-US" sz="2200" dirty="0">
                <a:latin typeface="Consolas" panose="020B0609020204030204" pitchFamily="49" charset="0"/>
              </a:rPr>
            </a:br>
            <a:r>
              <a:rPr lang="en-US" altLang="en-US" sz="2200" dirty="0" err="1">
                <a:latin typeface="Consolas" panose="020B0609020204030204" pitchFamily="49" charset="0"/>
              </a:rPr>
              <a:t>WSAData</a:t>
            </a:r>
            <a:r>
              <a:rPr lang="en-US" altLang="en-US" sz="2200" dirty="0">
                <a:latin typeface="Consolas" panose="020B0609020204030204" pitchFamily="49" charset="0"/>
              </a:rPr>
              <a:t> </a:t>
            </a:r>
            <a:r>
              <a:rPr lang="en-US" altLang="en-US" sz="2200" dirty="0" err="1">
                <a:latin typeface="Consolas" panose="020B0609020204030204" pitchFamily="49" charset="0"/>
              </a:rPr>
              <a:t>wData</a:t>
            </a:r>
            <a:r>
              <a:rPr lang="en-US" altLang="en-US" sz="2200" dirty="0">
                <a:latin typeface="Consolas" panose="020B0609020204030204" pitchFamily="49" charset="0"/>
              </a:rPr>
              <a:t>;</a:t>
            </a:r>
            <a:br>
              <a:rPr lang="en-US" altLang="en-US" sz="2200" dirty="0">
                <a:latin typeface="Consolas" panose="020B0609020204030204" pitchFamily="49" charset="0"/>
              </a:rPr>
            </a:br>
            <a:r>
              <a:rPr lang="en-US" altLang="en-US" sz="2200" dirty="0" err="1">
                <a:latin typeface="Consolas" panose="020B0609020204030204" pitchFamily="49" charset="0"/>
              </a:rPr>
              <a:t>lpWSAData</a:t>
            </a:r>
            <a:r>
              <a:rPr lang="en-US" altLang="en-US" sz="2200" dirty="0">
                <a:latin typeface="Consolas" panose="020B0609020204030204" pitchFamily="49" charset="0"/>
              </a:rPr>
              <a:t> = &amp;</a:t>
            </a:r>
            <a:r>
              <a:rPr lang="en-US" altLang="en-US" sz="2200" dirty="0" err="1">
                <a:latin typeface="Consolas" panose="020B0609020204030204" pitchFamily="49" charset="0"/>
              </a:rPr>
              <a:t>wData</a:t>
            </a:r>
            <a:br>
              <a:rPr lang="en-US" altLang="en-US" sz="2200" dirty="0">
                <a:latin typeface="Consolas" panose="020B0609020204030204" pitchFamily="49" charset="0"/>
              </a:rPr>
            </a:br>
            <a:br>
              <a:rPr lang="en-US" altLang="en-US" sz="2200" dirty="0">
                <a:latin typeface="Consolas" panose="020B0609020204030204" pitchFamily="49" charset="0"/>
              </a:rPr>
            </a:br>
            <a:r>
              <a:rPr lang="en-US" altLang="en-US" sz="2200" dirty="0">
                <a:latin typeface="Consolas" panose="020B0609020204030204" pitchFamily="49" charset="0"/>
              </a:rPr>
              <a:t>int WSAStartup(</a:t>
            </a:r>
            <a:br>
              <a:rPr lang="en-US" altLang="en-US" sz="2200" dirty="0">
                <a:latin typeface="Consolas" panose="020B0609020204030204" pitchFamily="49" charset="0"/>
              </a:rPr>
            </a:br>
            <a:r>
              <a:rPr lang="en-US" altLang="en-US" sz="2200" dirty="0">
                <a:latin typeface="Consolas" panose="020B0609020204030204" pitchFamily="49" charset="0"/>
              </a:rPr>
              <a:t>  WORD wVersionRequested,</a:t>
            </a:r>
            <a:br>
              <a:rPr lang="en-US" altLang="en-US" sz="2200" dirty="0">
                <a:latin typeface="Consolas" panose="020B0609020204030204" pitchFamily="49" charset="0"/>
              </a:rPr>
            </a:br>
            <a:r>
              <a:rPr lang="en-US" altLang="en-US" sz="2200" dirty="0">
                <a:latin typeface="Consolas" panose="020B0609020204030204" pitchFamily="49" charset="0"/>
              </a:rPr>
              <a:t>  LPWSADATA </a:t>
            </a:r>
            <a:r>
              <a:rPr lang="en-US" altLang="en-US" sz="2200" dirty="0" err="1">
                <a:latin typeface="Consolas" panose="020B0609020204030204" pitchFamily="49" charset="0"/>
              </a:rPr>
              <a:t>lpWSAData</a:t>
            </a:r>
            <a:br>
              <a:rPr lang="en-US" altLang="en-US" sz="2200" dirty="0">
                <a:latin typeface="Consolas" panose="020B0609020204030204" pitchFamily="49" charset="0"/>
              </a:rPr>
            </a:br>
            <a:r>
              <a:rPr lang="en-US" altLang="en-US" sz="2200" dirty="0">
                <a:latin typeface="Consolas" panose="020B0609020204030204" pitchFamily="49" charset="0"/>
              </a:rPr>
              <a:t>)</a:t>
            </a:r>
            <a:br>
              <a:rPr lang="en-US" altLang="en-US" sz="2200" dirty="0">
                <a:latin typeface="Consolas" panose="020B0609020204030204" pitchFamily="49" charset="0"/>
              </a:rPr>
            </a:br>
            <a:endParaRPr lang="en-US" altLang="en-US" sz="2200" dirty="0">
              <a:latin typeface="Consolas" panose="020B0609020204030204" pitchFamily="49" charset="0"/>
            </a:endParaRPr>
          </a:p>
          <a:p>
            <a:pPr marL="0" indent="0">
              <a:buNone/>
            </a:pPr>
            <a:endParaRPr lang="en-IN" sz="22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6BD2542-BC02-4B7D-A270-3A5028F5F0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4678680"/>
            <a:ext cx="3048000" cy="838200"/>
          </a:xfrm>
          <a:prstGeom prst="rect">
            <a:avLst/>
          </a:prstGeom>
          <a:solidFill>
            <a:srgbClr val="66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360000" lvl="1" indent="-144000">
              <a:buFont typeface="Arial" panose="020B0604020202020204" pitchFamily="34" charset="0"/>
              <a:buChar char="•"/>
            </a:pPr>
            <a:r>
              <a:rPr lang="en-US" altLang="en-US" sz="2000" dirty="0"/>
              <a:t>Loads </a:t>
            </a:r>
            <a:r>
              <a:rPr lang="en-US" altLang="en-US" sz="2000" dirty="0">
                <a:latin typeface="Courier New" panose="02070309020205020404" pitchFamily="49" charset="0"/>
              </a:rPr>
              <a:t>WS2_32.dll</a:t>
            </a:r>
          </a:p>
        </p:txBody>
      </p:sp>
    </p:spTree>
    <p:extLst>
      <p:ext uri="{BB962C8B-B14F-4D97-AF65-F5344CB8AC3E}">
        <p14:creationId xmlns:p14="http://schemas.microsoft.com/office/powerpoint/2010/main" val="10740650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TCP/IP Socket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183600" lvl="1" indent="0">
              <a:spcBef>
                <a:spcPts val="1800"/>
              </a:spcBef>
              <a:buNone/>
            </a:pPr>
            <a:r>
              <a:rPr lang="en-US" altLang="en-US" sz="2200" dirty="0" err="1">
                <a:latin typeface="Consolas" panose="020B0609020204030204" pitchFamily="49" charset="0"/>
              </a:rPr>
              <a:t>af</a:t>
            </a:r>
            <a:r>
              <a:rPr lang="en-US" altLang="en-US" sz="2200" dirty="0">
                <a:latin typeface="Consolas" panose="020B0609020204030204" pitchFamily="49" charset="0"/>
              </a:rPr>
              <a:t>       = AF_INET</a:t>
            </a:r>
            <a:br>
              <a:rPr lang="en-US" altLang="en-US" sz="2200" dirty="0">
                <a:latin typeface="Consolas" panose="020B0609020204030204" pitchFamily="49" charset="0"/>
              </a:rPr>
            </a:br>
            <a:r>
              <a:rPr lang="en-US" altLang="en-US" sz="2200" dirty="0">
                <a:latin typeface="Consolas" panose="020B0609020204030204" pitchFamily="49" charset="0"/>
              </a:rPr>
              <a:t>type     = SOCK_STREAM</a:t>
            </a:r>
            <a:br>
              <a:rPr lang="en-US" altLang="en-US" sz="2200" dirty="0">
                <a:latin typeface="Consolas" panose="020B0609020204030204" pitchFamily="49" charset="0"/>
              </a:rPr>
            </a:br>
            <a:r>
              <a:rPr lang="en-US" altLang="en-US" sz="2200" dirty="0">
                <a:latin typeface="Consolas" panose="020B0609020204030204" pitchFamily="49" charset="0"/>
              </a:rPr>
              <a:t>protocol = IPPROTO_IP</a:t>
            </a:r>
            <a:br>
              <a:rPr lang="en-US" altLang="en-US" sz="2200" b="1" dirty="0">
                <a:latin typeface="Courier New" panose="02070309020205020404" pitchFamily="49" charset="0"/>
              </a:rPr>
            </a:br>
            <a:endParaRPr lang="en-US" altLang="en-US" sz="2200" b="1" dirty="0">
              <a:latin typeface="Courier New" panose="02070309020205020404" pitchFamily="49" charset="0"/>
            </a:endParaRPr>
          </a:p>
          <a:p>
            <a:pPr marL="183600" lvl="1" indent="0">
              <a:spcBef>
                <a:spcPts val="1800"/>
              </a:spcBef>
              <a:buNone/>
            </a:pPr>
            <a:r>
              <a:rPr lang="en-US" altLang="en-US" sz="2200" dirty="0">
                <a:latin typeface="Consolas" panose="020B0609020204030204" pitchFamily="49" charset="0"/>
              </a:rPr>
              <a:t>SOCKET socket(int af, int type, int protocol)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6BD2542-BC02-4B7D-A270-3A5028F5F0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3825240"/>
            <a:ext cx="6614160" cy="838200"/>
          </a:xfrm>
          <a:prstGeom prst="rect">
            <a:avLst/>
          </a:prstGeom>
          <a:solidFill>
            <a:srgbClr val="66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360000" lvl="1" indent="-144000">
              <a:buFont typeface="Arial" panose="020B0604020202020204" pitchFamily="34" charset="0"/>
              <a:buChar char="•"/>
            </a:pPr>
            <a:r>
              <a:rPr lang="en-US" altLang="en-US" sz="2000" dirty="0"/>
              <a:t>Creates a socket object and returns handle to socket.</a:t>
            </a:r>
          </a:p>
        </p:txBody>
      </p:sp>
    </p:spTree>
    <p:extLst>
      <p:ext uri="{BB962C8B-B14F-4D97-AF65-F5344CB8AC3E}">
        <p14:creationId xmlns:p14="http://schemas.microsoft.com/office/powerpoint/2010/main" val="30008209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Bind Socket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indent="0">
              <a:buNone/>
            </a:pPr>
            <a:r>
              <a:rPr lang="en-US" altLang="en-US" sz="2200" dirty="0">
                <a:latin typeface="Consolas" panose="020B0609020204030204" pitchFamily="49" charset="0"/>
              </a:rPr>
              <a:t>struct </a:t>
            </a:r>
            <a:r>
              <a:rPr lang="en-US" altLang="en-US" sz="2200" dirty="0" err="1">
                <a:latin typeface="Consolas" panose="020B0609020204030204" pitchFamily="49" charset="0"/>
              </a:rPr>
              <a:t>sockaddr_in</a:t>
            </a:r>
            <a:r>
              <a:rPr lang="en-US" altLang="en-US" sz="2200" dirty="0">
                <a:latin typeface="Consolas" panose="020B0609020204030204" pitchFamily="49" charset="0"/>
              </a:rPr>
              <a:t> local;</a:t>
            </a:r>
            <a:br>
              <a:rPr lang="en-US" altLang="en-US" sz="2200" dirty="0">
                <a:latin typeface="Consolas" panose="020B0609020204030204" pitchFamily="49" charset="0"/>
              </a:rPr>
            </a:br>
            <a:r>
              <a:rPr lang="en-US" altLang="en-US" sz="2200" dirty="0">
                <a:latin typeface="Consolas" panose="020B0609020204030204" pitchFamily="49" charset="0"/>
              </a:rPr>
              <a:t>… define fields of local …</a:t>
            </a:r>
            <a:br>
              <a:rPr lang="en-US" altLang="en-US" sz="2200" dirty="0">
                <a:latin typeface="Consolas" panose="020B0609020204030204" pitchFamily="49" charset="0"/>
              </a:rPr>
            </a:br>
            <a:r>
              <a:rPr lang="en-US" altLang="en-US" sz="2200" dirty="0">
                <a:latin typeface="Consolas" panose="020B0609020204030204" pitchFamily="49" charset="0"/>
              </a:rPr>
              <a:t>name = (</a:t>
            </a:r>
            <a:r>
              <a:rPr lang="en-US" altLang="en-US" sz="2200" dirty="0" err="1">
                <a:latin typeface="Consolas" panose="020B0609020204030204" pitchFamily="49" charset="0"/>
              </a:rPr>
              <a:t>sockaddr</a:t>
            </a:r>
            <a:r>
              <a:rPr lang="en-US" altLang="en-US" sz="2200" dirty="0">
                <a:latin typeface="Consolas" panose="020B0609020204030204" pitchFamily="49" charset="0"/>
              </a:rPr>
              <a:t>*)&amp;local</a:t>
            </a:r>
            <a:br>
              <a:rPr lang="en-US" altLang="en-US" sz="2200" dirty="0">
                <a:latin typeface="Consolas" panose="020B0609020204030204" pitchFamily="49" charset="0"/>
              </a:rPr>
            </a:br>
            <a:r>
              <a:rPr lang="en-US" altLang="en-US" sz="2200" dirty="0" err="1">
                <a:latin typeface="Consolas" panose="020B0609020204030204" pitchFamily="49" charset="0"/>
              </a:rPr>
              <a:t>namelen</a:t>
            </a:r>
            <a:r>
              <a:rPr lang="en-US" altLang="en-US" sz="2200" dirty="0">
                <a:latin typeface="Consolas" panose="020B0609020204030204" pitchFamily="49" charset="0"/>
              </a:rPr>
              <a:t> = </a:t>
            </a:r>
            <a:r>
              <a:rPr lang="en-US" altLang="en-US" sz="2200" dirty="0" err="1">
                <a:latin typeface="Consolas" panose="020B0609020204030204" pitchFamily="49" charset="0"/>
              </a:rPr>
              <a:t>sizeof</a:t>
            </a:r>
            <a:r>
              <a:rPr lang="en-US" altLang="en-US" sz="2200" dirty="0">
                <a:latin typeface="Consolas" panose="020B0609020204030204" pitchFamily="49" charset="0"/>
              </a:rPr>
              <a:t>(local)</a:t>
            </a:r>
            <a:br>
              <a:rPr lang="en-US" altLang="en-US" sz="2200" dirty="0">
                <a:latin typeface="Consolas" panose="020B0609020204030204" pitchFamily="49" charset="0"/>
              </a:rPr>
            </a:br>
            <a:endParaRPr lang="en-US" altLang="en-US" sz="2200" dirty="0">
              <a:latin typeface="Consolas" panose="020B0609020204030204" pitchFamily="49" charset="0"/>
            </a:endParaRPr>
          </a:p>
          <a:p>
            <a:pPr indent="0">
              <a:buNone/>
            </a:pPr>
            <a:r>
              <a:rPr lang="en-US" altLang="en-US" sz="2200" dirty="0">
                <a:latin typeface="Consolas" panose="020B0609020204030204" pitchFamily="49" charset="0"/>
              </a:rPr>
              <a:t>int bind(</a:t>
            </a:r>
            <a:br>
              <a:rPr lang="en-US" altLang="en-US" sz="2200" dirty="0">
                <a:latin typeface="Consolas" panose="020B0609020204030204" pitchFamily="49" charset="0"/>
              </a:rPr>
            </a:br>
            <a:r>
              <a:rPr lang="en-US" altLang="en-US" sz="2200" dirty="0">
                <a:latin typeface="Consolas" panose="020B0609020204030204" pitchFamily="49" charset="0"/>
              </a:rPr>
              <a:t>  SOCKET s, </a:t>
            </a:r>
            <a:br>
              <a:rPr lang="en-US" altLang="en-US" sz="2200" dirty="0">
                <a:latin typeface="Consolas" panose="020B0609020204030204" pitchFamily="49" charset="0"/>
              </a:rPr>
            </a:br>
            <a:r>
              <a:rPr lang="en-US" altLang="en-US" sz="2200" dirty="0">
                <a:latin typeface="Consolas" panose="020B0609020204030204" pitchFamily="49" charset="0"/>
              </a:rPr>
              <a:t>  </a:t>
            </a:r>
            <a:r>
              <a:rPr lang="en-US" altLang="en-US" sz="2200" dirty="0" err="1">
                <a:latin typeface="Consolas" panose="020B0609020204030204" pitchFamily="49" charset="0"/>
              </a:rPr>
              <a:t>const</a:t>
            </a:r>
            <a:r>
              <a:rPr lang="en-US" altLang="en-US" sz="2200" dirty="0">
                <a:latin typeface="Consolas" panose="020B0609020204030204" pitchFamily="49" charset="0"/>
              </a:rPr>
              <a:t> struct </a:t>
            </a:r>
            <a:r>
              <a:rPr lang="en-US" altLang="en-US" sz="2200" dirty="0" err="1">
                <a:latin typeface="Consolas" panose="020B0609020204030204" pitchFamily="49" charset="0"/>
              </a:rPr>
              <a:t>sockaddr</a:t>
            </a:r>
            <a:r>
              <a:rPr lang="en-US" altLang="en-US" sz="2200" dirty="0">
                <a:latin typeface="Consolas" panose="020B0609020204030204" pitchFamily="49" charset="0"/>
              </a:rPr>
              <a:t> *name, </a:t>
            </a:r>
            <a:br>
              <a:rPr lang="en-US" altLang="en-US" sz="2200" dirty="0">
                <a:latin typeface="Consolas" panose="020B0609020204030204" pitchFamily="49" charset="0"/>
              </a:rPr>
            </a:br>
            <a:r>
              <a:rPr lang="en-US" altLang="en-US" sz="2200" dirty="0">
                <a:latin typeface="Consolas" panose="020B0609020204030204" pitchFamily="49" charset="0"/>
              </a:rPr>
              <a:t>  int </a:t>
            </a:r>
            <a:r>
              <a:rPr lang="en-US" altLang="en-US" sz="2200" dirty="0" err="1">
                <a:latin typeface="Consolas" panose="020B0609020204030204" pitchFamily="49" charset="0"/>
              </a:rPr>
              <a:t>namelen</a:t>
            </a:r>
            <a:br>
              <a:rPr lang="en-US" altLang="en-US" sz="2200" dirty="0">
                <a:latin typeface="Consolas" panose="020B0609020204030204" pitchFamily="49" charset="0"/>
              </a:rPr>
            </a:br>
            <a:r>
              <a:rPr lang="en-US" altLang="en-US" sz="2200" dirty="0">
                <a:latin typeface="Consolas" panose="020B0609020204030204" pitchFamily="49" charset="0"/>
              </a:rPr>
              <a:t>)</a:t>
            </a:r>
          </a:p>
          <a:p>
            <a:pPr marL="0" indent="0">
              <a:buNone/>
            </a:pPr>
            <a:endParaRPr lang="en-IN" sz="22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6BD2542-BC02-4B7D-A270-3A5028F5F0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5215136"/>
            <a:ext cx="5654040" cy="838200"/>
          </a:xfrm>
          <a:prstGeom prst="rect">
            <a:avLst/>
          </a:prstGeom>
          <a:solidFill>
            <a:srgbClr val="66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360000" lvl="1" indent="-1440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sz="2000" dirty="0"/>
              <a:t>Bind listener socket to network card and port</a:t>
            </a:r>
          </a:p>
        </p:txBody>
      </p:sp>
    </p:spTree>
    <p:extLst>
      <p:ext uri="{BB962C8B-B14F-4D97-AF65-F5344CB8AC3E}">
        <p14:creationId xmlns:p14="http://schemas.microsoft.com/office/powerpoint/2010/main" val="14857072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Listen for Incoming Requests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183600" indent="0">
              <a:spcBef>
                <a:spcPts val="1800"/>
              </a:spcBef>
              <a:buNone/>
            </a:pPr>
            <a:r>
              <a:rPr lang="en-US" altLang="en-US" sz="2200" dirty="0">
                <a:latin typeface="Consolas" panose="020B0609020204030204" pitchFamily="49" charset="0"/>
              </a:rPr>
              <a:t>int listen(SOCKET s, int backlog)</a:t>
            </a:r>
            <a:br>
              <a:rPr lang="en-US" altLang="en-US" sz="2200" dirty="0">
                <a:latin typeface="Consolas" panose="020B0609020204030204" pitchFamily="49" charset="0"/>
              </a:rPr>
            </a:br>
            <a:endParaRPr lang="en-US" altLang="en-US" sz="2200" dirty="0">
              <a:latin typeface="Consolas" panose="020B0609020204030204" pitchFamily="49" charset="0"/>
            </a:endParaRPr>
          </a:p>
          <a:p>
            <a:pPr marL="0" indent="0">
              <a:buNone/>
            </a:pPr>
            <a:endParaRPr lang="en-IN" sz="22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6BD2542-BC02-4B7D-A270-3A5028F5F0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2505080"/>
            <a:ext cx="8021782" cy="1824033"/>
          </a:xfrm>
          <a:prstGeom prst="rect">
            <a:avLst/>
          </a:prstGeom>
          <a:solidFill>
            <a:srgbClr val="66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360000" lvl="1" indent="-144000">
              <a:buFont typeface="Arial" panose="020B0604020202020204" pitchFamily="34" charset="0"/>
              <a:buChar char="•"/>
            </a:pPr>
            <a:r>
              <a:rPr lang="en-US" altLang="en-US" sz="2000" dirty="0"/>
              <a:t>Backlog is the number of incoming connections queued (pending) </a:t>
            </a:r>
          </a:p>
          <a:p>
            <a:pPr marL="360000" lvl="1" indent="0"/>
            <a:r>
              <a:rPr lang="en-US" altLang="en-US" sz="2000" dirty="0"/>
              <a:t>for acceptance.</a:t>
            </a:r>
            <a:br>
              <a:rPr lang="en-US" altLang="en-US" sz="2000" dirty="0"/>
            </a:br>
            <a:endParaRPr lang="en-US" altLang="en-US" sz="2000" dirty="0"/>
          </a:p>
          <a:p>
            <a:pPr marL="360000" lvl="1" indent="-144000">
              <a:buFont typeface="Arial" panose="020B0604020202020204" pitchFamily="34" charset="0"/>
              <a:buChar char="•"/>
            </a:pPr>
            <a:r>
              <a:rPr lang="en-US" altLang="en-US" sz="2000" dirty="0"/>
              <a:t>Puts socket in listening mode, waiting for requests for service </a:t>
            </a:r>
          </a:p>
          <a:p>
            <a:pPr marL="360000" lvl="1" indent="0"/>
            <a:r>
              <a:rPr lang="en-US" altLang="en-US" sz="2000" dirty="0"/>
              <a:t>from remote clients.</a:t>
            </a:r>
          </a:p>
        </p:txBody>
      </p:sp>
    </p:spTree>
    <p:extLst>
      <p:ext uri="{BB962C8B-B14F-4D97-AF65-F5344CB8AC3E}">
        <p14:creationId xmlns:p14="http://schemas.microsoft.com/office/powerpoint/2010/main" val="35253392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Accept Incoming Connection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183600" indent="0">
              <a:spcBef>
                <a:spcPts val="1800"/>
              </a:spcBef>
              <a:buNone/>
            </a:pPr>
            <a:r>
              <a:rPr lang="en-US" altLang="en-US" sz="2200" dirty="0">
                <a:latin typeface="Consolas" panose="020B0609020204030204" pitchFamily="49" charset="0"/>
              </a:rPr>
              <a:t>SOCKET accept(</a:t>
            </a:r>
            <a:br>
              <a:rPr lang="en-US" altLang="en-US" sz="2200" dirty="0">
                <a:latin typeface="Consolas" panose="020B0609020204030204" pitchFamily="49" charset="0"/>
              </a:rPr>
            </a:br>
            <a:r>
              <a:rPr lang="en-US" altLang="en-US" sz="2200" dirty="0">
                <a:latin typeface="Consolas" panose="020B0609020204030204" pitchFamily="49" charset="0"/>
              </a:rPr>
              <a:t>  SOCKET s, </a:t>
            </a:r>
            <a:br>
              <a:rPr lang="en-US" altLang="en-US" sz="2200" dirty="0">
                <a:latin typeface="Consolas" panose="020B0609020204030204" pitchFamily="49" charset="0"/>
              </a:rPr>
            </a:br>
            <a:r>
              <a:rPr lang="en-US" altLang="en-US" sz="2200" dirty="0">
                <a:latin typeface="Consolas" panose="020B0609020204030204" pitchFamily="49" charset="0"/>
              </a:rPr>
              <a:t>  struct </a:t>
            </a:r>
            <a:r>
              <a:rPr lang="en-US" altLang="en-US" sz="2200" dirty="0" err="1">
                <a:latin typeface="Consolas" panose="020B0609020204030204" pitchFamily="49" charset="0"/>
              </a:rPr>
              <a:t>sockaddr</a:t>
            </a:r>
            <a:r>
              <a:rPr lang="en-US" altLang="en-US" sz="2200" dirty="0">
                <a:latin typeface="Consolas" panose="020B0609020204030204" pitchFamily="49" charset="0"/>
              </a:rPr>
              <a:t> *</a:t>
            </a:r>
            <a:r>
              <a:rPr lang="en-US" altLang="en-US" sz="2200" dirty="0" err="1">
                <a:latin typeface="Consolas" panose="020B0609020204030204" pitchFamily="49" charset="0"/>
              </a:rPr>
              <a:t>addr</a:t>
            </a:r>
            <a:r>
              <a:rPr lang="en-US" altLang="en-US" sz="2200" dirty="0">
                <a:latin typeface="Consolas" panose="020B0609020204030204" pitchFamily="49" charset="0"/>
              </a:rPr>
              <a:t>, </a:t>
            </a:r>
            <a:br>
              <a:rPr lang="en-US" altLang="en-US" sz="2200" dirty="0">
                <a:latin typeface="Consolas" panose="020B0609020204030204" pitchFamily="49" charset="0"/>
              </a:rPr>
            </a:br>
            <a:r>
              <a:rPr lang="en-US" altLang="en-US" sz="2200" dirty="0">
                <a:latin typeface="Consolas" panose="020B0609020204030204" pitchFamily="49" charset="0"/>
              </a:rPr>
              <a:t>  int *</a:t>
            </a:r>
            <a:r>
              <a:rPr lang="en-US" altLang="en-US" sz="2200" dirty="0" err="1">
                <a:latin typeface="Consolas" panose="020B0609020204030204" pitchFamily="49" charset="0"/>
              </a:rPr>
              <a:t>addrLen</a:t>
            </a:r>
            <a:br>
              <a:rPr lang="en-US" altLang="en-US" sz="2200" dirty="0">
                <a:latin typeface="Consolas" panose="020B0609020204030204" pitchFamily="49" charset="0"/>
              </a:rPr>
            </a:br>
            <a:r>
              <a:rPr lang="en-US" altLang="en-US" sz="2200" dirty="0">
                <a:latin typeface="Consolas" panose="020B0609020204030204" pitchFamily="49" charset="0"/>
              </a:rPr>
              <a:t>)</a:t>
            </a:r>
            <a:br>
              <a:rPr lang="en-US" altLang="en-US" sz="2200" dirty="0">
                <a:latin typeface="Consolas" panose="020B0609020204030204" pitchFamily="49" charset="0"/>
              </a:rPr>
            </a:br>
            <a:br>
              <a:rPr lang="en-US" altLang="en-US" sz="2200" dirty="0">
                <a:latin typeface="Consolas" panose="020B0609020204030204" pitchFamily="49" charset="0"/>
              </a:rPr>
            </a:br>
            <a:endParaRPr lang="en-US" altLang="en-US" sz="2200" dirty="0">
              <a:latin typeface="Consolas" panose="020B0609020204030204" pitchFamily="49" charset="0"/>
            </a:endParaRPr>
          </a:p>
          <a:p>
            <a:pPr marL="0" indent="0">
              <a:buNone/>
            </a:pPr>
            <a:endParaRPr lang="en-IN" sz="22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6BD2542-BC02-4B7D-A270-3A5028F5F0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3641582"/>
            <a:ext cx="8021782" cy="1759099"/>
          </a:xfrm>
          <a:prstGeom prst="rect">
            <a:avLst/>
          </a:prstGeom>
          <a:solidFill>
            <a:srgbClr val="66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360000" lvl="1" indent="-342900">
              <a:buFont typeface="Arial" panose="020B0604020202020204" pitchFamily="34" charset="0"/>
              <a:buChar char="•"/>
            </a:pPr>
            <a:endParaRPr lang="en-US" altLang="en-US" sz="2000" dirty="0"/>
          </a:p>
          <a:p>
            <a:pPr marL="360000" lvl="1" indent="-144000">
              <a:buFont typeface="Arial" panose="020B0604020202020204" pitchFamily="34" charset="0"/>
              <a:buChar char="•"/>
            </a:pPr>
            <a:r>
              <a:rPr lang="en-US" altLang="en-US" sz="2000" dirty="0"/>
              <a:t>Blocking call, accepts a pending request for service and returns a </a:t>
            </a:r>
          </a:p>
          <a:p>
            <a:pPr marL="360000" lvl="1" indent="0"/>
            <a:r>
              <a:rPr lang="en-US" altLang="en-US" sz="2000" dirty="0"/>
              <a:t>socket bound to a new port for communication with new client.</a:t>
            </a:r>
            <a:br>
              <a:rPr lang="en-US" altLang="en-US" sz="2000" dirty="0"/>
            </a:br>
            <a:endParaRPr lang="en-US" altLang="en-US" sz="2000" dirty="0"/>
          </a:p>
          <a:p>
            <a:pPr marL="360000" lvl="1" indent="-144000">
              <a:buFont typeface="Arial" panose="020B0604020202020204" pitchFamily="34" charset="0"/>
              <a:buChar char="•"/>
            </a:pPr>
            <a:r>
              <a:rPr lang="en-US" altLang="en-US" sz="2000" dirty="0"/>
              <a:t>Usually server will spawn a new thread to manage the socket </a:t>
            </a:r>
          </a:p>
          <a:p>
            <a:pPr marL="360000" lvl="1" indent="0"/>
            <a:r>
              <a:rPr lang="en-US" altLang="en-US" sz="2000" dirty="0"/>
              <a:t>returned by accept, often using a thread pool.</a:t>
            </a:r>
          </a:p>
          <a:p>
            <a:pPr indent="-144000"/>
            <a:endParaRPr lang="en-US" altLang="en-US" sz="2000" dirty="0"/>
          </a:p>
        </p:txBody>
      </p:sp>
    </p:spTree>
    <p:extLst>
      <p:ext uri="{BB962C8B-B14F-4D97-AF65-F5344CB8AC3E}">
        <p14:creationId xmlns:p14="http://schemas.microsoft.com/office/powerpoint/2010/main" val="9623577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Client/Server Configuration</a:t>
            </a:r>
            <a:endParaRPr lang="en-US" dirty="0">
              <a:cs typeface="Arial" panose="020B0604020202020204" pitchFamily="34" charset="0"/>
            </a:endParaRPr>
          </a:p>
        </p:txBody>
      </p:sp>
      <p:graphicFrame>
        <p:nvGraphicFramePr>
          <p:cNvPr id="2080" name="Object 32"/>
          <p:cNvGraphicFramePr>
            <a:graphicFrameLocks noChangeAspect="1"/>
          </p:cNvGraphicFramePr>
          <p:nvPr/>
        </p:nvGraphicFramePr>
        <p:xfrm>
          <a:off x="206972" y="1618946"/>
          <a:ext cx="8730056" cy="48647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4" name="VISIO" r:id="rId3" imgW="8264160" imgH="4606560" progId="">
                  <p:embed/>
                </p:oleObj>
              </mc:Choice>
              <mc:Fallback>
                <p:oleObj name="VISIO" r:id="rId3" imgW="8264160" imgH="4606560" progId="">
                  <p:embed/>
                  <p:pic>
                    <p:nvPicPr>
                      <p:cNvPr id="0" name="Picture 5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6972" y="1618946"/>
                        <a:ext cx="8730056" cy="486471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568658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 err="1"/>
              <a:t>recv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183600" indent="0">
              <a:spcBef>
                <a:spcPts val="1800"/>
              </a:spcBef>
              <a:buNone/>
            </a:pPr>
            <a:r>
              <a:rPr lang="en-US" altLang="en-US" sz="2200" dirty="0">
                <a:latin typeface="Consolas" panose="020B0609020204030204" pitchFamily="49" charset="0"/>
              </a:rPr>
              <a:t>int </a:t>
            </a:r>
            <a:r>
              <a:rPr lang="en-US" altLang="en-US" sz="2200" dirty="0" err="1">
                <a:latin typeface="Consolas" panose="020B0609020204030204" pitchFamily="49" charset="0"/>
              </a:rPr>
              <a:t>recv</a:t>
            </a:r>
            <a:r>
              <a:rPr lang="en-US" altLang="en-US" sz="2200" dirty="0">
                <a:latin typeface="Consolas" panose="020B0609020204030204" pitchFamily="49" charset="0"/>
              </a:rPr>
              <a:t>(</a:t>
            </a:r>
            <a:br>
              <a:rPr lang="en-US" altLang="en-US" sz="2200" dirty="0">
                <a:latin typeface="Consolas" panose="020B0609020204030204" pitchFamily="49" charset="0"/>
              </a:rPr>
            </a:br>
            <a:r>
              <a:rPr lang="en-US" altLang="en-US" sz="2200" dirty="0">
                <a:latin typeface="Consolas" panose="020B0609020204030204" pitchFamily="49" charset="0"/>
              </a:rPr>
              <a:t>  SOCKET s, </a:t>
            </a:r>
            <a:br>
              <a:rPr lang="en-US" altLang="en-US" sz="2200" dirty="0">
                <a:latin typeface="Consolas" panose="020B0609020204030204" pitchFamily="49" charset="0"/>
              </a:rPr>
            </a:br>
            <a:r>
              <a:rPr lang="en-US" altLang="en-US" sz="2200" dirty="0">
                <a:latin typeface="Consolas" panose="020B0609020204030204" pitchFamily="49" charset="0"/>
              </a:rPr>
              <a:t>  char *buff, </a:t>
            </a:r>
            <a:br>
              <a:rPr lang="en-US" altLang="en-US" sz="2200" dirty="0">
                <a:latin typeface="Consolas" panose="020B0609020204030204" pitchFamily="49" charset="0"/>
              </a:rPr>
            </a:br>
            <a:r>
              <a:rPr lang="en-US" altLang="en-US" sz="2200" dirty="0">
                <a:latin typeface="Consolas" panose="020B0609020204030204" pitchFamily="49" charset="0"/>
              </a:rPr>
              <a:t>  int </a:t>
            </a:r>
            <a:r>
              <a:rPr lang="en-US" altLang="en-US" sz="2200" dirty="0" err="1">
                <a:latin typeface="Consolas" panose="020B0609020204030204" pitchFamily="49" charset="0"/>
              </a:rPr>
              <a:t>len</a:t>
            </a:r>
            <a:r>
              <a:rPr lang="en-US" altLang="en-US" sz="2200" dirty="0">
                <a:latin typeface="Consolas" panose="020B0609020204030204" pitchFamily="49" charset="0"/>
              </a:rPr>
              <a:t>, </a:t>
            </a:r>
            <a:br>
              <a:rPr lang="en-US" altLang="en-US" sz="2200" dirty="0">
                <a:latin typeface="Consolas" panose="020B0609020204030204" pitchFamily="49" charset="0"/>
              </a:rPr>
            </a:br>
            <a:r>
              <a:rPr lang="en-US" altLang="en-US" sz="2200" dirty="0">
                <a:latin typeface="Consolas" panose="020B0609020204030204" pitchFamily="49" charset="0"/>
              </a:rPr>
              <a:t>  int flags</a:t>
            </a:r>
            <a:br>
              <a:rPr lang="en-US" altLang="en-US" sz="2200" dirty="0">
                <a:latin typeface="Consolas" panose="020B0609020204030204" pitchFamily="49" charset="0"/>
              </a:rPr>
            </a:br>
            <a:r>
              <a:rPr lang="en-US" altLang="en-US" sz="2200" dirty="0">
                <a:latin typeface="Consolas" panose="020B0609020204030204" pitchFamily="49" charset="0"/>
              </a:rPr>
              <a:t>)</a:t>
            </a:r>
            <a:br>
              <a:rPr lang="en-US" altLang="en-US" sz="2200" dirty="0">
                <a:latin typeface="Consolas" panose="020B0609020204030204" pitchFamily="49" charset="0"/>
              </a:rPr>
            </a:br>
            <a:br>
              <a:rPr lang="en-US" altLang="en-US" sz="2000" dirty="0">
                <a:latin typeface="Consolas" panose="020B0609020204030204" pitchFamily="49" charset="0"/>
              </a:rPr>
            </a:br>
            <a:br>
              <a:rPr lang="en-US" altLang="en-US" sz="2000" dirty="0">
                <a:latin typeface="Consolas" panose="020B0609020204030204" pitchFamily="49" charset="0"/>
              </a:rPr>
            </a:br>
            <a:endParaRPr lang="en-US" altLang="en-US" sz="2000" dirty="0">
              <a:latin typeface="Consolas" panose="020B0609020204030204" pitchFamily="49" charset="0"/>
            </a:endParaRPr>
          </a:p>
          <a:p>
            <a:pPr marL="0" indent="0">
              <a:buNone/>
            </a:pPr>
            <a:endParaRPr lang="en-IN" sz="22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6BD2542-BC02-4B7D-A270-3A5028F5F0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3959806"/>
            <a:ext cx="5153891" cy="1726624"/>
          </a:xfrm>
          <a:prstGeom prst="rect">
            <a:avLst/>
          </a:prstGeom>
          <a:solidFill>
            <a:srgbClr val="66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360000" lvl="1" indent="-342900">
              <a:buFont typeface="Arial" panose="020B0604020202020204" pitchFamily="34" charset="0"/>
              <a:buChar char="•"/>
            </a:pPr>
            <a:endParaRPr lang="en-US" altLang="en-US" sz="2000" dirty="0"/>
          </a:p>
          <a:p>
            <a:pPr marL="360000" lvl="1" indent="-144000">
              <a:buFont typeface="Arial" panose="020B0604020202020204" pitchFamily="34" charset="0"/>
              <a:buChar char="•"/>
            </a:pPr>
            <a:r>
              <a:rPr lang="en-US" altLang="en-US" sz="2000" dirty="0"/>
              <a:t>Receive data in buff up to </a:t>
            </a:r>
            <a:r>
              <a:rPr lang="en-US" altLang="en-US" sz="2000" dirty="0" err="1"/>
              <a:t>len</a:t>
            </a:r>
            <a:r>
              <a:rPr lang="en-US" altLang="en-US" sz="2000" dirty="0"/>
              <a:t> bytes.</a:t>
            </a:r>
            <a:br>
              <a:rPr lang="en-US" altLang="en-US" sz="2000" dirty="0"/>
            </a:br>
            <a:endParaRPr lang="en-US" altLang="en-US" sz="2000" dirty="0"/>
          </a:p>
          <a:p>
            <a:pPr marL="360000" lvl="1" indent="-144000">
              <a:buFont typeface="Arial" panose="020B0604020202020204" pitchFamily="34" charset="0"/>
              <a:buChar char="•"/>
            </a:pPr>
            <a:r>
              <a:rPr lang="en-US" altLang="en-US" sz="2000" dirty="0"/>
              <a:t>Returns actual number of bytes read.  </a:t>
            </a:r>
            <a:br>
              <a:rPr lang="en-US" altLang="en-US" sz="2000" dirty="0"/>
            </a:br>
            <a:endParaRPr lang="en-US" altLang="en-US" sz="2000" dirty="0"/>
          </a:p>
          <a:p>
            <a:pPr marL="360000" lvl="1" indent="-144000">
              <a:buFont typeface="Arial" panose="020B0604020202020204" pitchFamily="34" charset="0"/>
              <a:buChar char="•"/>
            </a:pPr>
            <a:r>
              <a:rPr lang="en-US" altLang="en-US" sz="2000" dirty="0"/>
              <a:t>Flags variable should normally be zero.</a:t>
            </a:r>
          </a:p>
          <a:p>
            <a:endParaRPr lang="en-US" altLang="en-US" sz="2000" dirty="0"/>
          </a:p>
        </p:txBody>
      </p:sp>
    </p:spTree>
    <p:extLst>
      <p:ext uri="{BB962C8B-B14F-4D97-AF65-F5344CB8AC3E}">
        <p14:creationId xmlns:p14="http://schemas.microsoft.com/office/powerpoint/2010/main" val="26038450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send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183600" indent="0">
              <a:spcBef>
                <a:spcPts val="1800"/>
              </a:spcBef>
              <a:buNone/>
            </a:pPr>
            <a:r>
              <a:rPr lang="en-US" altLang="en-US" sz="2200" dirty="0">
                <a:latin typeface="Consolas" panose="020B0609020204030204" pitchFamily="49" charset="0"/>
              </a:rPr>
              <a:t>int send(</a:t>
            </a:r>
            <a:br>
              <a:rPr lang="en-US" altLang="en-US" sz="2200" dirty="0">
                <a:latin typeface="Consolas" panose="020B0609020204030204" pitchFamily="49" charset="0"/>
              </a:rPr>
            </a:br>
            <a:r>
              <a:rPr lang="en-US" altLang="en-US" sz="2200" dirty="0">
                <a:latin typeface="Consolas" panose="020B0609020204030204" pitchFamily="49" charset="0"/>
              </a:rPr>
              <a:t>  SOCKET s, </a:t>
            </a:r>
            <a:br>
              <a:rPr lang="en-US" altLang="en-US" sz="2200" dirty="0">
                <a:latin typeface="Consolas" panose="020B0609020204030204" pitchFamily="49" charset="0"/>
              </a:rPr>
            </a:br>
            <a:r>
              <a:rPr lang="en-US" altLang="en-US" sz="2200" dirty="0">
                <a:latin typeface="Consolas" panose="020B0609020204030204" pitchFamily="49" charset="0"/>
              </a:rPr>
              <a:t>  char *buff, </a:t>
            </a:r>
            <a:br>
              <a:rPr lang="en-US" altLang="en-US" sz="2200" dirty="0">
                <a:latin typeface="Consolas" panose="020B0609020204030204" pitchFamily="49" charset="0"/>
              </a:rPr>
            </a:br>
            <a:r>
              <a:rPr lang="en-US" altLang="en-US" sz="2200" dirty="0">
                <a:latin typeface="Consolas" panose="020B0609020204030204" pitchFamily="49" charset="0"/>
              </a:rPr>
              <a:t>  int </a:t>
            </a:r>
            <a:r>
              <a:rPr lang="en-US" altLang="en-US" sz="2200" dirty="0" err="1">
                <a:latin typeface="Consolas" panose="020B0609020204030204" pitchFamily="49" charset="0"/>
              </a:rPr>
              <a:t>len</a:t>
            </a:r>
            <a:r>
              <a:rPr lang="en-US" altLang="en-US" sz="2200" dirty="0">
                <a:latin typeface="Consolas" panose="020B0609020204030204" pitchFamily="49" charset="0"/>
              </a:rPr>
              <a:t>, </a:t>
            </a:r>
            <a:br>
              <a:rPr lang="en-US" altLang="en-US" sz="2200" dirty="0">
                <a:latin typeface="Consolas" panose="020B0609020204030204" pitchFamily="49" charset="0"/>
              </a:rPr>
            </a:br>
            <a:r>
              <a:rPr lang="en-US" altLang="en-US" sz="2200" dirty="0">
                <a:latin typeface="Consolas" panose="020B0609020204030204" pitchFamily="49" charset="0"/>
              </a:rPr>
              <a:t>  int flags</a:t>
            </a:r>
            <a:br>
              <a:rPr lang="en-US" altLang="en-US" sz="2200" dirty="0">
                <a:latin typeface="Consolas" panose="020B0609020204030204" pitchFamily="49" charset="0"/>
              </a:rPr>
            </a:br>
            <a:r>
              <a:rPr lang="en-US" altLang="en-US" sz="2200" dirty="0">
                <a:latin typeface="Consolas" panose="020B0609020204030204" pitchFamily="49" charset="0"/>
              </a:rPr>
              <a:t>)</a:t>
            </a:r>
            <a:br>
              <a:rPr lang="en-US" altLang="en-US" sz="2200" dirty="0">
                <a:latin typeface="Consolas" panose="020B0609020204030204" pitchFamily="49" charset="0"/>
              </a:rPr>
            </a:br>
            <a:br>
              <a:rPr lang="en-US" altLang="en-US" sz="2000" dirty="0">
                <a:latin typeface="Consolas" panose="020B0609020204030204" pitchFamily="49" charset="0"/>
              </a:rPr>
            </a:br>
            <a:endParaRPr lang="en-US" altLang="en-US" sz="2000" dirty="0">
              <a:latin typeface="Consolas" panose="020B0609020204030204" pitchFamily="49" charset="0"/>
            </a:endParaRPr>
          </a:p>
          <a:p>
            <a:pPr marL="0" indent="0">
              <a:buNone/>
            </a:pPr>
            <a:endParaRPr lang="en-IN" sz="22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6BD2542-BC02-4B7D-A270-3A5028F5F0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3959806"/>
            <a:ext cx="5153891" cy="1726624"/>
          </a:xfrm>
          <a:prstGeom prst="rect">
            <a:avLst/>
          </a:prstGeom>
          <a:solidFill>
            <a:srgbClr val="66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360000" lvl="1" indent="-144000">
              <a:buFont typeface="Arial" panose="020B0604020202020204" pitchFamily="34" charset="0"/>
              <a:buChar char="•"/>
            </a:pPr>
            <a:r>
              <a:rPr lang="en-US" altLang="en-US" sz="2000" dirty="0"/>
              <a:t>Send data in buff up to </a:t>
            </a:r>
            <a:r>
              <a:rPr lang="en-US" altLang="en-US" sz="2000" dirty="0" err="1"/>
              <a:t>len</a:t>
            </a:r>
            <a:r>
              <a:rPr lang="en-US" altLang="en-US" sz="2000" dirty="0"/>
              <a:t> bytes.  </a:t>
            </a:r>
            <a:br>
              <a:rPr lang="en-US" altLang="en-US" sz="2000" dirty="0"/>
            </a:br>
            <a:endParaRPr lang="en-US" altLang="en-US" sz="2000" dirty="0"/>
          </a:p>
          <a:p>
            <a:pPr marL="360000" lvl="1" indent="-144000">
              <a:buFont typeface="Arial" panose="020B0604020202020204" pitchFamily="34" charset="0"/>
              <a:buChar char="•"/>
            </a:pPr>
            <a:r>
              <a:rPr lang="en-US" altLang="en-US" sz="2000" dirty="0"/>
              <a:t>Returns actual number of bytes sent.  </a:t>
            </a:r>
            <a:br>
              <a:rPr lang="en-US" altLang="en-US" sz="2000" dirty="0"/>
            </a:br>
            <a:endParaRPr lang="en-US" altLang="en-US" sz="2000" dirty="0"/>
          </a:p>
          <a:p>
            <a:pPr marL="360000" lvl="1" indent="-144000">
              <a:buFont typeface="Arial" panose="020B0604020202020204" pitchFamily="34" charset="0"/>
              <a:buChar char="•"/>
            </a:pPr>
            <a:r>
              <a:rPr lang="en-US" altLang="en-US" sz="2000" dirty="0"/>
              <a:t>Flags variable should normally be zero.</a:t>
            </a:r>
          </a:p>
        </p:txBody>
      </p:sp>
    </p:spTree>
    <p:extLst>
      <p:ext uri="{BB962C8B-B14F-4D97-AF65-F5344CB8AC3E}">
        <p14:creationId xmlns:p14="http://schemas.microsoft.com/office/powerpoint/2010/main" val="39879701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shutdown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183600">
              <a:spcBef>
                <a:spcPts val="1800"/>
              </a:spcBef>
              <a:buNone/>
            </a:pPr>
            <a:r>
              <a:rPr lang="en-US" altLang="en-US" sz="2400" dirty="0">
                <a:latin typeface="Consolas" panose="020B0609020204030204" pitchFamily="49" charset="0"/>
              </a:rPr>
              <a:t>int shutdown(SOCKET s, int how)</a:t>
            </a:r>
          </a:p>
          <a:p>
            <a:pPr marL="183600" lvl="1">
              <a:spcBef>
                <a:spcPts val="1800"/>
              </a:spcBef>
            </a:pPr>
            <a:r>
              <a:rPr lang="en-US" altLang="en-US" sz="2000" dirty="0">
                <a:latin typeface="Consolas" panose="020B0609020204030204" pitchFamily="49" charset="0"/>
              </a:rPr>
              <a:t>how = SD_SEND or SD_RECEIVE or SD_BOTH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endParaRPr lang="en-US" altLang="en-US" sz="2000" dirty="0">
              <a:latin typeface="Consolas" panose="020B0609020204030204" pitchFamily="49" charset="0"/>
            </a:endParaRPr>
          </a:p>
          <a:p>
            <a:pPr marL="0" indent="0">
              <a:buNone/>
            </a:pPr>
            <a:endParaRPr lang="en-IN" sz="22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6BD2542-BC02-4B7D-A270-3A5028F5F0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3017262"/>
            <a:ext cx="7564582" cy="1283279"/>
          </a:xfrm>
          <a:prstGeom prst="rect">
            <a:avLst/>
          </a:prstGeom>
          <a:solidFill>
            <a:srgbClr val="66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360000" lvl="1" indent="-144000">
              <a:buFont typeface="Arial" panose="020B0604020202020204" pitchFamily="34" charset="0"/>
              <a:buChar char="•"/>
            </a:pPr>
            <a:r>
              <a:rPr lang="en-US" altLang="en-US" sz="2000" dirty="0"/>
              <a:t>Disables new sends, receives, or both, respectively. Sends a </a:t>
            </a:r>
          </a:p>
          <a:p>
            <a:pPr marL="360000" lvl="1" indent="0"/>
            <a:r>
              <a:rPr lang="en-US" altLang="en-US" sz="2000" dirty="0"/>
              <a:t>FIN to server, causing thread for this client to terminate</a:t>
            </a:r>
            <a:br>
              <a:rPr lang="en-US" altLang="en-US" sz="2000" dirty="0"/>
            </a:br>
            <a:r>
              <a:rPr lang="en-US" altLang="en-US" sz="2000" dirty="0"/>
              <a:t>(server will continue to listen for new clients).</a:t>
            </a:r>
          </a:p>
        </p:txBody>
      </p:sp>
    </p:spTree>
    <p:extLst>
      <p:ext uri="{BB962C8B-B14F-4D97-AF65-F5344CB8AC3E}">
        <p14:creationId xmlns:p14="http://schemas.microsoft.com/office/powerpoint/2010/main" val="34547708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 err="1"/>
              <a:t>closesocket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indent="0">
              <a:spcBef>
                <a:spcPts val="1800"/>
              </a:spcBef>
              <a:buNone/>
            </a:pPr>
            <a:r>
              <a:rPr lang="en-US" altLang="en-US" sz="2200" dirty="0">
                <a:latin typeface="Consolas" panose="020B0609020204030204" pitchFamily="49" charset="0"/>
              </a:rPr>
              <a:t>int </a:t>
            </a:r>
            <a:r>
              <a:rPr lang="en-US" altLang="en-US" sz="2200" dirty="0" err="1">
                <a:latin typeface="Consolas" panose="020B0609020204030204" pitchFamily="49" charset="0"/>
              </a:rPr>
              <a:t>closesocket</a:t>
            </a:r>
            <a:r>
              <a:rPr lang="en-US" altLang="en-US" sz="2200" dirty="0">
                <a:latin typeface="Consolas" panose="020B0609020204030204" pitchFamily="49" charset="0"/>
              </a:rPr>
              <a:t>(SOCKET s)</a:t>
            </a:r>
            <a:endParaRPr lang="en-IN" sz="22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6BD2542-BC02-4B7D-A270-3A5028F5F0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2717215"/>
            <a:ext cx="8229600" cy="1168979"/>
          </a:xfrm>
          <a:prstGeom prst="rect">
            <a:avLst/>
          </a:prstGeom>
          <a:solidFill>
            <a:srgbClr val="66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360000" lvl="1" indent="-144000">
              <a:buFont typeface="Arial" panose="020B0604020202020204" pitchFamily="34" charset="0"/>
              <a:buChar char="•"/>
            </a:pPr>
            <a:r>
              <a:rPr lang="en-US" altLang="en-US" sz="2000" dirty="0">
                <a:latin typeface="+mn-lt"/>
              </a:rPr>
              <a:t>Closes socket handle s, returning heap allocation for that data </a:t>
            </a:r>
          </a:p>
          <a:p>
            <a:pPr marL="360000" lvl="1" indent="0"/>
            <a:r>
              <a:rPr lang="en-US" altLang="en-US" sz="2000" dirty="0">
                <a:latin typeface="+mn-lt"/>
              </a:rPr>
              <a:t>structure back to system.</a:t>
            </a:r>
          </a:p>
        </p:txBody>
      </p:sp>
    </p:spTree>
    <p:extLst>
      <p:ext uri="{BB962C8B-B14F-4D97-AF65-F5344CB8AC3E}">
        <p14:creationId xmlns:p14="http://schemas.microsoft.com/office/powerpoint/2010/main" val="20164279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 err="1"/>
              <a:t>WSACleanup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indent="0">
              <a:spcBef>
                <a:spcPts val="1800"/>
              </a:spcBef>
              <a:buNone/>
            </a:pPr>
            <a:r>
              <a:rPr lang="en-US" altLang="en-US" sz="2200" dirty="0">
                <a:latin typeface="Consolas" panose="020B0609020204030204" pitchFamily="49" charset="0"/>
              </a:rPr>
              <a:t>int </a:t>
            </a:r>
            <a:r>
              <a:rPr lang="en-US" altLang="en-US" sz="2200" dirty="0" err="1">
                <a:latin typeface="Consolas" panose="020B0609020204030204" pitchFamily="49" charset="0"/>
              </a:rPr>
              <a:t>WSACleanup</a:t>
            </a:r>
            <a:r>
              <a:rPr lang="en-US" altLang="en-US" sz="2200" dirty="0">
                <a:latin typeface="Consolas" panose="020B0609020204030204" pitchFamily="49" charset="0"/>
              </a:rPr>
              <a:t>( )</a:t>
            </a:r>
            <a:endParaRPr lang="en-IN" sz="22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6BD2542-BC02-4B7D-A270-3A5028F5F0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2718000"/>
            <a:ext cx="8229600" cy="1204049"/>
          </a:xfrm>
          <a:prstGeom prst="rect">
            <a:avLst/>
          </a:prstGeom>
          <a:solidFill>
            <a:srgbClr val="66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360000" lvl="1" indent="-144000">
              <a:buFont typeface="Arial" panose="020B0604020202020204" pitchFamily="34" charset="0"/>
              <a:buChar char="•"/>
            </a:pPr>
            <a:r>
              <a:rPr lang="en-US" altLang="en-US" sz="2000" dirty="0"/>
              <a:t>Unloads </a:t>
            </a:r>
            <a:r>
              <a:rPr lang="en-US" altLang="en-US" sz="2000" dirty="0">
                <a:latin typeface="Courier New" panose="02070309020205020404" pitchFamily="49" charset="0"/>
              </a:rPr>
              <a:t>W2_32.dll</a:t>
            </a:r>
            <a:r>
              <a:rPr lang="en-US" altLang="en-US" sz="2000" dirty="0"/>
              <a:t> if no other users. Must call this once for </a:t>
            </a:r>
          </a:p>
          <a:p>
            <a:pPr marL="360000" lvl="1" indent="0"/>
            <a:r>
              <a:rPr lang="en-US" altLang="en-US" sz="2000" dirty="0"/>
              <a:t>each call to </a:t>
            </a:r>
            <a:r>
              <a:rPr lang="en-US" altLang="en-US" sz="2000" dirty="0">
                <a:latin typeface="Consolas" panose="020B0609020204030204" pitchFamily="49" charset="0"/>
              </a:rPr>
              <a:t>WSAStartup</a:t>
            </a:r>
            <a:r>
              <a:rPr lang="en-US" altLang="en-US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653209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Sequence of Client Calls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spcBef>
                <a:spcPts val="1800"/>
              </a:spcBef>
            </a:pPr>
            <a:r>
              <a:rPr lang="en-US" altLang="en-US" sz="2800" dirty="0"/>
              <a:t>WSAStartup</a:t>
            </a:r>
          </a:p>
          <a:p>
            <a:pPr>
              <a:spcBef>
                <a:spcPts val="1800"/>
              </a:spcBef>
            </a:pPr>
            <a:r>
              <a:rPr lang="en-US" altLang="en-US" sz="2800" dirty="0"/>
              <a:t>socket</a:t>
            </a:r>
          </a:p>
          <a:p>
            <a:pPr>
              <a:spcBef>
                <a:spcPts val="1800"/>
              </a:spcBef>
            </a:pPr>
            <a:r>
              <a:rPr lang="en-US" altLang="en-US" sz="2800" dirty="0"/>
              <a:t>address resolution—set address and port of</a:t>
            </a:r>
            <a:br>
              <a:rPr lang="en-US" altLang="en-US" sz="2800" dirty="0"/>
            </a:br>
            <a:r>
              <a:rPr lang="en-US" altLang="en-US" sz="2800" dirty="0"/>
              <a:t> 	                          intended receiver</a:t>
            </a:r>
          </a:p>
          <a:p>
            <a:pPr>
              <a:spcBef>
                <a:spcPts val="1800"/>
              </a:spcBef>
            </a:pPr>
            <a:r>
              <a:rPr lang="en-US" altLang="en-US" sz="2800" dirty="0"/>
              <a:t>connect		     —send and </a:t>
            </a:r>
            <a:r>
              <a:rPr lang="en-US" altLang="en-US" sz="2800" dirty="0" err="1"/>
              <a:t>recv</a:t>
            </a:r>
            <a:endParaRPr lang="en-US" altLang="en-US" sz="2800" dirty="0"/>
          </a:p>
          <a:p>
            <a:pPr>
              <a:spcBef>
                <a:spcPts val="1800"/>
              </a:spcBef>
            </a:pPr>
            <a:r>
              <a:rPr lang="en-US" altLang="en-US" sz="2800" dirty="0"/>
              <a:t>shutdown</a:t>
            </a:r>
          </a:p>
          <a:p>
            <a:pPr>
              <a:spcBef>
                <a:spcPts val="1800"/>
              </a:spcBef>
            </a:pPr>
            <a:r>
              <a:rPr lang="en-US" altLang="en-US" sz="2800" dirty="0" err="1"/>
              <a:t>closesocket</a:t>
            </a:r>
            <a:endParaRPr lang="en-US" altLang="en-US" sz="2800" dirty="0"/>
          </a:p>
          <a:p>
            <a:pPr>
              <a:spcBef>
                <a:spcPts val="1800"/>
              </a:spcBef>
            </a:pPr>
            <a:r>
              <a:rPr lang="en-US" altLang="en-US" sz="2800" dirty="0" err="1"/>
              <a:t>WSACleanup</a:t>
            </a:r>
            <a:endParaRPr lang="en-US" altLang="en-US" sz="2800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90872031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TCP Addresses—IP4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None/>
            </a:pPr>
            <a:r>
              <a:rPr lang="en-US" altLang="en-US" sz="2800" dirty="0">
                <a:latin typeface="Consolas" panose="020B0609020204030204" pitchFamily="49" charset="0"/>
              </a:rPr>
              <a:t>struct </a:t>
            </a:r>
            <a:r>
              <a:rPr lang="en-US" altLang="en-US" sz="2800" dirty="0" err="1">
                <a:latin typeface="Consolas" panose="020B0609020204030204" pitchFamily="49" charset="0"/>
              </a:rPr>
              <a:t>sockaddr_in</a:t>
            </a:r>
            <a:r>
              <a:rPr lang="en-US" altLang="en-US" sz="2800" dirty="0">
                <a:latin typeface="Consolas" panose="020B0609020204030204" pitchFamily="49" charset="0"/>
              </a:rPr>
              <a:t>{</a:t>
            </a:r>
          </a:p>
          <a:p>
            <a:pPr>
              <a:buNone/>
            </a:pPr>
            <a:r>
              <a:rPr lang="en-US" altLang="en-US" sz="2800" dirty="0">
                <a:latin typeface="Consolas" panose="020B0609020204030204" pitchFamily="49" charset="0"/>
              </a:rPr>
              <a:t>    	short 	 		sin_family;    </a:t>
            </a:r>
          </a:p>
          <a:p>
            <a:pPr>
              <a:buNone/>
            </a:pPr>
            <a:r>
              <a:rPr lang="en-US" altLang="en-US" sz="2800" dirty="0">
                <a:latin typeface="Consolas" panose="020B0609020204030204" pitchFamily="49" charset="0"/>
              </a:rPr>
              <a:t>		unsigned short 	</a:t>
            </a:r>
            <a:r>
              <a:rPr lang="en-US" altLang="en-US" sz="2800" dirty="0" err="1">
                <a:latin typeface="Consolas" panose="020B0609020204030204" pitchFamily="49" charset="0"/>
              </a:rPr>
              <a:t>sin_port</a:t>
            </a:r>
            <a:r>
              <a:rPr lang="en-US" altLang="en-US" sz="2800" dirty="0">
                <a:latin typeface="Consolas" panose="020B0609020204030204" pitchFamily="49" charset="0"/>
              </a:rPr>
              <a:t>;    </a:t>
            </a:r>
          </a:p>
          <a:p>
            <a:pPr>
              <a:buNone/>
            </a:pPr>
            <a:r>
              <a:rPr lang="en-US" altLang="en-US" sz="2800" dirty="0">
                <a:latin typeface="Consolas" panose="020B0609020204030204" pitchFamily="49" charset="0"/>
              </a:rPr>
              <a:t>		struct </a:t>
            </a:r>
            <a:r>
              <a:rPr lang="en-US" altLang="en-US" sz="2800" dirty="0" err="1">
                <a:latin typeface="Consolas" panose="020B0609020204030204" pitchFamily="49" charset="0"/>
              </a:rPr>
              <a:t>in_addr</a:t>
            </a:r>
            <a:r>
              <a:rPr lang="en-US" altLang="en-US" sz="2800" dirty="0">
                <a:latin typeface="Consolas" panose="020B0609020204030204" pitchFamily="49" charset="0"/>
              </a:rPr>
              <a:t> 	</a:t>
            </a:r>
            <a:r>
              <a:rPr lang="en-US" altLang="en-US" sz="2800" dirty="0" err="1">
                <a:latin typeface="Consolas" panose="020B0609020204030204" pitchFamily="49" charset="0"/>
              </a:rPr>
              <a:t>sin_addr</a:t>
            </a:r>
            <a:r>
              <a:rPr lang="en-US" altLang="en-US" sz="2800" dirty="0">
                <a:latin typeface="Consolas" panose="020B0609020204030204" pitchFamily="49" charset="0"/>
              </a:rPr>
              <a:t>;    </a:t>
            </a:r>
          </a:p>
          <a:p>
            <a:pPr>
              <a:buNone/>
            </a:pPr>
            <a:r>
              <a:rPr lang="en-US" altLang="en-US" sz="2800" dirty="0">
                <a:latin typeface="Consolas" panose="020B0609020204030204" pitchFamily="49" charset="0"/>
              </a:rPr>
              <a:t>		char		 		</a:t>
            </a:r>
            <a:r>
              <a:rPr lang="en-US" altLang="en-US" sz="2800" dirty="0" err="1">
                <a:latin typeface="Consolas" panose="020B0609020204030204" pitchFamily="49" charset="0"/>
              </a:rPr>
              <a:t>sin_zero</a:t>
            </a:r>
            <a:r>
              <a:rPr lang="en-US" altLang="en-US" sz="2800" dirty="0">
                <a:latin typeface="Consolas" panose="020B0609020204030204" pitchFamily="49" charset="0"/>
              </a:rPr>
              <a:t>[8]; </a:t>
            </a:r>
          </a:p>
          <a:p>
            <a:pPr>
              <a:buNone/>
            </a:pPr>
            <a:r>
              <a:rPr lang="en-US" altLang="en-US" sz="2800" dirty="0">
                <a:latin typeface="Consolas" panose="020B0609020204030204" pitchFamily="49" charset="0"/>
              </a:rPr>
              <a:t>  } SOCKADDR_IN;</a:t>
            </a:r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114836783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TCP/IP Address Fields—IP4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183600">
              <a:spcBef>
                <a:spcPts val="1800"/>
              </a:spcBef>
            </a:pPr>
            <a:r>
              <a:rPr lang="en-US" altLang="en-US" sz="2800" dirty="0"/>
              <a:t>sin_family		AF_INET</a:t>
            </a:r>
          </a:p>
          <a:p>
            <a:pPr marL="183600">
              <a:spcBef>
                <a:spcPts val="1800"/>
              </a:spcBef>
            </a:pPr>
            <a:r>
              <a:rPr lang="en-US" altLang="en-US" sz="2800" dirty="0" err="1"/>
              <a:t>sin_port</a:t>
            </a:r>
            <a:r>
              <a:rPr lang="en-US" altLang="en-US" sz="2800" dirty="0"/>
              <a:t>		at or above 1024</a:t>
            </a:r>
          </a:p>
          <a:p>
            <a:pPr marL="183600">
              <a:spcBef>
                <a:spcPts val="1800"/>
              </a:spcBef>
            </a:pPr>
            <a:r>
              <a:rPr lang="en-US" altLang="en-US" sz="2800" dirty="0" err="1"/>
              <a:t>sin_addr</a:t>
            </a:r>
            <a:r>
              <a:rPr lang="en-US" altLang="en-US" sz="2800" dirty="0"/>
              <a:t>		</a:t>
            </a:r>
            <a:r>
              <a:rPr lang="en-US" altLang="en-US" sz="2800" dirty="0" err="1"/>
              <a:t>inet_addr</a:t>
            </a:r>
            <a:r>
              <a:rPr lang="en-US" altLang="en-US" sz="2800" dirty="0"/>
              <a:t>(“127.0.0.1”);</a:t>
            </a:r>
          </a:p>
          <a:p>
            <a:pPr marL="183600">
              <a:spcBef>
                <a:spcPts val="1800"/>
              </a:spcBef>
            </a:pPr>
            <a:r>
              <a:rPr lang="en-US" altLang="en-US" sz="2800" dirty="0" err="1"/>
              <a:t>sin_zero</a:t>
            </a:r>
            <a:r>
              <a:rPr lang="en-US" altLang="en-US" sz="2800" dirty="0"/>
              <a:t>		padding</a:t>
            </a:r>
          </a:p>
          <a:p>
            <a:pPr marL="183600">
              <a:spcBef>
                <a:spcPts val="0"/>
              </a:spcBef>
              <a:buNone/>
            </a:pPr>
            <a:endParaRPr lang="en-US" altLang="en-US" sz="2800" dirty="0"/>
          </a:p>
          <a:p>
            <a:pPr marL="457920" lvl="2">
              <a:spcBef>
                <a:spcPts val="1800"/>
              </a:spcBef>
            </a:pPr>
            <a:r>
              <a:rPr lang="en-US" altLang="en-US" dirty="0"/>
              <a:t>Setting </a:t>
            </a:r>
            <a:r>
              <a:rPr lang="en-US" altLang="en-US" dirty="0" err="1"/>
              <a:t>sin_addr.s_addr</a:t>
            </a:r>
            <a:r>
              <a:rPr lang="en-US" altLang="en-US" dirty="0"/>
              <a:t> = INADDR_ANY allows a server application to listen for client activity on every network interface on a host computer.</a:t>
            </a:r>
          </a:p>
        </p:txBody>
      </p:sp>
    </p:spTree>
    <p:extLst>
      <p:ext uri="{BB962C8B-B14F-4D97-AF65-F5344CB8AC3E}">
        <p14:creationId xmlns:p14="http://schemas.microsoft.com/office/powerpoint/2010/main" val="408124490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connect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spcBef>
                <a:spcPts val="1800"/>
              </a:spcBef>
              <a:buNone/>
            </a:pPr>
            <a:r>
              <a:rPr lang="en-US" altLang="en-US" sz="2200" dirty="0">
                <a:latin typeface="Consolas" panose="020B0609020204030204" pitchFamily="49" charset="0"/>
              </a:rPr>
              <a:t>int connect(</a:t>
            </a:r>
            <a:br>
              <a:rPr lang="en-US" altLang="en-US" sz="2200" dirty="0">
                <a:latin typeface="Consolas" panose="020B0609020204030204" pitchFamily="49" charset="0"/>
              </a:rPr>
            </a:br>
            <a:r>
              <a:rPr lang="en-US" altLang="en-US" sz="2200" dirty="0">
                <a:latin typeface="Consolas" panose="020B0609020204030204" pitchFamily="49" charset="0"/>
              </a:rPr>
              <a:t>  SOCKET s, </a:t>
            </a:r>
            <a:br>
              <a:rPr lang="en-US" altLang="en-US" sz="2200" dirty="0">
                <a:latin typeface="Consolas" panose="020B0609020204030204" pitchFamily="49" charset="0"/>
              </a:rPr>
            </a:br>
            <a:r>
              <a:rPr lang="en-US" altLang="en-US" sz="2200" dirty="0">
                <a:latin typeface="Consolas" panose="020B0609020204030204" pitchFamily="49" charset="0"/>
              </a:rPr>
              <a:t>  </a:t>
            </a:r>
            <a:r>
              <a:rPr lang="en-US" altLang="en-US" sz="2200" dirty="0" err="1">
                <a:latin typeface="Consolas" panose="020B0609020204030204" pitchFamily="49" charset="0"/>
              </a:rPr>
              <a:t>const</a:t>
            </a:r>
            <a:r>
              <a:rPr lang="en-US" altLang="en-US" sz="2200" dirty="0">
                <a:latin typeface="Consolas" panose="020B0609020204030204" pitchFamily="49" charset="0"/>
              </a:rPr>
              <a:t> struct </a:t>
            </a:r>
            <a:r>
              <a:rPr lang="en-US" altLang="en-US" sz="2200" dirty="0" err="1">
                <a:latin typeface="Consolas" panose="020B0609020204030204" pitchFamily="49" charset="0"/>
              </a:rPr>
              <a:t>sockaddr</a:t>
            </a:r>
            <a:r>
              <a:rPr lang="en-US" altLang="en-US" sz="2200" dirty="0">
                <a:latin typeface="Consolas" panose="020B0609020204030204" pitchFamily="49" charset="0"/>
              </a:rPr>
              <a:t> *name, </a:t>
            </a:r>
            <a:br>
              <a:rPr lang="en-US" altLang="en-US" sz="2200" dirty="0">
                <a:latin typeface="Consolas" panose="020B0609020204030204" pitchFamily="49" charset="0"/>
              </a:rPr>
            </a:br>
            <a:r>
              <a:rPr lang="en-US" altLang="en-US" sz="2200" dirty="0">
                <a:latin typeface="Consolas" panose="020B0609020204030204" pitchFamily="49" charset="0"/>
              </a:rPr>
              <a:t>  int </a:t>
            </a:r>
            <a:r>
              <a:rPr lang="en-US" altLang="en-US" sz="2200" dirty="0" err="1">
                <a:latin typeface="Consolas" panose="020B0609020204030204" pitchFamily="49" charset="0"/>
              </a:rPr>
              <a:t>namelen</a:t>
            </a:r>
            <a:br>
              <a:rPr lang="en-US" altLang="en-US" sz="2200" dirty="0">
                <a:latin typeface="Consolas" panose="020B0609020204030204" pitchFamily="49" charset="0"/>
              </a:rPr>
            </a:br>
            <a:r>
              <a:rPr lang="en-US" altLang="en-US" sz="2200" dirty="0">
                <a:latin typeface="Consolas" panose="020B0609020204030204" pitchFamily="49" charset="0"/>
              </a:rPr>
              <a:t>)</a:t>
            </a:r>
            <a:br>
              <a:rPr lang="en-US" altLang="en-US" sz="2200" dirty="0">
                <a:latin typeface="Consolas" panose="020B0609020204030204" pitchFamily="49" charset="0"/>
              </a:rPr>
            </a:br>
            <a:endParaRPr lang="en-IN" sz="22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6BD2542-BC02-4B7D-A270-3A5028F5F0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3719945"/>
            <a:ext cx="6712527" cy="866343"/>
          </a:xfrm>
          <a:prstGeom prst="rect">
            <a:avLst/>
          </a:prstGeom>
          <a:solidFill>
            <a:srgbClr val="66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360000" lvl="1" indent="-144000">
              <a:buFont typeface="Arial" panose="020B0604020202020204" pitchFamily="34" charset="0"/>
              <a:buChar char="•"/>
            </a:pPr>
            <a:r>
              <a:rPr lang="en-US" altLang="en-US" sz="2000" dirty="0"/>
              <a:t>Connects client socket to a specific machine and port.</a:t>
            </a:r>
          </a:p>
        </p:txBody>
      </p:sp>
    </p:spTree>
    <p:extLst>
      <p:ext uri="{BB962C8B-B14F-4D97-AF65-F5344CB8AC3E}">
        <p14:creationId xmlns:p14="http://schemas.microsoft.com/office/powerpoint/2010/main" val="333264199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Special Functions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spcBef>
                <a:spcPts val="1800"/>
              </a:spcBef>
            </a:pPr>
            <a:r>
              <a:rPr lang="en-US" altLang="en-US" sz="2800" dirty="0" err="1"/>
              <a:t>htons</a:t>
            </a:r>
            <a:r>
              <a:rPr lang="en-US" altLang="en-US" sz="2800" dirty="0"/>
              <a:t>—converts short from host to</a:t>
            </a:r>
            <a:br>
              <a:rPr lang="en-US" altLang="en-US" sz="2800" dirty="0"/>
            </a:br>
            <a:r>
              <a:rPr lang="en-US" altLang="en-US" sz="2800" dirty="0"/>
              <a:t>             network byte order</a:t>
            </a:r>
          </a:p>
          <a:p>
            <a:pPr>
              <a:spcBef>
                <a:spcPts val="1800"/>
              </a:spcBef>
            </a:pPr>
            <a:r>
              <a:rPr lang="en-US" altLang="en-US" sz="2800" dirty="0" err="1"/>
              <a:t>htonl</a:t>
            </a:r>
            <a:r>
              <a:rPr lang="en-US" altLang="en-US" sz="2800" dirty="0"/>
              <a:t>—converts long from  host to network</a:t>
            </a:r>
            <a:br>
              <a:rPr lang="en-US" altLang="en-US" sz="2800" dirty="0"/>
            </a:br>
            <a:r>
              <a:rPr lang="en-US" altLang="en-US" sz="2800" dirty="0"/>
              <a:t>            byte order</a:t>
            </a:r>
          </a:p>
          <a:p>
            <a:pPr>
              <a:spcBef>
                <a:spcPts val="1800"/>
              </a:spcBef>
            </a:pPr>
            <a:r>
              <a:rPr lang="en-US" altLang="en-US" sz="2800" dirty="0" err="1"/>
              <a:t>ntohs</a:t>
            </a:r>
            <a:r>
              <a:rPr lang="en-US" altLang="en-US" sz="2800" dirty="0"/>
              <a:t>—converts short from network to host</a:t>
            </a:r>
            <a:br>
              <a:rPr lang="en-US" altLang="en-US" sz="2800" dirty="0"/>
            </a:br>
            <a:r>
              <a:rPr lang="en-US" altLang="en-US" sz="2800" dirty="0"/>
              <a:t>             byte order</a:t>
            </a:r>
          </a:p>
          <a:p>
            <a:pPr>
              <a:spcBef>
                <a:spcPts val="1800"/>
              </a:spcBef>
            </a:pPr>
            <a:r>
              <a:rPr lang="en-US" altLang="en-US" sz="2800" dirty="0" err="1"/>
              <a:t>ntohl</a:t>
            </a:r>
            <a:r>
              <a:rPr lang="en-US" altLang="en-US" sz="2800" dirty="0"/>
              <a:t>—converts long from network to host</a:t>
            </a:r>
            <a:br>
              <a:rPr lang="en-US" altLang="en-US" sz="2800" dirty="0"/>
            </a:br>
            <a:r>
              <a:rPr lang="en-US" altLang="en-US" sz="2800" dirty="0"/>
              <a:t>            byte order</a:t>
            </a:r>
          </a:p>
        </p:txBody>
      </p:sp>
    </p:spTree>
    <p:extLst>
      <p:ext uri="{BB962C8B-B14F-4D97-AF65-F5344CB8AC3E}">
        <p14:creationId xmlns:p14="http://schemas.microsoft.com/office/powerpoint/2010/main" val="296955459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4294967295"/>
          </p:nvPr>
        </p:nvSpPr>
        <p:spPr>
          <a:xfrm>
            <a:off x="851338" y="2680138"/>
            <a:ext cx="7378262" cy="3796862"/>
          </a:xfrm>
        </p:spPr>
        <p:txBody>
          <a:bodyPr>
            <a:noAutofit/>
          </a:bodyPr>
          <a:lstStyle/>
          <a:p>
            <a:pPr marL="0" indent="0">
              <a:spcBef>
                <a:spcPts val="1800"/>
              </a:spcBef>
              <a:buNone/>
            </a:pPr>
            <a:r>
              <a:rPr lang="en-US" altLang="en-US" sz="2800" dirty="0"/>
              <a:t>The next segment discusses how sockets are used in software systems.</a:t>
            </a:r>
          </a:p>
        </p:txBody>
      </p:sp>
    </p:spTree>
    <p:extLst>
      <p:ext uri="{BB962C8B-B14F-4D97-AF65-F5344CB8AC3E}">
        <p14:creationId xmlns:p14="http://schemas.microsoft.com/office/powerpoint/2010/main" val="190713484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njones\Dropbox (2U)\Work\Designing Slides\Syracuse\03 Engin and CS\logo\logo_SYR-EngAtSYR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4836" y="2826679"/>
            <a:ext cx="5715000" cy="514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207686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Clarity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1693</TotalTime>
  <Words>482</Words>
  <Application>Microsoft Office PowerPoint</Application>
  <PresentationFormat>On-screen Show (4:3)</PresentationFormat>
  <Paragraphs>134</Paragraphs>
  <Slides>28</Slides>
  <Notes>0</Notes>
  <HiddenSlides>1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28</vt:i4>
      </vt:variant>
    </vt:vector>
  </HeadingPairs>
  <TitlesOfParts>
    <vt:vector size="41" baseType="lpstr">
      <vt:lpstr>Arial</vt:lpstr>
      <vt:lpstr>Calibri</vt:lpstr>
      <vt:lpstr>Consolas</vt:lpstr>
      <vt:lpstr>Courier New</vt:lpstr>
      <vt:lpstr>Scala OT</vt:lpstr>
      <vt:lpstr>ScalaOT</vt:lpstr>
      <vt:lpstr>ScalaSansLF-Regular</vt:lpstr>
      <vt:lpstr>ScalaSansOT</vt:lpstr>
      <vt:lpstr>Wingdings</vt:lpstr>
      <vt:lpstr>Clarity</vt:lpstr>
      <vt:lpstr>1_Clarity</vt:lpstr>
      <vt:lpstr>Visio</vt:lpstr>
      <vt:lpstr>VISIO</vt:lpstr>
      <vt:lpstr>Sockets Interface</vt:lpstr>
      <vt:lpstr>Creating Sockets</vt:lpstr>
      <vt:lpstr>Creating Sockets (cont.)</vt:lpstr>
      <vt:lpstr>Connecting Sockets</vt:lpstr>
      <vt:lpstr>Client/Server Processing</vt:lpstr>
      <vt:lpstr>Accessing Sockets Library</vt:lpstr>
      <vt:lpstr>Project Settings</vt:lpstr>
      <vt:lpstr>Project Settings</vt:lpstr>
      <vt:lpstr>Sockets API</vt:lpstr>
      <vt:lpstr>Sequence of Server Calls</vt:lpstr>
      <vt:lpstr>WSAStartup</vt:lpstr>
      <vt:lpstr>TCP/IP Socket</vt:lpstr>
      <vt:lpstr>Bind Socket</vt:lpstr>
      <vt:lpstr>Listen for Incoming Requests</vt:lpstr>
      <vt:lpstr>Accept Incoming Connection</vt:lpstr>
      <vt:lpstr>Client/Server Configuration</vt:lpstr>
      <vt:lpstr>recv</vt:lpstr>
      <vt:lpstr>send</vt:lpstr>
      <vt:lpstr>shutdown</vt:lpstr>
      <vt:lpstr>closesocket</vt:lpstr>
      <vt:lpstr>WSACleanup</vt:lpstr>
      <vt:lpstr>Sequence of Client Calls</vt:lpstr>
      <vt:lpstr>TCP Addresses—IP4</vt:lpstr>
      <vt:lpstr>TCP/IP Address Fields—IP4</vt:lpstr>
      <vt:lpstr>connect</vt:lpstr>
      <vt:lpstr>Special Functions</vt:lpstr>
      <vt:lpstr>PowerPoint Presentation</vt:lpstr>
      <vt:lpstr>PowerPoint Presentation</vt:lpstr>
    </vt:vector>
  </TitlesOfParts>
  <Company>2U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GSM 420 / MBAH 420</dc:title>
  <dc:creator>Michael Lederer</dc:creator>
  <cp:lastModifiedBy>James Fawcett</cp:lastModifiedBy>
  <cp:revision>189</cp:revision>
  <dcterms:created xsi:type="dcterms:W3CDTF">2015-11-10T20:00:19Z</dcterms:created>
  <dcterms:modified xsi:type="dcterms:W3CDTF">2017-10-05T19:09:09Z</dcterms:modified>
</cp:coreProperties>
</file>