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jpeg" ContentType="image/jpeg"/>
  <Default Extension="emf" ContentType="image/x-emf"/>
  <Default Extension="wmf" ContentType="image/x-wmf"/>
  <Default Extension="rels" ContentType="application/vnd.openxmlformats-package.relationships+xml"/>
  <Default Extension="xml" ContentType="application/xml"/>
  <Default Extension="vml" ContentType="application/vnd.openxmlformats-officedocument.vmlDrawi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960" r:id="rId1"/>
    <p:sldMasterId id="2147483987" r:id="rId2"/>
  </p:sldMasterIdLst>
  <p:notesMasterIdLst>
    <p:notesMasterId r:id="rId17"/>
  </p:notesMasterIdLst>
  <p:sldIdLst>
    <p:sldId id="326" r:id="rId3"/>
    <p:sldId id="320" r:id="rId4"/>
    <p:sldId id="327" r:id="rId5"/>
    <p:sldId id="328" r:id="rId6"/>
    <p:sldId id="329" r:id="rId7"/>
    <p:sldId id="330" r:id="rId8"/>
    <p:sldId id="331" r:id="rId9"/>
    <p:sldId id="332" r:id="rId10"/>
    <p:sldId id="333" r:id="rId11"/>
    <p:sldId id="336" r:id="rId12"/>
    <p:sldId id="335" r:id="rId13"/>
    <p:sldId id="337" r:id="rId14"/>
    <p:sldId id="334" r:id="rId15"/>
    <p:sldId id="318" r:id="rId16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83" userDrawn="1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6F777D"/>
    <a:srgbClr val="3E3D3C"/>
    <a:srgbClr val="0D1D37"/>
    <a:srgbClr val="D445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10"/>
    <p:restoredTop sz="94665"/>
  </p:normalViewPr>
  <p:slideViewPr>
    <p:cSldViewPr snapToGrid="0" snapToObjects="1">
      <p:cViewPr varScale="1">
        <p:scale>
          <a:sx n="101" d="100"/>
          <a:sy n="101" d="100"/>
        </p:scale>
        <p:origin x="696" y="108"/>
      </p:cViewPr>
      <p:guideLst>
        <p:guide orient="horz" pos="2183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presProps" Target="presProps.xml"/><Relationship Id="rId3" Type="http://schemas.openxmlformats.org/officeDocument/2006/relationships/slide" Target="slides/slide1.xml"/><Relationship Id="rId21" Type="http://schemas.openxmlformats.org/officeDocument/2006/relationships/tableStyles" Target="tableStyles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10" Type="http://schemas.openxmlformats.org/officeDocument/2006/relationships/slide" Target="slides/slide8.xml"/><Relationship Id="rId19" Type="http://schemas.openxmlformats.org/officeDocument/2006/relationships/viewProps" Target="viewProps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microsoft.com/office/2015/10/relationships/revisionInfo" Target="revisionInfo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3.emf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4.wmf"/></Relationships>
</file>

<file path=ppt/drawings/_rels/vmlDrawing3.vml.rels><?xml version="1.0" encoding="UTF-8" standalone="yes"?>
<Relationships xmlns="http://schemas.openxmlformats.org/package/2006/relationships"><Relationship Id="rId1" Type="http://schemas.openxmlformats.org/officeDocument/2006/relationships/image" Target="../media/image4.wmf"/></Relationships>
</file>

<file path=ppt/drawings/_rels/vmlDrawing4.vml.rels><?xml version="1.0" encoding="UTF-8" standalone="yes"?>
<Relationships xmlns="http://schemas.openxmlformats.org/package/2006/relationships"><Relationship Id="rId1" Type="http://schemas.openxmlformats.org/officeDocument/2006/relationships/image" Target="../media/image4.w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112355E-9E02-FB4C-881D-3FE542E0640D}" type="datetimeFigureOut">
              <a:rPr lang="en-US" smtClean="0"/>
              <a:pPr/>
              <a:t>10/5/2017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0D50E08-B43C-1C40-8EE4-21DAB8FD2715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4490989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936181"/>
            <a:ext cx="7848600" cy="1927225"/>
          </a:xfrm>
        </p:spPr>
        <p:txBody>
          <a:bodyPr anchor="b">
            <a:noAutofit/>
          </a:bodyPr>
          <a:lstStyle>
            <a:lvl1pPr>
              <a:defRPr sz="4400" cap="all" baseline="0">
                <a:solidFill>
                  <a:srgbClr val="3E3D3C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85800" y="3069780"/>
            <a:ext cx="6400800" cy="1752600"/>
          </a:xfrm>
        </p:spPr>
        <p:txBody>
          <a:bodyPr>
            <a:normAutofit/>
          </a:bodyPr>
          <a:lstStyle>
            <a:lvl1pPr marL="0" indent="0" algn="l">
              <a:buNone/>
              <a:defRPr sz="3200">
                <a:solidFill>
                  <a:srgbClr val="3E3D3C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A432C8-69A7-458B-9684-2BFA64B31948}" type="datetime2">
              <a:rPr lang="en-US" smtClean="0"/>
              <a:pPr/>
              <a:t>Thursday, October 5, 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r"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FEC368-1D7A-4F81-ABF6-AE0E36BAF64C}" type="slidenum">
              <a:rPr lang="en-US" smtClean="0"/>
              <a:pPr/>
              <a:t>‹#›</a:t>
            </a:fld>
            <a:endParaRPr lang="en-US"/>
          </a:p>
        </p:txBody>
      </p:sp>
      <p:cxnSp>
        <p:nvCxnSpPr>
          <p:cNvPr id="8" name="Straight Connector 7"/>
          <p:cNvCxnSpPr/>
          <p:nvPr/>
        </p:nvCxnSpPr>
        <p:spPr>
          <a:xfrm>
            <a:off x="685800" y="2963101"/>
            <a:ext cx="7848600" cy="1588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96A3A3-94A6-4E5B-AF39-173ACA3E61CC}" type="datetime2">
              <a:rPr lang="en-US" smtClean="0"/>
              <a:pPr/>
              <a:t>Thursday, October 5, 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r"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FEC368-1D7A-4F81-ABF6-AE0E36BAF64C}" type="slidenum">
              <a:rPr lang="en-US" smtClean="0"/>
              <a:pPr/>
              <a:t>‹#›</a:t>
            </a:fld>
            <a:endParaRPr lang="en-US"/>
          </a:p>
        </p:txBody>
      </p:sp>
      <p:cxnSp>
        <p:nvCxnSpPr>
          <p:cNvPr id="7" name="Straight Connector 6"/>
          <p:cNvCxnSpPr/>
          <p:nvPr userDrawn="1"/>
        </p:nvCxnSpPr>
        <p:spPr>
          <a:xfrm>
            <a:off x="457200" y="1293970"/>
            <a:ext cx="8229600" cy="0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2362201"/>
            <a:ext cx="7772400" cy="2200275"/>
          </a:xfrm>
        </p:spPr>
        <p:txBody>
          <a:bodyPr anchor="b">
            <a:normAutofit/>
          </a:bodyPr>
          <a:lstStyle>
            <a:lvl1pPr algn="l">
              <a:defRPr sz="4800" b="0" cap="all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4626865"/>
            <a:ext cx="7772400" cy="1500187"/>
          </a:xfrm>
        </p:spPr>
        <p:txBody>
          <a:bodyPr anchor="t">
            <a:normAutofit/>
          </a:bodyPr>
          <a:lstStyle>
            <a:lvl1pPr marL="0" indent="0">
              <a:buNone/>
              <a:defRPr sz="2400">
                <a:solidFill>
                  <a:schemeClr val="tx2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33D019-A32C-4EAD-B8E6-DBDA699692FD}" type="datetime2">
              <a:rPr lang="en-US" smtClean="0"/>
              <a:pPr/>
              <a:t>Thursday, October 5, 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r"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FEC368-1D7A-4F81-ABF6-AE0E36BAF64C}" type="slidenum">
              <a:rPr lang="en-US" smtClean="0"/>
              <a:pPr/>
              <a:t>‹#›</a:t>
            </a:fld>
            <a:endParaRPr lang="en-US"/>
          </a:p>
        </p:txBody>
      </p:sp>
      <p:cxnSp>
        <p:nvCxnSpPr>
          <p:cNvPr id="7" name="Straight Connector 6"/>
          <p:cNvCxnSpPr/>
          <p:nvPr/>
        </p:nvCxnSpPr>
        <p:spPr>
          <a:xfrm>
            <a:off x="731520" y="4599433"/>
            <a:ext cx="7848600" cy="1588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73352"/>
            <a:ext cx="4038600" cy="4718304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73352"/>
            <a:ext cx="4038600" cy="4718304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EBA98F-560C-4997-81C4-81D4D9187EAB}" type="datetime2">
              <a:rPr lang="en-US" smtClean="0"/>
              <a:pPr/>
              <a:t>Thursday, October 5, 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r"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FEC368-1D7A-4F81-ABF6-AE0E36BAF64C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76400"/>
            <a:ext cx="3931920" cy="639763"/>
          </a:xfrm>
          <a:noFill/>
          <a:ln>
            <a:noFill/>
          </a:ln>
          <a:effectLst/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none"/>
        </p:style>
        <p:txBody>
          <a:bodyPr anchor="ctr">
            <a:normAutofit/>
          </a:bodyPr>
          <a:lstStyle>
            <a:lvl1pPr marL="0" indent="0" algn="ctr">
              <a:buNone/>
              <a:defRPr sz="2000" b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438400"/>
            <a:ext cx="393192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754880" y="1676400"/>
            <a:ext cx="3931920" cy="639763"/>
          </a:xfrm>
          <a:noFill/>
          <a:ln>
            <a:noFill/>
          </a:ln>
          <a:effectLst/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none"/>
        </p:style>
        <p:txBody>
          <a:bodyPr anchor="ctr">
            <a:normAutofit/>
          </a:bodyPr>
          <a:lstStyle>
            <a:lvl1pPr marL="0" indent="0" algn="ctr">
              <a:buNone/>
              <a:defRPr lang="en-US" sz="2000" b="0" kern="1200" dirty="0" smtClean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754880" y="2438400"/>
            <a:ext cx="393192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0972B2-CA5C-437D-87D0-8081271A9E4B}" type="datetime2">
              <a:rPr lang="en-US" smtClean="0"/>
              <a:pPr/>
              <a:t>Thursday, October 5, 2017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r"/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FEC368-1D7A-4F81-ABF6-AE0E36BAF64C}" type="slidenum">
              <a:rPr lang="en-US" smtClean="0"/>
              <a:pPr/>
              <a:t>‹#›</a:t>
            </a:fld>
            <a:endParaRPr lang="en-US"/>
          </a:p>
        </p:txBody>
      </p:sp>
      <p:cxnSp>
        <p:nvCxnSpPr>
          <p:cNvPr id="11" name="Straight Connector 10"/>
          <p:cNvCxnSpPr/>
          <p:nvPr/>
        </p:nvCxnSpPr>
        <p:spPr>
          <a:xfrm rot="5400000">
            <a:off x="2217817" y="4045823"/>
            <a:ext cx="4709160" cy="794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CD4847-11EF-4466-A8AD-85CDB7B49118}" type="datetime2">
              <a:rPr lang="en-US" smtClean="0"/>
              <a:pPr/>
              <a:t>Thursday, October 5, 2017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r"/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FEC368-1D7A-4F81-ABF6-AE0E36BAF64C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68457A-3AB9-4880-8A0C-9F8524491207}" type="datetime2">
              <a:rPr lang="en-US" smtClean="0"/>
              <a:pPr/>
              <a:t>Thursday, October 5, 2017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r"/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FEC368-1D7A-4F81-ABF6-AE0E36BAF64C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92080"/>
            <a:ext cx="2139696" cy="1261872"/>
          </a:xfrm>
        </p:spPr>
        <p:txBody>
          <a:bodyPr anchor="b">
            <a:noAutofit/>
          </a:bodyPr>
          <a:lstStyle>
            <a:lvl1pPr algn="l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971800" y="792080"/>
            <a:ext cx="5715000" cy="557784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1" y="2130554"/>
            <a:ext cx="2139696" cy="4243615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E976D3-5B7F-4300-ABED-C91F1B2AE209}" type="datetime2">
              <a:rPr lang="en-US" smtClean="0"/>
              <a:pPr/>
              <a:t>Thursday, October 5, 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r"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FEC368-1D7A-4F81-ABF6-AE0E36BAF64C}" type="slidenum">
              <a:rPr lang="en-US" smtClean="0"/>
              <a:pPr/>
              <a:t>‹#›</a:t>
            </a:fld>
            <a:endParaRPr lang="en-US"/>
          </a:p>
        </p:txBody>
      </p:sp>
      <p:cxnSp>
        <p:nvCxnSpPr>
          <p:cNvPr id="9" name="Straight Connector 8"/>
          <p:cNvCxnSpPr/>
          <p:nvPr/>
        </p:nvCxnSpPr>
        <p:spPr>
          <a:xfrm rot="5400000">
            <a:off x="-13116" y="3580206"/>
            <a:ext cx="5577840" cy="1588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92480"/>
            <a:ext cx="2142680" cy="1264920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858610" y="838201"/>
            <a:ext cx="5904390" cy="5500456"/>
          </a:xfrm>
          <a:solidFill>
            <a:schemeClr val="bg2"/>
          </a:solidFill>
          <a:ln w="76200">
            <a:solidFill>
              <a:srgbClr val="FFFFFF"/>
            </a:solidFill>
            <a:miter lim="800000"/>
          </a:ln>
          <a:effectLst>
            <a:outerShdw blurRad="50800" dist="12700" dir="5400000" algn="t" rotWithShape="0">
              <a:prstClr val="black">
                <a:alpha val="59000"/>
              </a:prstClr>
            </a:outerShdw>
          </a:effectLst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2133600"/>
            <a:ext cx="2139696" cy="4242816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DC1E59-17DD-41CE-97CA-624A472382D4}" type="datetime2">
              <a:rPr lang="en-US" smtClean="0"/>
              <a:pPr/>
              <a:t>Thursday, October 5, 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r"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FEC368-1D7A-4F81-ABF6-AE0E36BAF64C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C057FC-95B6-4D89-AFDA-ABA33EE921E5}" type="datetime2">
              <a:rPr lang="en-US" smtClean="0"/>
              <a:pPr/>
              <a:t>Thursday, October 5, 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r"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FEC368-1D7A-4F81-ABF6-AE0E36BAF64C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609600"/>
            <a:ext cx="2057400" cy="5867400"/>
          </a:xfrm>
        </p:spPr>
        <p:txBody>
          <a:bodyPr vert="eaVert" anchor="b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609600"/>
            <a:ext cx="6019800" cy="586740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4549AC-EB31-477F-92A9-B1988E232878}" type="datetime2">
              <a:rPr lang="en-US" smtClean="0"/>
              <a:pPr/>
              <a:t>Thursday, October 5, 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r"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FEC368-1D7A-4F81-ABF6-AE0E36BAF64C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>
  <p:cSld name="Title, Text,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141034" y="274638"/>
            <a:ext cx="6779942" cy="1143000"/>
          </a:xfrm>
          <a:prstGeom prst="rect">
            <a:avLst/>
          </a:prstGeom>
        </p:spPr>
        <p:txBody>
          <a:bodyPr/>
          <a:lstStyle>
            <a:lvl1pPr>
              <a:defRPr sz="3600">
                <a:solidFill>
                  <a:schemeClr val="bg1"/>
                </a:solidFill>
                <a:latin typeface="ScalaSansLF-Regular" pitchFamily="2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519113" y="1533525"/>
            <a:ext cx="4000500" cy="3992563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bg1"/>
                </a:solidFill>
                <a:latin typeface="ScalaSansLF-Regular" pitchFamily="2" charset="0"/>
              </a:defRPr>
            </a:lvl1pPr>
            <a:lvl2pPr>
              <a:defRPr>
                <a:solidFill>
                  <a:schemeClr val="bg1"/>
                </a:solidFill>
                <a:latin typeface="ScalaSansLF-Regular" pitchFamily="2" charset="0"/>
              </a:defRPr>
            </a:lvl2pPr>
            <a:lvl3pPr>
              <a:defRPr>
                <a:solidFill>
                  <a:schemeClr val="bg1"/>
                </a:solidFill>
                <a:latin typeface="ScalaSansLF-Regular" pitchFamily="2" charset="0"/>
              </a:defRPr>
            </a:lvl3pPr>
            <a:lvl4pPr>
              <a:defRPr>
                <a:solidFill>
                  <a:schemeClr val="bg1"/>
                </a:solidFill>
                <a:latin typeface="ScalaSansLF-Regular" pitchFamily="2" charset="0"/>
              </a:defRPr>
            </a:lvl4pPr>
            <a:lvl5pPr>
              <a:defRPr>
                <a:solidFill>
                  <a:schemeClr val="bg1"/>
                </a:solidFill>
                <a:latin typeface="ScalaSansLF-Regular" pitchFamily="2" charset="0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72013" y="1533525"/>
            <a:ext cx="4000500" cy="3992563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bg1"/>
                </a:solidFill>
                <a:latin typeface="ScalaSansLF-Regular" pitchFamily="2" charset="0"/>
              </a:defRPr>
            </a:lvl1pPr>
            <a:lvl2pPr>
              <a:defRPr>
                <a:solidFill>
                  <a:schemeClr val="bg1"/>
                </a:solidFill>
                <a:latin typeface="ScalaSansLF-Regular" pitchFamily="2" charset="0"/>
              </a:defRPr>
            </a:lvl2pPr>
            <a:lvl3pPr>
              <a:defRPr>
                <a:solidFill>
                  <a:schemeClr val="bg1"/>
                </a:solidFill>
                <a:latin typeface="ScalaSansLF-Regular" pitchFamily="2" charset="0"/>
              </a:defRPr>
            </a:lvl3pPr>
            <a:lvl4pPr>
              <a:defRPr>
                <a:solidFill>
                  <a:schemeClr val="bg1"/>
                </a:solidFill>
                <a:latin typeface="ScalaSansLF-Regular" pitchFamily="2" charset="0"/>
              </a:defRPr>
            </a:lvl4pPr>
            <a:lvl5pPr>
              <a:defRPr>
                <a:solidFill>
                  <a:schemeClr val="bg1"/>
                </a:solidFill>
                <a:latin typeface="ScalaSansLF-Regular" pitchFamily="2" charset="0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Rectangle 3"/>
          <p:cNvSpPr>
            <a:spLocks noGrp="1" noChangeArrowheads="1"/>
          </p:cNvSpPr>
          <p:nvPr>
            <p:ph type="dt" sz="half" idx="10"/>
          </p:nvPr>
        </p:nvSpPr>
        <p:spPr>
          <a:xfrm>
            <a:off x="457200" y="6245225"/>
            <a:ext cx="2133600" cy="47625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4"/>
          <p:cNvSpPr>
            <a:spLocks noGrp="1" noChangeArrowheads="1"/>
          </p:cNvSpPr>
          <p:nvPr>
            <p:ph type="ftr" sz="quarter" idx="11"/>
          </p:nvPr>
        </p:nvSpPr>
        <p:spPr>
          <a:xfrm>
            <a:off x="3124200" y="6245225"/>
            <a:ext cx="2895600" cy="47625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5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035FF7D-CD67-47BE-92C4-30E33F3FAE6F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81214437"/>
      </p:ext>
    </p:extLst>
  </p:cSld>
  <p:clrMapOvr>
    <a:masterClrMapping/>
  </p:clrMapOvr>
  <p:transition spd="med">
    <p:zoom/>
  </p:transition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ext only - 2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457200" y="571747"/>
            <a:ext cx="8229600" cy="427619"/>
          </a:xfrm>
          <a:prstGeom prst="rect">
            <a:avLst/>
          </a:prstGeom>
        </p:spPr>
        <p:txBody>
          <a:bodyPr vert="horz"/>
          <a:lstStyle>
            <a:lvl1pPr>
              <a:defRPr sz="3200" b="1" i="0" spc="0">
                <a:solidFill>
                  <a:srgbClr val="34383C"/>
                </a:solidFill>
                <a:latin typeface="Scala OT" charset="0"/>
                <a:ea typeface="Scala OT" charset="0"/>
                <a:cs typeface="Scala OT" charset="0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sz="quarter" idx="10"/>
          </p:nvPr>
        </p:nvSpPr>
        <p:spPr>
          <a:xfrm>
            <a:off x="457201" y="1737894"/>
            <a:ext cx="8229600" cy="3649580"/>
          </a:xfrm>
          <a:prstGeom prst="rect">
            <a:avLst/>
          </a:prstGeom>
        </p:spPr>
        <p:txBody>
          <a:bodyPr vert="horz" numCol="2"/>
          <a:lstStyle>
            <a:lvl1pPr>
              <a:defRPr sz="1600" b="0" i="0">
                <a:solidFill>
                  <a:srgbClr val="34383C"/>
                </a:solidFill>
                <a:latin typeface="ScalaSansOT" charset="0"/>
                <a:ea typeface="ScalaSansOT" charset="0"/>
                <a:cs typeface="ScalaSansOT" charset="0"/>
              </a:defRPr>
            </a:lvl1pPr>
            <a:lvl2pPr>
              <a:defRPr sz="1600" b="0" i="0">
                <a:solidFill>
                  <a:srgbClr val="34383C"/>
                </a:solidFill>
                <a:latin typeface="ScalaSansOT" charset="0"/>
                <a:ea typeface="ScalaSansOT" charset="0"/>
                <a:cs typeface="ScalaSansOT" charset="0"/>
              </a:defRPr>
            </a:lvl2pPr>
            <a:lvl3pPr>
              <a:defRPr sz="1600" b="0" i="0">
                <a:solidFill>
                  <a:srgbClr val="34383C"/>
                </a:solidFill>
                <a:latin typeface="ScalaSansOT" charset="0"/>
                <a:ea typeface="ScalaSansOT" charset="0"/>
                <a:cs typeface="ScalaSansOT" charset="0"/>
              </a:defRPr>
            </a:lvl3pPr>
            <a:lvl4pPr>
              <a:defRPr sz="1600" b="0" i="0">
                <a:solidFill>
                  <a:srgbClr val="34383C"/>
                </a:solidFill>
                <a:latin typeface="ScalaSansOT" charset="0"/>
                <a:ea typeface="ScalaSansOT" charset="0"/>
                <a:cs typeface="ScalaSansOT" charset="0"/>
              </a:defRPr>
            </a:lvl4pPr>
            <a:lvl5pPr>
              <a:defRPr sz="1600" b="0" i="0">
                <a:solidFill>
                  <a:srgbClr val="34383C"/>
                </a:solidFill>
                <a:latin typeface="ScalaSansOT" charset="0"/>
                <a:ea typeface="ScalaSansOT" charset="0"/>
                <a:cs typeface="ScalaSansOT" charset="0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1"/>
          </p:nvPr>
        </p:nvSpPr>
        <p:spPr>
          <a:xfrm>
            <a:off x="457200" y="1106827"/>
            <a:ext cx="8229600" cy="316163"/>
          </a:xfrm>
          <a:prstGeom prst="rect">
            <a:avLst/>
          </a:prstGeom>
        </p:spPr>
        <p:txBody>
          <a:bodyPr vert="horz"/>
          <a:lstStyle>
            <a:lvl1pPr marL="0" indent="0">
              <a:buNone/>
              <a:defRPr sz="1800" b="0" i="0">
                <a:solidFill>
                  <a:srgbClr val="34383C"/>
                </a:solidFill>
                <a:latin typeface="ScalaOT" charset="0"/>
                <a:ea typeface="ScalaOT" charset="0"/>
                <a:cs typeface="ScalaOT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721098412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936181"/>
            <a:ext cx="7848600" cy="1927225"/>
          </a:xfrm>
        </p:spPr>
        <p:txBody>
          <a:bodyPr anchor="b">
            <a:noAutofit/>
          </a:bodyPr>
          <a:lstStyle>
            <a:lvl1pPr>
              <a:defRPr sz="5400" cap="all" baseline="0">
                <a:solidFill>
                  <a:srgbClr val="3E3D3C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85800" y="3069780"/>
            <a:ext cx="6400800" cy="1752600"/>
          </a:xfrm>
        </p:spPr>
        <p:txBody>
          <a:bodyPr/>
          <a:lstStyle>
            <a:lvl1pPr marL="0" indent="0" algn="l">
              <a:buNone/>
              <a:defRPr>
                <a:solidFill>
                  <a:srgbClr val="3E3D3C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A432C8-69A7-458B-9684-2BFA64B31948}" type="datetime2">
              <a:rPr lang="en-US" smtClean="0"/>
              <a:pPr/>
              <a:t>Thursday, October 5, 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r"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FEC368-1D7A-4F81-ABF6-AE0E36BAF64C}" type="slidenum">
              <a:rPr lang="en-US" smtClean="0"/>
              <a:pPr/>
              <a:t>‹#›</a:t>
            </a:fld>
            <a:endParaRPr lang="en-US"/>
          </a:p>
        </p:txBody>
      </p:sp>
      <p:cxnSp>
        <p:nvCxnSpPr>
          <p:cNvPr id="8" name="Straight Connector 7"/>
          <p:cNvCxnSpPr/>
          <p:nvPr/>
        </p:nvCxnSpPr>
        <p:spPr>
          <a:xfrm>
            <a:off x="685800" y="2963101"/>
            <a:ext cx="7848600" cy="1588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306391740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algn="ctr">
              <a:defRPr sz="44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buClr>
                <a:schemeClr val="tx1"/>
              </a:buClr>
              <a:defRPr/>
            </a:lvl1pPr>
            <a:lvl2pPr>
              <a:buClr>
                <a:schemeClr val="tx1"/>
              </a:buClr>
              <a:defRPr/>
            </a:lvl2pPr>
            <a:lvl3pPr>
              <a:buClr>
                <a:schemeClr val="tx1"/>
              </a:buClr>
              <a:defRPr/>
            </a:lvl3pPr>
            <a:lvl4pPr>
              <a:buClr>
                <a:schemeClr val="tx1"/>
              </a:buClr>
              <a:defRPr/>
            </a:lvl4pPr>
            <a:lvl5pPr>
              <a:buClr>
                <a:schemeClr val="tx1"/>
              </a:buClr>
              <a:defRPr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96A3A3-94A6-4E5B-AF39-173ACA3E61CC}" type="datetime2">
              <a:rPr lang="en-US" smtClean="0"/>
              <a:pPr/>
              <a:t>Thursday, October 5, 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r"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FEC368-1D7A-4F81-ABF6-AE0E36BAF64C}" type="slidenum">
              <a:rPr lang="en-US" smtClean="0"/>
              <a:pPr/>
              <a:t>‹#›</a:t>
            </a:fld>
            <a:endParaRPr lang="en-US"/>
          </a:p>
        </p:txBody>
      </p:sp>
      <p:cxnSp>
        <p:nvCxnSpPr>
          <p:cNvPr id="7" name="Straight Connector 6"/>
          <p:cNvCxnSpPr/>
          <p:nvPr userDrawn="1"/>
        </p:nvCxnSpPr>
        <p:spPr>
          <a:xfrm>
            <a:off x="457200" y="1406704"/>
            <a:ext cx="8229600" cy="0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428584081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2362201"/>
            <a:ext cx="7772400" cy="2200275"/>
          </a:xfrm>
        </p:spPr>
        <p:txBody>
          <a:bodyPr anchor="b">
            <a:normAutofit/>
          </a:bodyPr>
          <a:lstStyle>
            <a:lvl1pPr algn="l">
              <a:defRPr sz="4800" b="0" cap="all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4626865"/>
            <a:ext cx="7772400" cy="1500187"/>
          </a:xfrm>
        </p:spPr>
        <p:txBody>
          <a:bodyPr anchor="t">
            <a:normAutofit/>
          </a:bodyPr>
          <a:lstStyle>
            <a:lvl1pPr marL="0" indent="0">
              <a:buNone/>
              <a:defRPr sz="2400">
                <a:solidFill>
                  <a:schemeClr val="tx2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33D019-A32C-4EAD-B8E6-DBDA699692FD}" type="datetime2">
              <a:rPr lang="en-US" smtClean="0"/>
              <a:pPr/>
              <a:t>Thursday, October 5, 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r"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FEC368-1D7A-4F81-ABF6-AE0E36BAF64C}" type="slidenum">
              <a:rPr lang="en-US" smtClean="0"/>
              <a:pPr/>
              <a:t>‹#›</a:t>
            </a:fld>
            <a:endParaRPr lang="en-US"/>
          </a:p>
        </p:txBody>
      </p:sp>
      <p:cxnSp>
        <p:nvCxnSpPr>
          <p:cNvPr id="7" name="Straight Connector 6"/>
          <p:cNvCxnSpPr/>
          <p:nvPr/>
        </p:nvCxnSpPr>
        <p:spPr>
          <a:xfrm>
            <a:off x="731520" y="4599433"/>
            <a:ext cx="7848600" cy="1588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589718848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73352"/>
            <a:ext cx="4038600" cy="4718304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73352"/>
            <a:ext cx="4038600" cy="4718304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EBA98F-560C-4997-81C4-81D4D9187EAB}" type="datetime2">
              <a:rPr lang="en-US" smtClean="0"/>
              <a:pPr/>
              <a:t>Thursday, October 5, 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r"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FEC368-1D7A-4F81-ABF6-AE0E36BAF64C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29222237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76400"/>
            <a:ext cx="3931920" cy="639763"/>
          </a:xfrm>
          <a:noFill/>
          <a:ln>
            <a:noFill/>
          </a:ln>
          <a:effectLst/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none"/>
        </p:style>
        <p:txBody>
          <a:bodyPr anchor="ctr">
            <a:normAutofit/>
          </a:bodyPr>
          <a:lstStyle>
            <a:lvl1pPr marL="0" indent="0" algn="ctr">
              <a:buNone/>
              <a:defRPr sz="2000" b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438400"/>
            <a:ext cx="393192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754880" y="1676400"/>
            <a:ext cx="3931920" cy="639763"/>
          </a:xfrm>
          <a:noFill/>
          <a:ln>
            <a:noFill/>
          </a:ln>
          <a:effectLst/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none"/>
        </p:style>
        <p:txBody>
          <a:bodyPr anchor="ctr">
            <a:normAutofit/>
          </a:bodyPr>
          <a:lstStyle>
            <a:lvl1pPr marL="0" indent="0" algn="ctr">
              <a:buNone/>
              <a:defRPr lang="en-US" sz="2000" b="0" kern="1200" dirty="0" smtClean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754880" y="2438400"/>
            <a:ext cx="393192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0972B2-CA5C-437D-87D0-8081271A9E4B}" type="datetime2">
              <a:rPr lang="en-US" smtClean="0"/>
              <a:pPr/>
              <a:t>Thursday, October 5, 2017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r"/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FEC368-1D7A-4F81-ABF6-AE0E36BAF64C}" type="slidenum">
              <a:rPr lang="en-US" smtClean="0"/>
              <a:pPr/>
              <a:t>‹#›</a:t>
            </a:fld>
            <a:endParaRPr lang="en-US"/>
          </a:p>
        </p:txBody>
      </p:sp>
      <p:cxnSp>
        <p:nvCxnSpPr>
          <p:cNvPr id="11" name="Straight Connector 10"/>
          <p:cNvCxnSpPr/>
          <p:nvPr/>
        </p:nvCxnSpPr>
        <p:spPr>
          <a:xfrm rot="5400000">
            <a:off x="2217817" y="4045823"/>
            <a:ext cx="4709160" cy="794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90863384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CD4847-11EF-4466-A8AD-85CDB7B49118}" type="datetime2">
              <a:rPr lang="en-US" smtClean="0"/>
              <a:pPr/>
              <a:t>Thursday, October 5, 2017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r"/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FEC368-1D7A-4F81-ABF6-AE0E36BAF64C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01974290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68457A-3AB9-4880-8A0C-9F8524491207}" type="datetime2">
              <a:rPr lang="en-US" smtClean="0"/>
              <a:pPr/>
              <a:t>Thursday, October 5, 2017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r"/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FEC368-1D7A-4F81-ABF6-AE0E36BAF64C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06993605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92080"/>
            <a:ext cx="2139696" cy="1261872"/>
          </a:xfrm>
        </p:spPr>
        <p:txBody>
          <a:bodyPr anchor="b">
            <a:noAutofit/>
          </a:bodyPr>
          <a:lstStyle>
            <a:lvl1pPr algn="l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971800" y="792080"/>
            <a:ext cx="5715000" cy="557784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1" y="2130554"/>
            <a:ext cx="2139696" cy="4243615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E976D3-5B7F-4300-ABED-C91F1B2AE209}" type="datetime2">
              <a:rPr lang="en-US" smtClean="0"/>
              <a:pPr/>
              <a:t>Thursday, October 5, 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r"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FEC368-1D7A-4F81-ABF6-AE0E36BAF64C}" type="slidenum">
              <a:rPr lang="en-US" smtClean="0"/>
              <a:pPr/>
              <a:t>‹#›</a:t>
            </a:fld>
            <a:endParaRPr lang="en-US"/>
          </a:p>
        </p:txBody>
      </p:sp>
      <p:cxnSp>
        <p:nvCxnSpPr>
          <p:cNvPr id="9" name="Straight Connector 8"/>
          <p:cNvCxnSpPr/>
          <p:nvPr/>
        </p:nvCxnSpPr>
        <p:spPr>
          <a:xfrm rot="5400000">
            <a:off x="-13116" y="3580206"/>
            <a:ext cx="5577840" cy="1588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965856551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92480"/>
            <a:ext cx="2142680" cy="1264920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858610" y="838201"/>
            <a:ext cx="5904390" cy="5500456"/>
          </a:xfrm>
          <a:solidFill>
            <a:schemeClr val="bg2"/>
          </a:solidFill>
          <a:ln w="76200">
            <a:solidFill>
              <a:srgbClr val="FFFFFF"/>
            </a:solidFill>
            <a:miter lim="800000"/>
          </a:ln>
          <a:effectLst>
            <a:outerShdw blurRad="50800" dist="12700" dir="5400000" algn="t" rotWithShape="0">
              <a:prstClr val="black">
                <a:alpha val="59000"/>
              </a:prstClr>
            </a:outerShdw>
          </a:effectLst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2133600"/>
            <a:ext cx="2139696" cy="4242816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DC1E59-17DD-41CE-97CA-624A472382D4}" type="datetime2">
              <a:rPr lang="en-US" smtClean="0"/>
              <a:pPr/>
              <a:t>Thursday, October 5, 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r"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FEC368-1D7A-4F81-ABF6-AE0E36BAF64C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53374962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C057FC-95B6-4D89-AFDA-ABA33EE921E5}" type="datetime2">
              <a:rPr lang="en-US" smtClean="0"/>
              <a:pPr/>
              <a:t>Thursday, October 5, 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r"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FEC368-1D7A-4F81-ABF6-AE0E36BAF64C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90198385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609600"/>
            <a:ext cx="2057400" cy="5867400"/>
          </a:xfrm>
        </p:spPr>
        <p:txBody>
          <a:bodyPr vert="eaVert" anchor="b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609600"/>
            <a:ext cx="6019800" cy="586740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4549AC-EB31-477F-92A9-B1988E232878}" type="datetime2">
              <a:rPr lang="en-US" smtClean="0"/>
              <a:pPr/>
              <a:t>Thursday, October 5, 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r"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FEC368-1D7A-4F81-ABF6-AE0E36BAF64C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59010869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 preserve="1">
  <p:cSld name="Title, Text,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141034" y="274638"/>
            <a:ext cx="6779942" cy="1143000"/>
          </a:xfrm>
          <a:prstGeom prst="rect">
            <a:avLst/>
          </a:prstGeom>
        </p:spPr>
        <p:txBody>
          <a:bodyPr/>
          <a:lstStyle>
            <a:lvl1pPr>
              <a:defRPr sz="3600">
                <a:solidFill>
                  <a:schemeClr val="bg1"/>
                </a:solidFill>
                <a:latin typeface="ScalaSansLF-Regular" pitchFamily="2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519113" y="1533525"/>
            <a:ext cx="4000500" cy="3992563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bg1"/>
                </a:solidFill>
                <a:latin typeface="ScalaSansLF-Regular" pitchFamily="2" charset="0"/>
              </a:defRPr>
            </a:lvl1pPr>
            <a:lvl2pPr>
              <a:defRPr>
                <a:solidFill>
                  <a:schemeClr val="bg1"/>
                </a:solidFill>
                <a:latin typeface="ScalaSansLF-Regular" pitchFamily="2" charset="0"/>
              </a:defRPr>
            </a:lvl2pPr>
            <a:lvl3pPr>
              <a:defRPr>
                <a:solidFill>
                  <a:schemeClr val="bg1"/>
                </a:solidFill>
                <a:latin typeface="ScalaSansLF-Regular" pitchFamily="2" charset="0"/>
              </a:defRPr>
            </a:lvl3pPr>
            <a:lvl4pPr>
              <a:defRPr>
                <a:solidFill>
                  <a:schemeClr val="bg1"/>
                </a:solidFill>
                <a:latin typeface="ScalaSansLF-Regular" pitchFamily="2" charset="0"/>
              </a:defRPr>
            </a:lvl4pPr>
            <a:lvl5pPr>
              <a:defRPr>
                <a:solidFill>
                  <a:schemeClr val="bg1"/>
                </a:solidFill>
                <a:latin typeface="ScalaSansLF-Regular" pitchFamily="2" charset="0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72013" y="1533525"/>
            <a:ext cx="4000500" cy="3992563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bg1"/>
                </a:solidFill>
                <a:latin typeface="ScalaSansLF-Regular" pitchFamily="2" charset="0"/>
              </a:defRPr>
            </a:lvl1pPr>
            <a:lvl2pPr>
              <a:defRPr>
                <a:solidFill>
                  <a:schemeClr val="bg1"/>
                </a:solidFill>
                <a:latin typeface="ScalaSansLF-Regular" pitchFamily="2" charset="0"/>
              </a:defRPr>
            </a:lvl2pPr>
            <a:lvl3pPr>
              <a:defRPr>
                <a:solidFill>
                  <a:schemeClr val="bg1"/>
                </a:solidFill>
                <a:latin typeface="ScalaSansLF-Regular" pitchFamily="2" charset="0"/>
              </a:defRPr>
            </a:lvl3pPr>
            <a:lvl4pPr>
              <a:defRPr>
                <a:solidFill>
                  <a:schemeClr val="bg1"/>
                </a:solidFill>
                <a:latin typeface="ScalaSansLF-Regular" pitchFamily="2" charset="0"/>
              </a:defRPr>
            </a:lvl4pPr>
            <a:lvl5pPr>
              <a:defRPr>
                <a:solidFill>
                  <a:schemeClr val="bg1"/>
                </a:solidFill>
                <a:latin typeface="ScalaSansLF-Regular" pitchFamily="2" charset="0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Rectangle 3"/>
          <p:cNvSpPr>
            <a:spLocks noGrp="1" noChangeArrowheads="1"/>
          </p:cNvSpPr>
          <p:nvPr>
            <p:ph type="dt" sz="half" idx="10"/>
          </p:nvPr>
        </p:nvSpPr>
        <p:spPr>
          <a:xfrm>
            <a:off x="457200" y="6245225"/>
            <a:ext cx="2133600" cy="47625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4"/>
          <p:cNvSpPr>
            <a:spLocks noGrp="1" noChangeArrowheads="1"/>
          </p:cNvSpPr>
          <p:nvPr>
            <p:ph type="ftr" sz="quarter" idx="11"/>
          </p:nvPr>
        </p:nvSpPr>
        <p:spPr>
          <a:xfrm>
            <a:off x="3124200" y="6245225"/>
            <a:ext cx="2895600" cy="47625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5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035FF7D-CD67-47BE-92C4-30E33F3FAE6F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39776007"/>
      </p:ext>
    </p:extLst>
  </p:cSld>
  <p:clrMapOvr>
    <a:masterClrMapping/>
  </p:clrMapOvr>
  <p:transition spd="med">
    <p:zoom/>
  </p:transition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only - 2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457200" y="571747"/>
            <a:ext cx="8229600" cy="427619"/>
          </a:xfrm>
          <a:prstGeom prst="rect">
            <a:avLst/>
          </a:prstGeom>
        </p:spPr>
        <p:txBody>
          <a:bodyPr vert="horz"/>
          <a:lstStyle>
            <a:lvl1pPr>
              <a:defRPr sz="3200" b="1" i="0" spc="0">
                <a:solidFill>
                  <a:srgbClr val="34383C"/>
                </a:solidFill>
                <a:latin typeface="Scala OT" charset="0"/>
                <a:ea typeface="Scala OT" charset="0"/>
                <a:cs typeface="Scala OT" charset="0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sz="quarter" idx="10"/>
          </p:nvPr>
        </p:nvSpPr>
        <p:spPr>
          <a:xfrm>
            <a:off x="457201" y="1737894"/>
            <a:ext cx="8229600" cy="3649580"/>
          </a:xfrm>
          <a:prstGeom prst="rect">
            <a:avLst/>
          </a:prstGeom>
        </p:spPr>
        <p:txBody>
          <a:bodyPr vert="horz" numCol="2"/>
          <a:lstStyle>
            <a:lvl1pPr>
              <a:defRPr sz="1600" b="0" i="0">
                <a:solidFill>
                  <a:srgbClr val="34383C"/>
                </a:solidFill>
                <a:latin typeface="ScalaSansOT" charset="0"/>
                <a:ea typeface="ScalaSansOT" charset="0"/>
                <a:cs typeface="ScalaSansOT" charset="0"/>
              </a:defRPr>
            </a:lvl1pPr>
            <a:lvl2pPr>
              <a:defRPr sz="1600" b="0" i="0">
                <a:solidFill>
                  <a:srgbClr val="34383C"/>
                </a:solidFill>
                <a:latin typeface="ScalaSansOT" charset="0"/>
                <a:ea typeface="ScalaSansOT" charset="0"/>
                <a:cs typeface="ScalaSansOT" charset="0"/>
              </a:defRPr>
            </a:lvl2pPr>
            <a:lvl3pPr>
              <a:defRPr sz="1600" b="0" i="0">
                <a:solidFill>
                  <a:srgbClr val="34383C"/>
                </a:solidFill>
                <a:latin typeface="ScalaSansOT" charset="0"/>
                <a:ea typeface="ScalaSansOT" charset="0"/>
                <a:cs typeface="ScalaSansOT" charset="0"/>
              </a:defRPr>
            </a:lvl3pPr>
            <a:lvl4pPr>
              <a:defRPr sz="1600" b="0" i="0">
                <a:solidFill>
                  <a:srgbClr val="34383C"/>
                </a:solidFill>
                <a:latin typeface="ScalaSansOT" charset="0"/>
                <a:ea typeface="ScalaSansOT" charset="0"/>
                <a:cs typeface="ScalaSansOT" charset="0"/>
              </a:defRPr>
            </a:lvl4pPr>
            <a:lvl5pPr>
              <a:defRPr sz="1600" b="0" i="0">
                <a:solidFill>
                  <a:srgbClr val="34383C"/>
                </a:solidFill>
                <a:latin typeface="ScalaSansOT" charset="0"/>
                <a:ea typeface="ScalaSansOT" charset="0"/>
                <a:cs typeface="ScalaSansOT" charset="0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1"/>
          </p:nvPr>
        </p:nvSpPr>
        <p:spPr>
          <a:xfrm>
            <a:off x="457200" y="1106827"/>
            <a:ext cx="8229600" cy="316163"/>
          </a:xfrm>
          <a:prstGeom prst="rect">
            <a:avLst/>
          </a:prstGeom>
        </p:spPr>
        <p:txBody>
          <a:bodyPr vert="horz"/>
          <a:lstStyle>
            <a:lvl1pPr marL="0" indent="0">
              <a:buNone/>
              <a:defRPr sz="1800" b="0" i="0">
                <a:solidFill>
                  <a:srgbClr val="34383C"/>
                </a:solidFill>
                <a:latin typeface="ScalaOT" charset="0"/>
                <a:ea typeface="ScalaOT" charset="0"/>
                <a:cs typeface="ScalaOT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92022867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2.png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1.xml"/><Relationship Id="rId13" Type="http://schemas.openxmlformats.org/officeDocument/2006/relationships/slideLayout" Target="../slideLayouts/slideLayout26.xml"/><Relationship Id="rId3" Type="http://schemas.openxmlformats.org/officeDocument/2006/relationships/slideLayout" Target="../slideLayouts/slideLayout16.xml"/><Relationship Id="rId7" Type="http://schemas.openxmlformats.org/officeDocument/2006/relationships/slideLayout" Target="../slideLayouts/slideLayout20.xml"/><Relationship Id="rId12" Type="http://schemas.openxmlformats.org/officeDocument/2006/relationships/slideLayout" Target="../slideLayouts/slideLayout25.xml"/><Relationship Id="rId2" Type="http://schemas.openxmlformats.org/officeDocument/2006/relationships/slideLayout" Target="../slideLayouts/slideLayout15.xml"/><Relationship Id="rId1" Type="http://schemas.openxmlformats.org/officeDocument/2006/relationships/slideLayout" Target="../slideLayouts/slideLayout14.xml"/><Relationship Id="rId6" Type="http://schemas.openxmlformats.org/officeDocument/2006/relationships/slideLayout" Target="../slideLayouts/slideLayout19.xml"/><Relationship Id="rId11" Type="http://schemas.openxmlformats.org/officeDocument/2006/relationships/slideLayout" Target="../slideLayouts/slideLayout24.xml"/><Relationship Id="rId5" Type="http://schemas.openxmlformats.org/officeDocument/2006/relationships/slideLayout" Target="../slideLayouts/slideLayout18.xml"/><Relationship Id="rId10" Type="http://schemas.openxmlformats.org/officeDocument/2006/relationships/slideLayout" Target="../slideLayouts/slideLayout23.xml"/><Relationship Id="rId4" Type="http://schemas.openxmlformats.org/officeDocument/2006/relationships/slideLayout" Target="../slideLayouts/slideLayout17.xml"/><Relationship Id="rId9" Type="http://schemas.openxmlformats.org/officeDocument/2006/relationships/slideLayout" Target="../slideLayouts/slideLayout22.xml"/><Relationship Id="rId14" Type="http://schemas.openxmlformats.org/officeDocument/2006/relationships/theme" Target="../theme/theme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/>
          <p:cNvSpPr/>
          <p:nvPr/>
        </p:nvSpPr>
        <p:spPr>
          <a:xfrm>
            <a:off x="0" y="220787"/>
            <a:ext cx="9144000" cy="2286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533400"/>
            <a:ext cx="8229600" cy="990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876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7" name="Rectangle 6"/>
          <p:cNvSpPr/>
          <p:nvPr/>
        </p:nvSpPr>
        <p:spPr>
          <a:xfrm rot="10800000">
            <a:off x="0" y="0"/>
            <a:ext cx="9144000" cy="228600"/>
          </a:xfrm>
          <a:prstGeom prst="rect">
            <a:avLst/>
          </a:prstGeom>
          <a:solidFill>
            <a:srgbClr val="6F777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18288"/>
            <a:ext cx="2895600" cy="32918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rgbClr val="FFFFFF"/>
                </a:solidFill>
              </a:defRPr>
            </a:lvl1pPr>
          </a:lstStyle>
          <a:p>
            <a:fld id="{A80CB818-7379-467D-8E76-EF9D9074A26C}" type="datetime2">
              <a:rPr lang="en-US" smtClean="0"/>
              <a:pPr/>
              <a:t>Thursday, October 5, 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429000" y="18288"/>
            <a:ext cx="4114800" cy="32918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rgbClr val="FFFFFF"/>
                </a:solidFill>
              </a:defRPr>
            </a:lvl1pPr>
          </a:lstStyle>
          <a:p>
            <a:pPr algn="r"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620000" y="18288"/>
            <a:ext cx="1066800" cy="32918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400" b="1">
                <a:solidFill>
                  <a:srgbClr val="FFFFFF"/>
                </a:solidFill>
              </a:defRPr>
            </a:lvl1pPr>
          </a:lstStyle>
          <a:p>
            <a:fld id="{0CFEC368-1D7A-4F81-ABF6-AE0E36BAF64C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2" name="Rectangle 11"/>
          <p:cNvSpPr/>
          <p:nvPr/>
        </p:nvSpPr>
        <p:spPr>
          <a:xfrm>
            <a:off x="0" y="6803560"/>
            <a:ext cx="9144000" cy="91440"/>
          </a:xfrm>
          <a:prstGeom prst="rect">
            <a:avLst/>
          </a:prstGeom>
          <a:solidFill>
            <a:srgbClr val="6F777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027" name="Picture 3" descr="C:\Users\njones\Dropbox (2U)\Work\Designing Slides\Syracuse\03 Engin and CS\logo\logo_SYR-EngAtSYR.png"/>
          <p:cNvPicPr>
            <a:picLocks noChangeAspect="1" noChangeArrowheads="1"/>
          </p:cNvPicPr>
          <p:nvPr userDrawn="1"/>
        </p:nvPicPr>
        <p:blipFill>
          <a:blip r:embed="rId15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3121" y="6422102"/>
            <a:ext cx="2032000" cy="18288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961" r:id="rId1"/>
    <p:sldLayoutId id="2147483962" r:id="rId2"/>
    <p:sldLayoutId id="2147483963" r:id="rId3"/>
    <p:sldLayoutId id="2147483964" r:id="rId4"/>
    <p:sldLayoutId id="2147483965" r:id="rId5"/>
    <p:sldLayoutId id="2147483966" r:id="rId6"/>
    <p:sldLayoutId id="2147483967" r:id="rId7"/>
    <p:sldLayoutId id="2147483968" r:id="rId8"/>
    <p:sldLayoutId id="2147483969" r:id="rId9"/>
    <p:sldLayoutId id="2147483970" r:id="rId10"/>
    <p:sldLayoutId id="2147483971" r:id="rId11"/>
    <p:sldLayoutId id="2147483972" r:id="rId12"/>
    <p:sldLayoutId id="2147483973" r:id="rId13"/>
  </p:sldLayoutIdLst>
  <p:hf sldNum="0" hdr="0" ftr="0" dt="0"/>
  <p:txStyles>
    <p:titleStyle>
      <a:lvl1pPr algn="l" defTabSz="914400" rtl="0" eaLnBrk="1" latinLnBrk="0" hangingPunct="1">
        <a:spcBef>
          <a:spcPct val="0"/>
        </a:spcBef>
        <a:buNone/>
        <a:defRPr sz="4000" kern="1200" spc="-100" baseline="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182880" indent="-182880" algn="l" defTabSz="914400" rtl="0" eaLnBrk="1" latinLnBrk="0" hangingPunct="1">
        <a:spcBef>
          <a:spcPct val="20000"/>
        </a:spcBef>
        <a:buClr>
          <a:schemeClr val="accent1"/>
        </a:buClr>
        <a:buSzPct val="85000"/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indent="-182880" algn="l" defTabSz="914400" rtl="0" eaLnBrk="1" latinLnBrk="0" hangingPunct="1">
        <a:spcBef>
          <a:spcPct val="20000"/>
        </a:spcBef>
        <a:buClr>
          <a:schemeClr val="accent1"/>
        </a:buClr>
        <a:buSzPct val="85000"/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731520" indent="-182880" algn="l" defTabSz="914400" rtl="0" eaLnBrk="1" latinLnBrk="0" hangingPunct="1">
        <a:spcBef>
          <a:spcPct val="20000"/>
        </a:spcBef>
        <a:buClr>
          <a:schemeClr val="accent1"/>
        </a:buClr>
        <a:buSzPct val="90000"/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005840" indent="-18288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1188720" indent="-13716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Arial" pitchFamily="34" charset="0"/>
        <a:buChar char="•"/>
        <a:defRPr sz="1400" kern="1200" baseline="0">
          <a:solidFill>
            <a:schemeClr val="tx1"/>
          </a:solidFill>
          <a:latin typeface="+mn-lt"/>
          <a:ea typeface="+mn-ea"/>
          <a:cs typeface="+mn-cs"/>
        </a:defRPr>
      </a:lvl5pPr>
      <a:lvl6pPr marL="1371600" indent="-18288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300" kern="1200">
          <a:solidFill>
            <a:schemeClr val="tx1"/>
          </a:solidFill>
          <a:latin typeface="+mn-lt"/>
          <a:ea typeface="+mn-ea"/>
          <a:cs typeface="+mn-cs"/>
        </a:defRPr>
      </a:lvl6pPr>
      <a:lvl7pPr marL="1554480" indent="-18288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300" kern="1200">
          <a:solidFill>
            <a:schemeClr val="tx1"/>
          </a:solidFill>
          <a:latin typeface="+mn-lt"/>
          <a:ea typeface="+mn-ea"/>
          <a:cs typeface="+mn-cs"/>
        </a:defRPr>
      </a:lvl7pPr>
      <a:lvl8pPr marL="1737360" indent="-18288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300" kern="1200">
          <a:solidFill>
            <a:schemeClr val="tx1"/>
          </a:solidFill>
          <a:latin typeface="+mn-lt"/>
          <a:ea typeface="+mn-ea"/>
          <a:cs typeface="+mn-cs"/>
        </a:defRPr>
      </a:lvl8pPr>
      <a:lvl9pPr marL="1920240" indent="-18288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3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/>
          <p:cNvSpPr/>
          <p:nvPr/>
        </p:nvSpPr>
        <p:spPr>
          <a:xfrm>
            <a:off x="0" y="220787"/>
            <a:ext cx="9144000" cy="2286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533400"/>
            <a:ext cx="8229600" cy="990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876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7" name="Rectangle 6"/>
          <p:cNvSpPr/>
          <p:nvPr/>
        </p:nvSpPr>
        <p:spPr>
          <a:xfrm rot="10800000">
            <a:off x="0" y="0"/>
            <a:ext cx="9144000" cy="228600"/>
          </a:xfrm>
          <a:prstGeom prst="rect">
            <a:avLst/>
          </a:prstGeom>
          <a:solidFill>
            <a:srgbClr val="6F777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18288"/>
            <a:ext cx="2895600" cy="32918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rgbClr val="FFFFFF"/>
                </a:solidFill>
              </a:defRPr>
            </a:lvl1pPr>
          </a:lstStyle>
          <a:p>
            <a:fld id="{A80CB818-7379-467D-8E76-EF9D9074A26C}" type="datetime2">
              <a:rPr lang="en-US" smtClean="0"/>
              <a:pPr/>
              <a:t>Thursday, October 5, 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429000" y="18288"/>
            <a:ext cx="4114800" cy="32918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rgbClr val="FFFFFF"/>
                </a:solidFill>
              </a:defRPr>
            </a:lvl1pPr>
          </a:lstStyle>
          <a:p>
            <a:pPr algn="r"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620000" y="18288"/>
            <a:ext cx="1066800" cy="32918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400" b="1">
                <a:solidFill>
                  <a:srgbClr val="FFFFFF"/>
                </a:solidFill>
              </a:defRPr>
            </a:lvl1pPr>
          </a:lstStyle>
          <a:p>
            <a:fld id="{0CFEC368-1D7A-4F81-ABF6-AE0E36BAF64C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2" name="Rectangle 11"/>
          <p:cNvSpPr/>
          <p:nvPr/>
        </p:nvSpPr>
        <p:spPr>
          <a:xfrm>
            <a:off x="0" y="6803560"/>
            <a:ext cx="9144000" cy="91440"/>
          </a:xfrm>
          <a:prstGeom prst="rect">
            <a:avLst/>
          </a:prstGeom>
          <a:solidFill>
            <a:srgbClr val="6F777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8282170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88" r:id="rId1"/>
    <p:sldLayoutId id="2147483989" r:id="rId2"/>
    <p:sldLayoutId id="2147483990" r:id="rId3"/>
    <p:sldLayoutId id="2147483991" r:id="rId4"/>
    <p:sldLayoutId id="2147483992" r:id="rId5"/>
    <p:sldLayoutId id="2147483993" r:id="rId6"/>
    <p:sldLayoutId id="2147483994" r:id="rId7"/>
    <p:sldLayoutId id="2147483995" r:id="rId8"/>
    <p:sldLayoutId id="2147483996" r:id="rId9"/>
    <p:sldLayoutId id="2147483997" r:id="rId10"/>
    <p:sldLayoutId id="2147483998" r:id="rId11"/>
    <p:sldLayoutId id="2147483999" r:id="rId12"/>
    <p:sldLayoutId id="2147484000" r:id="rId13"/>
  </p:sldLayoutIdLst>
  <p:hf sldNum="0" hdr="0" ftr="0" dt="0"/>
  <p:txStyles>
    <p:titleStyle>
      <a:lvl1pPr algn="l" defTabSz="914400" rtl="0" eaLnBrk="1" latinLnBrk="0" hangingPunct="1">
        <a:spcBef>
          <a:spcPct val="0"/>
        </a:spcBef>
        <a:buNone/>
        <a:defRPr sz="4000" kern="1200" spc="-100" baseline="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182880" indent="-182880" algn="l" defTabSz="914400" rtl="0" eaLnBrk="1" latinLnBrk="0" hangingPunct="1">
        <a:spcBef>
          <a:spcPct val="20000"/>
        </a:spcBef>
        <a:buClr>
          <a:schemeClr val="accent1"/>
        </a:buClr>
        <a:buSzPct val="85000"/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indent="-182880" algn="l" defTabSz="914400" rtl="0" eaLnBrk="1" latinLnBrk="0" hangingPunct="1">
        <a:spcBef>
          <a:spcPct val="20000"/>
        </a:spcBef>
        <a:buClr>
          <a:schemeClr val="accent1"/>
        </a:buClr>
        <a:buSzPct val="85000"/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731520" indent="-182880" algn="l" defTabSz="914400" rtl="0" eaLnBrk="1" latinLnBrk="0" hangingPunct="1">
        <a:spcBef>
          <a:spcPct val="20000"/>
        </a:spcBef>
        <a:buClr>
          <a:schemeClr val="accent1"/>
        </a:buClr>
        <a:buSzPct val="90000"/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005840" indent="-18288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1188720" indent="-13716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Arial" pitchFamily="34" charset="0"/>
        <a:buChar char="•"/>
        <a:defRPr sz="1400" kern="1200" baseline="0">
          <a:solidFill>
            <a:schemeClr val="tx1"/>
          </a:solidFill>
          <a:latin typeface="+mn-lt"/>
          <a:ea typeface="+mn-ea"/>
          <a:cs typeface="+mn-cs"/>
        </a:defRPr>
      </a:lvl5pPr>
      <a:lvl6pPr marL="1371600" indent="-18288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300" kern="1200">
          <a:solidFill>
            <a:schemeClr val="tx1"/>
          </a:solidFill>
          <a:latin typeface="+mn-lt"/>
          <a:ea typeface="+mn-ea"/>
          <a:cs typeface="+mn-cs"/>
        </a:defRPr>
      </a:lvl6pPr>
      <a:lvl7pPr marL="1554480" indent="-18288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300" kern="1200">
          <a:solidFill>
            <a:schemeClr val="tx1"/>
          </a:solidFill>
          <a:latin typeface="+mn-lt"/>
          <a:ea typeface="+mn-ea"/>
          <a:cs typeface="+mn-cs"/>
        </a:defRPr>
      </a:lvl7pPr>
      <a:lvl8pPr marL="1737360" indent="-18288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300" kern="1200">
          <a:solidFill>
            <a:schemeClr val="tx1"/>
          </a:solidFill>
          <a:latin typeface="+mn-lt"/>
          <a:ea typeface="+mn-ea"/>
          <a:cs typeface="+mn-cs"/>
        </a:defRPr>
      </a:lvl8pPr>
      <a:lvl9pPr marL="1920240" indent="-18288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3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hyperlink" Target="http://tangentsoft.net/wskfaq" TargetMode="External"/><Relationship Id="rId1" Type="http://schemas.openxmlformats.org/officeDocument/2006/relationships/slideLayout" Target="../slideLayouts/slideLayout15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5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2" Type="http://schemas.openxmlformats.org/officeDocument/2006/relationships/slideLayout" Target="../slideLayouts/slideLayout15.xml"/><Relationship Id="rId1" Type="http://schemas.openxmlformats.org/officeDocument/2006/relationships/vmlDrawing" Target="../drawings/vmlDrawing1.vml"/><Relationship Id="rId4" Type="http://schemas.openxmlformats.org/officeDocument/2006/relationships/image" Target="../media/image3.emf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5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5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.bin"/><Relationship Id="rId2" Type="http://schemas.openxmlformats.org/officeDocument/2006/relationships/slideLayout" Target="../slideLayouts/slideLayout19.xml"/><Relationship Id="rId1" Type="http://schemas.openxmlformats.org/officeDocument/2006/relationships/vmlDrawing" Target="../drawings/vmlDrawing2.vml"/><Relationship Id="rId4" Type="http://schemas.openxmlformats.org/officeDocument/2006/relationships/image" Target="../media/image4.wmf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5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3.bin"/><Relationship Id="rId2" Type="http://schemas.openxmlformats.org/officeDocument/2006/relationships/slideLayout" Target="../slideLayouts/slideLayout15.xml"/><Relationship Id="rId1" Type="http://schemas.openxmlformats.org/officeDocument/2006/relationships/vmlDrawing" Target="../drawings/vmlDrawing3.vml"/><Relationship Id="rId4" Type="http://schemas.openxmlformats.org/officeDocument/2006/relationships/image" Target="../media/image4.wmf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5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4.bin"/><Relationship Id="rId2" Type="http://schemas.openxmlformats.org/officeDocument/2006/relationships/slideLayout" Target="../slideLayouts/slideLayout15.xml"/><Relationship Id="rId1" Type="http://schemas.openxmlformats.org/officeDocument/2006/relationships/vmlDrawing" Target="../drawings/vmlDrawing4.vml"/><Relationship Id="rId4" Type="http://schemas.openxmlformats.org/officeDocument/2006/relationships/image" Target="../media/image4.wmf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0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69687" y="1113917"/>
            <a:ext cx="8303455" cy="1927225"/>
          </a:xfrm>
        </p:spPr>
        <p:txBody>
          <a:bodyPr>
            <a:normAutofit/>
          </a:bodyPr>
          <a:lstStyle/>
          <a:p>
            <a:r>
              <a:rPr lang="en-US" altLang="en-US" cap="none" dirty="0"/>
              <a:t>Win32 Sockets</a:t>
            </a:r>
            <a:endParaRPr lang="en-US" cap="none" dirty="0"/>
          </a:p>
        </p:txBody>
      </p:sp>
    </p:spTree>
    <p:extLst>
      <p:ext uri="{BB962C8B-B14F-4D97-AF65-F5344CB8AC3E}">
        <p14:creationId xmlns:p14="http://schemas.microsoft.com/office/powerpoint/2010/main" val="114103551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US" altLang="en-US" dirty="0"/>
              <a:t>References</a:t>
            </a:r>
            <a:endParaRPr lang="en-US" dirty="0">
              <a:cs typeface="Arial" panose="020B0604020202020204" pitchFamily="34" charset="0"/>
            </a:endParaRPr>
          </a:p>
        </p:txBody>
      </p:sp>
      <p:sp>
        <p:nvSpPr>
          <p:cNvPr id="4" name="Content Placeholder 3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pPr>
              <a:spcBef>
                <a:spcPts val="1800"/>
              </a:spcBef>
            </a:pPr>
            <a:r>
              <a:rPr lang="en-US" altLang="en-US" sz="3000" dirty="0"/>
              <a:t>Socket Routines, MSDN help</a:t>
            </a:r>
          </a:p>
          <a:p>
            <a:pPr>
              <a:spcBef>
                <a:spcPts val="1800"/>
              </a:spcBef>
            </a:pPr>
            <a:r>
              <a:rPr lang="en-US" altLang="en-US" sz="3000" dirty="0"/>
              <a:t>Network Programming for Microsoft Windows, Jones &amp; </a:t>
            </a:r>
            <a:r>
              <a:rPr lang="en-US" altLang="en-US" sz="3000" dirty="0" err="1"/>
              <a:t>Ohlund</a:t>
            </a:r>
            <a:r>
              <a:rPr lang="en-US" altLang="en-US" sz="3000" dirty="0"/>
              <a:t>, Microsoft Press, 1999 (a later edition is in print)</a:t>
            </a:r>
          </a:p>
          <a:p>
            <a:pPr>
              <a:spcBef>
                <a:spcPts val="1800"/>
              </a:spcBef>
            </a:pPr>
            <a:r>
              <a:rPr lang="en-US" altLang="en-US" sz="3000" dirty="0"/>
              <a:t>C# Network Programming, Richard Blum, </a:t>
            </a:r>
            <a:r>
              <a:rPr lang="en-US" altLang="en-US" sz="3000" dirty="0" err="1"/>
              <a:t>Sybex</a:t>
            </a:r>
            <a:r>
              <a:rPr lang="en-US" altLang="en-US" sz="3000" dirty="0"/>
              <a:t>, 2003</a:t>
            </a:r>
          </a:p>
          <a:p>
            <a:pPr>
              <a:spcBef>
                <a:spcPts val="1800"/>
              </a:spcBef>
            </a:pPr>
            <a:r>
              <a:rPr lang="en-US" altLang="en-US" sz="3000" dirty="0">
                <a:hlinkClick r:id="rId2"/>
              </a:rPr>
              <a:t>http://tangentsoft.net/wskfaq</a:t>
            </a:r>
            <a:endParaRPr lang="en-US" altLang="en-US" sz="3000" dirty="0"/>
          </a:p>
          <a:p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775706652"/>
      </p:ext>
    </p:extLst>
  </p:cSld>
  <p:clrMapOvr>
    <a:masterClrMapping/>
  </p:clrMapOvr>
  <p:transition/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US" altLang="en-US" dirty="0"/>
              <a:t>What Are Sockets?</a:t>
            </a:r>
            <a:endParaRPr lang="en-US" dirty="0">
              <a:cs typeface="Arial" panose="020B0604020202020204" pitchFamily="34" charset="0"/>
            </a:endParaRPr>
          </a:p>
        </p:txBody>
      </p:sp>
      <p:sp>
        <p:nvSpPr>
          <p:cNvPr id="4" name="Content Placeholder 3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pPr>
              <a:spcBef>
                <a:spcPts val="1800"/>
              </a:spcBef>
            </a:pPr>
            <a:r>
              <a:rPr lang="en-US" altLang="en-US" sz="3000" dirty="0"/>
              <a:t>Sockets provide a common interface to the various protocols supported by networks.</a:t>
            </a:r>
          </a:p>
          <a:p>
            <a:pPr>
              <a:spcBef>
                <a:spcPts val="1800"/>
              </a:spcBef>
            </a:pPr>
            <a:r>
              <a:rPr lang="en-US" altLang="en-US" sz="3000" dirty="0"/>
              <a:t>They allow you to establish connections between machines to send and receive data.</a:t>
            </a:r>
          </a:p>
          <a:p>
            <a:pPr>
              <a:spcBef>
                <a:spcPts val="1800"/>
              </a:spcBef>
            </a:pPr>
            <a:r>
              <a:rPr lang="en-US" altLang="en-US" sz="3000" dirty="0"/>
              <a:t>Sockets support the simultaneous connection of multiple clients to a single server machine.</a:t>
            </a:r>
          </a:p>
          <a:p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128306282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US" altLang="en-US" dirty="0"/>
              <a:t>Network Protocols</a:t>
            </a:r>
            <a:endParaRPr lang="en-US" dirty="0">
              <a:cs typeface="Arial" panose="020B0604020202020204" pitchFamily="34" charset="0"/>
            </a:endParaRPr>
          </a:p>
        </p:txBody>
      </p:sp>
      <p:sp>
        <p:nvSpPr>
          <p:cNvPr id="4" name="Content Placeholder 3"/>
          <p:cNvSpPr>
            <a:spLocks noGrp="1"/>
          </p:cNvSpPr>
          <p:nvPr>
            <p:ph idx="1"/>
          </p:nvPr>
        </p:nvSpPr>
        <p:spPr>
          <a:xfrm>
            <a:off x="457200" y="1600199"/>
            <a:ext cx="8229600" cy="1232647"/>
          </a:xfrm>
        </p:spPr>
        <p:txBody>
          <a:bodyPr>
            <a:noAutofit/>
          </a:bodyPr>
          <a:lstStyle/>
          <a:p>
            <a:pPr>
              <a:spcBef>
                <a:spcPts val="1800"/>
              </a:spcBef>
            </a:pPr>
            <a:r>
              <a:rPr lang="en-US" altLang="en-US" dirty="0"/>
              <a:t>Socket applications can adopt communication styles supported by a specific underlying protocol; e.g.:</a:t>
            </a:r>
            <a:endParaRPr lang="en-IN" dirty="0"/>
          </a:p>
        </p:txBody>
      </p:sp>
      <p:sp>
        <p:nvSpPr>
          <p:cNvPr id="5" name="Content Placeholder 3"/>
          <p:cNvSpPr txBox="1">
            <a:spLocks/>
          </p:cNvSpPr>
          <p:nvPr/>
        </p:nvSpPr>
        <p:spPr>
          <a:xfrm>
            <a:off x="448239" y="5105411"/>
            <a:ext cx="8229600" cy="1232647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18288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85000"/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85000"/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3152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90000"/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0584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188720" indent="-13716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100000"/>
              <a:buFont typeface="Arial" pitchFamily="34" charset="0"/>
              <a:buChar char="•"/>
              <a:defRPr sz="14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37160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  <a:defRPr sz="1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55448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  <a:defRPr sz="1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73736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  <a:defRPr sz="1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192024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  <a:defRPr sz="1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spcBef>
                <a:spcPts val="1800"/>
              </a:spcBef>
              <a:buClr>
                <a:schemeClr val="tx1"/>
              </a:buClr>
            </a:pPr>
            <a:r>
              <a:rPr lang="en-US" altLang="en-US" dirty="0"/>
              <a:t>We will focus on sockets using TCP/IP, that is, reliable, packet-ordered, connection-oriented communication with streams.</a:t>
            </a:r>
          </a:p>
        </p:txBody>
      </p:sp>
      <p:graphicFrame>
        <p:nvGraphicFramePr>
          <p:cNvPr id="6" name="Object 4">
            <a:extLst>
              <a:ext uri="{FF2B5EF4-FFF2-40B4-BE49-F238E27FC236}">
                <a16:creationId xmlns:a16="http://schemas.microsoft.com/office/drawing/2014/main" id="{71EE99FF-1DF5-46DF-8D0F-C18C8F88439F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804421876"/>
              </p:ext>
            </p:extLst>
          </p:nvPr>
        </p:nvGraphicFramePr>
        <p:xfrm>
          <a:off x="671333" y="2823428"/>
          <a:ext cx="7778186" cy="18527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60" name="Worksheet" r:id="rId3" imgW="6165000" imgH="1350000" progId="">
                  <p:embed/>
                </p:oleObj>
              </mc:Choice>
              <mc:Fallback>
                <p:oleObj name="Worksheet" r:id="rId3" imgW="6165000" imgH="1350000" progId="">
                  <p:embed/>
                  <p:pic>
                    <p:nvPicPr>
                      <p:cNvPr id="0" name="Picture 3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71333" y="2823428"/>
                        <a:ext cx="7778186" cy="185275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2869797290"/>
      </p:ext>
    </p:extLst>
  </p:cSld>
  <p:clrMapOvr>
    <a:masterClrMapping/>
  </p:clrMapOvr>
  <p:transition/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US" altLang="en-US" dirty="0"/>
              <a:t>TCP Protocol</a:t>
            </a:r>
            <a:endParaRPr lang="en-US" dirty="0">
              <a:cs typeface="Arial" panose="020B0604020202020204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pPr>
              <a:spcBef>
                <a:spcPts val="1800"/>
              </a:spcBef>
            </a:pPr>
            <a:r>
              <a:rPr lang="en-IN" b="1" dirty="0"/>
              <a:t>TCP/IP stands for Transmission Control Protocol/ Internet Protocol. </a:t>
            </a:r>
            <a:br>
              <a:rPr lang="en-IN" b="1" i="1" dirty="0"/>
            </a:br>
            <a:r>
              <a:rPr lang="en-IN" dirty="0"/>
              <a:t>TCP/IP is the most important of several protocols used on the Internet. Some others are: </a:t>
            </a:r>
            <a:r>
              <a:rPr lang="en-IN" dirty="0" err="1"/>
              <a:t>HyperText</a:t>
            </a:r>
            <a:r>
              <a:rPr lang="en-IN" dirty="0"/>
              <a:t> Transport Protocol (HTTP), File Transfer Protocol (FTP), Simple Mail Transfer Protocol (SMTP), and Telnet, a protocol for logging into a remote computer. Sockets provide a standard interface for a variety of network protocols. TCP/IP is, by far, the most commonly used protocol for sockets. Here are the main features of TCP/IP: </a:t>
            </a:r>
          </a:p>
          <a:p>
            <a:pPr lvl="1">
              <a:spcBef>
                <a:spcPts val="1800"/>
              </a:spcBef>
            </a:pPr>
            <a:r>
              <a:rPr lang="en-IN" sz="2200" b="1" dirty="0"/>
              <a:t>IP is a routable protocol.</a:t>
            </a:r>
            <a:br>
              <a:rPr lang="en-IN" sz="2200" b="1" dirty="0"/>
            </a:br>
            <a:r>
              <a:rPr lang="en-IN" sz="2200" dirty="0"/>
              <a:t>That means that TCP/IP messages can be passed between networks in a wide area network (WAN) cluster.</a:t>
            </a:r>
          </a:p>
        </p:txBody>
      </p:sp>
    </p:spTree>
    <p:extLst>
      <p:ext uri="{BB962C8B-B14F-4D97-AF65-F5344CB8AC3E}">
        <p14:creationId xmlns:p14="http://schemas.microsoft.com/office/powerpoint/2010/main" val="106308390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en-US" dirty="0"/>
              <a:t>TCP Protocol (cont.)</a:t>
            </a:r>
            <a:endParaRPr lang="en-US" dirty="0">
              <a:cs typeface="Arial" panose="020B0604020202020204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pPr lvl="1">
              <a:spcBef>
                <a:spcPts val="1800"/>
              </a:spcBef>
            </a:pPr>
            <a:r>
              <a:rPr lang="en-IN" sz="2200" b="1" dirty="0"/>
              <a:t>Each device using TCP/IP must have an IP address.</a:t>
            </a:r>
            <a:br>
              <a:rPr lang="en-IN" sz="2200" b="1" dirty="0"/>
            </a:br>
            <a:r>
              <a:rPr lang="en-IN" sz="2200" dirty="0"/>
              <a:t>This address is a 32-bit word, organized into four 8-bit fields, called octets. Part of the IP address identifies the network, and the rest identifies a specific host on the network.</a:t>
            </a:r>
          </a:p>
          <a:p>
            <a:pPr lvl="1">
              <a:spcBef>
                <a:spcPts val="1800"/>
              </a:spcBef>
            </a:pPr>
            <a:r>
              <a:rPr lang="en-IN" sz="2200" b="1" dirty="0"/>
              <a:t>IP addresses are organized into three classes. </a:t>
            </a:r>
            <a:br>
              <a:rPr lang="en-IN" sz="2200" b="1" i="1" dirty="0"/>
            </a:br>
            <a:r>
              <a:rPr lang="en-IN" sz="2200" dirty="0"/>
              <a:t>Each class has a different allocation of octets to these two identifiers. This allows the Internet to define many networks, each containing up to 256 devices (mostly computers), and a few networks, each containing many more devices.</a:t>
            </a:r>
          </a:p>
          <a:p>
            <a:pPr lvl="1">
              <a:spcBef>
                <a:spcPts val="1800"/>
              </a:spcBef>
            </a:pPr>
            <a:r>
              <a:rPr lang="en-IN" sz="2200" b="1" dirty="0"/>
              <a:t>A single machine can run multiple communications sessions using TCP/IP. </a:t>
            </a:r>
            <a:br>
              <a:rPr lang="en-IN" sz="2200" b="1" dirty="0"/>
            </a:br>
            <a:r>
              <a:rPr lang="en-IN" sz="2200" dirty="0"/>
              <a:t>That is, you can run a web browser while using Telnet and FTP simultaneously.</a:t>
            </a:r>
          </a:p>
        </p:txBody>
      </p:sp>
    </p:spTree>
    <p:extLst>
      <p:ext uri="{BB962C8B-B14F-4D97-AF65-F5344CB8AC3E}">
        <p14:creationId xmlns:p14="http://schemas.microsoft.com/office/powerpoint/2010/main" val="364136780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en-US" dirty="0"/>
              <a:t>TCP/IP-Based Sockets</a:t>
            </a:r>
            <a:endParaRPr lang="en-US" dirty="0">
              <a:cs typeface="Arial" panose="020B0604020202020204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pPr marL="183600">
              <a:spcBef>
                <a:spcPts val="1800"/>
              </a:spcBef>
            </a:pPr>
            <a:r>
              <a:rPr lang="en-US" altLang="en-US" sz="2600" dirty="0"/>
              <a:t>Connection-oriented means that two communicating machines must first connect.</a:t>
            </a:r>
          </a:p>
          <a:p>
            <a:pPr marL="183600">
              <a:spcBef>
                <a:spcPts val="1800"/>
              </a:spcBef>
            </a:pPr>
            <a:r>
              <a:rPr lang="en-US" altLang="en-US" sz="2600" dirty="0"/>
              <a:t>All data sent will be received in the same order </a:t>
            </a:r>
            <a:br>
              <a:rPr lang="en-US" altLang="en-US" sz="2600" dirty="0"/>
            </a:br>
            <a:r>
              <a:rPr lang="en-US" altLang="en-US" sz="2600" dirty="0"/>
              <a:t>as sent.</a:t>
            </a:r>
          </a:p>
          <a:p>
            <a:pPr marL="457920" lvl="2">
              <a:spcBef>
                <a:spcPts val="1800"/>
              </a:spcBef>
            </a:pPr>
            <a:r>
              <a:rPr lang="en-US" altLang="en-US" sz="2000" dirty="0"/>
              <a:t>Note that IP packets may arrive in a different order than that sent.</a:t>
            </a:r>
          </a:p>
          <a:p>
            <a:pPr marL="457920" lvl="2">
              <a:spcBef>
                <a:spcPts val="1800"/>
              </a:spcBef>
            </a:pPr>
            <a:r>
              <a:rPr lang="en-US" altLang="en-US" sz="2000" dirty="0"/>
              <a:t>This occurs because all packets in a communication do not necessarily travel the same route between sender and receiver.</a:t>
            </a:r>
          </a:p>
          <a:p>
            <a:pPr marL="183600">
              <a:spcBef>
                <a:spcPts val="1800"/>
              </a:spcBef>
            </a:pPr>
            <a:r>
              <a:rPr lang="en-US" altLang="en-US" sz="2600" dirty="0"/>
              <a:t>Streams mean that, as far as sockets are concerned, the only recognized structure is bytes of data.</a:t>
            </a:r>
          </a:p>
          <a:p>
            <a:pPr>
              <a:lnSpc>
                <a:spcPct val="120000"/>
              </a:lnSpc>
            </a:pPr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225079528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US" altLang="en-US" dirty="0"/>
              <a:t>Socket Logical Structure</a:t>
            </a:r>
            <a:endParaRPr lang="en-US" dirty="0">
              <a:cs typeface="Arial" panose="020B0604020202020204" pitchFamily="34" charset="0"/>
            </a:endParaRPr>
          </a:p>
        </p:txBody>
      </p:sp>
      <p:graphicFrame>
        <p:nvGraphicFramePr>
          <p:cNvPr id="4" name="Content Placeholder 3">
            <a:extLst>
              <a:ext uri="{FF2B5EF4-FFF2-40B4-BE49-F238E27FC236}">
                <a16:creationId xmlns:a16="http://schemas.microsoft.com/office/drawing/2014/main" id="{3F4D2EFE-FDCF-404B-9228-1166F5277A40}"/>
              </a:ext>
            </a:extLst>
          </p:cNvPr>
          <p:cNvGraphicFramePr>
            <a:graphicFrameLocks noGrp="1" noChangeAspect="1"/>
          </p:cNvGraphicFramePr>
          <p:nvPr>
            <p:ph idx="4294967295"/>
            <p:extLst>
              <p:ext uri="{D42A27DB-BD31-4B8C-83A1-F6EECF244321}">
                <p14:modId xmlns:p14="http://schemas.microsoft.com/office/powerpoint/2010/main" val="2940139090"/>
              </p:ext>
            </p:extLst>
          </p:nvPr>
        </p:nvGraphicFramePr>
        <p:xfrm>
          <a:off x="619464" y="2476982"/>
          <a:ext cx="7905072" cy="263159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79" name="VISIO" r:id="rId3" imgW="6324600" imgH="2105025" progId="">
                  <p:embed/>
                </p:oleObj>
              </mc:Choice>
              <mc:Fallback>
                <p:oleObj name="VISIO" r:id="rId3" imgW="6324600" imgH="2105025" progId="">
                  <p:embed/>
                  <p:pic>
                    <p:nvPicPr>
                      <p:cNvPr id="0" name="Picture 28"/>
                      <p:cNvPicPr>
                        <a:picLocks noGrp="1"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19464" y="2476982"/>
                        <a:ext cx="7905072" cy="2631593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184335627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Socket send Behavior</a:t>
            </a:r>
            <a:endParaRPr lang="en-US" dirty="0">
              <a:cs typeface="Arial" panose="020B0604020202020204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455306" cy="4430210"/>
          </a:xfrm>
        </p:spPr>
        <p:txBody>
          <a:bodyPr>
            <a:noAutofit/>
          </a:bodyPr>
          <a:lstStyle/>
          <a:p>
            <a:pPr marL="183600">
              <a:spcBef>
                <a:spcPts val="1200"/>
              </a:spcBef>
            </a:pPr>
            <a:r>
              <a:rPr lang="en-IN" sz="2800" dirty="0"/>
              <a:t>Sockets API provides functions:</a:t>
            </a:r>
          </a:p>
          <a:p>
            <a:pPr marL="457920" lvl="2">
              <a:spcBef>
                <a:spcPts val="1200"/>
              </a:spcBef>
            </a:pPr>
            <a:r>
              <a:rPr lang="en-IN" sz="2400" dirty="0" err="1"/>
              <a:t>int</a:t>
            </a:r>
            <a:r>
              <a:rPr lang="en-IN" sz="2400" dirty="0"/>
              <a:t> send(SOCKET s, char *buff, </a:t>
            </a:r>
            <a:r>
              <a:rPr lang="en-IN" sz="2400" dirty="0" err="1"/>
              <a:t>int</a:t>
            </a:r>
            <a:r>
              <a:rPr lang="en-IN" sz="2400" dirty="0"/>
              <a:t> </a:t>
            </a:r>
            <a:r>
              <a:rPr lang="en-IN" sz="2400" dirty="0" err="1"/>
              <a:t>len</a:t>
            </a:r>
            <a:r>
              <a:rPr lang="en-IN" sz="2400" dirty="0"/>
              <a:t>, </a:t>
            </a:r>
            <a:r>
              <a:rPr lang="en-IN" sz="2400" dirty="0" err="1"/>
              <a:t>int</a:t>
            </a:r>
            <a:r>
              <a:rPr lang="en-IN" sz="2400" dirty="0"/>
              <a:t> flags)</a:t>
            </a:r>
            <a:br>
              <a:rPr lang="en-IN" sz="2400" dirty="0"/>
            </a:br>
            <a:r>
              <a:rPr lang="en-IN" sz="2400" dirty="0"/>
              <a:t>Request to send up to </a:t>
            </a:r>
            <a:r>
              <a:rPr lang="en-IN" sz="2400" dirty="0" err="1"/>
              <a:t>len</a:t>
            </a:r>
            <a:r>
              <a:rPr lang="en-IN" sz="2400" dirty="0"/>
              <a:t> bytes from buffer buff</a:t>
            </a:r>
          </a:p>
          <a:p>
            <a:pPr marL="457920" lvl="2">
              <a:spcBef>
                <a:spcPts val="1200"/>
              </a:spcBef>
            </a:pPr>
            <a:r>
              <a:rPr lang="en-IN" sz="2400" dirty="0" err="1"/>
              <a:t>int</a:t>
            </a:r>
            <a:r>
              <a:rPr lang="en-IN" sz="2400" dirty="0"/>
              <a:t> </a:t>
            </a:r>
            <a:r>
              <a:rPr lang="en-IN" sz="2400" dirty="0" err="1"/>
              <a:t>recv</a:t>
            </a:r>
            <a:r>
              <a:rPr lang="en-IN" sz="2400" dirty="0"/>
              <a:t>(SOCKET s, char *buff, </a:t>
            </a:r>
            <a:r>
              <a:rPr lang="en-IN" sz="2400" dirty="0" err="1"/>
              <a:t>int</a:t>
            </a:r>
            <a:r>
              <a:rPr lang="en-IN" sz="2400" dirty="0"/>
              <a:t> </a:t>
            </a:r>
            <a:r>
              <a:rPr lang="en-IN" sz="2400" dirty="0" err="1"/>
              <a:t>len</a:t>
            </a:r>
            <a:r>
              <a:rPr lang="en-IN" sz="2400" dirty="0"/>
              <a:t>, </a:t>
            </a:r>
            <a:r>
              <a:rPr lang="en-IN" sz="2400" dirty="0" err="1"/>
              <a:t>int</a:t>
            </a:r>
            <a:r>
              <a:rPr lang="en-IN" sz="2400" dirty="0"/>
              <a:t> flags)</a:t>
            </a:r>
            <a:br>
              <a:rPr lang="en-IN" sz="2400" dirty="0"/>
            </a:br>
            <a:r>
              <a:rPr lang="en-IN" sz="2400" dirty="0"/>
              <a:t>Request to receive up to </a:t>
            </a:r>
            <a:r>
              <a:rPr lang="en-IN" sz="2400" dirty="0" err="1"/>
              <a:t>len</a:t>
            </a:r>
            <a:r>
              <a:rPr lang="en-IN" sz="2400" dirty="0"/>
              <a:t> bytes, stored in buffer buff</a:t>
            </a:r>
          </a:p>
          <a:p>
            <a:pPr marL="183600">
              <a:spcBef>
                <a:spcPts val="1200"/>
              </a:spcBef>
            </a:pPr>
            <a:r>
              <a:rPr lang="en-IN" sz="2800" dirty="0"/>
              <a:t>If receive buffer has space for </a:t>
            </a:r>
            <a:r>
              <a:rPr lang="en-IN" sz="2800" dirty="0" err="1"/>
              <a:t>len</a:t>
            </a:r>
            <a:r>
              <a:rPr lang="en-IN" sz="2800" dirty="0"/>
              <a:t> bytes, then </a:t>
            </a:r>
            <a:r>
              <a:rPr lang="en-IN" sz="2800" dirty="0" err="1"/>
              <a:t>len</a:t>
            </a:r>
            <a:r>
              <a:rPr lang="en-IN" sz="2800" dirty="0"/>
              <a:t> bytes are sent and send call returns with value </a:t>
            </a:r>
            <a:r>
              <a:rPr lang="en-IN" sz="2800" dirty="0" err="1"/>
              <a:t>len</a:t>
            </a:r>
            <a:r>
              <a:rPr lang="en-IN" sz="2800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262509879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Socket send Behavior (cont.)</a:t>
            </a:r>
            <a:endParaRPr lang="en-US" dirty="0">
              <a:cs typeface="Arial" panose="020B0604020202020204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455306" cy="3719226"/>
          </a:xfrm>
        </p:spPr>
        <p:txBody>
          <a:bodyPr>
            <a:noAutofit/>
          </a:bodyPr>
          <a:lstStyle/>
          <a:p>
            <a:pPr marL="183600">
              <a:spcBef>
                <a:spcPts val="1200"/>
              </a:spcBef>
            </a:pPr>
            <a:r>
              <a:rPr lang="en-IN" sz="2800" dirty="0"/>
              <a:t>If receive buffer has free space, but less than </a:t>
            </a:r>
            <a:r>
              <a:rPr lang="en-IN" sz="2800" dirty="0" err="1"/>
              <a:t>len</a:t>
            </a:r>
            <a:r>
              <a:rPr lang="en-IN" sz="2800" dirty="0"/>
              <a:t> bytes, then the receive buffer is filled and send returns the number of bytes actually sent.</a:t>
            </a:r>
          </a:p>
          <a:p>
            <a:pPr marL="183600">
              <a:spcBef>
                <a:spcPts val="1200"/>
              </a:spcBef>
            </a:pPr>
            <a:r>
              <a:rPr lang="en-IN" sz="2800" dirty="0"/>
              <a:t>If receive buffer is full, send will block until space becomes available.</a:t>
            </a:r>
          </a:p>
        </p:txBody>
      </p:sp>
      <p:graphicFrame>
        <p:nvGraphicFramePr>
          <p:cNvPr id="4" name="Object 3">
            <a:extLst>
              <a:ext uri="{FF2B5EF4-FFF2-40B4-BE49-F238E27FC236}">
                <a16:creationId xmlns:a16="http://schemas.microsoft.com/office/drawing/2014/main" id="{CE114069-2A3F-4B2A-8DC2-20DCD5FDD1C3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588798397"/>
              </p:ext>
            </p:extLst>
          </p:nvPr>
        </p:nvGraphicFramePr>
        <p:xfrm>
          <a:off x="925976" y="4081734"/>
          <a:ext cx="6779750" cy="2042841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0967" name="VISIO" r:id="rId3" imgW="5894773" imgH="1961965" progId="">
                  <p:embed/>
                </p:oleObj>
              </mc:Choice>
              <mc:Fallback>
                <p:oleObj name="VISIO" r:id="rId3" imgW="5894773" imgH="1961965" progId="">
                  <p:embed/>
                  <p:pic>
                    <p:nvPicPr>
                      <p:cNvPr id="0" name="Picture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925976" y="4081734"/>
                        <a:ext cx="6779750" cy="2042841"/>
                      </a:xfrm>
                      <a:prstGeom prst="rect">
                        <a:avLst/>
                      </a:prstGeom>
                      <a:noFill/>
                      <a:extLst/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262509879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Socket </a:t>
            </a:r>
            <a:r>
              <a:rPr lang="en-US" dirty="0" err="1"/>
              <a:t>recv</a:t>
            </a:r>
            <a:r>
              <a:rPr lang="en-US" dirty="0"/>
              <a:t> Behavior</a:t>
            </a:r>
            <a:endParaRPr lang="en-US" dirty="0">
              <a:cs typeface="Arial" panose="020B0604020202020204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199" y="1600200"/>
            <a:ext cx="8536329" cy="3957918"/>
          </a:xfrm>
        </p:spPr>
        <p:txBody>
          <a:bodyPr>
            <a:noAutofit/>
          </a:bodyPr>
          <a:lstStyle/>
          <a:p>
            <a:pPr marL="183600">
              <a:spcBef>
                <a:spcPts val="600"/>
              </a:spcBef>
            </a:pPr>
            <a:r>
              <a:rPr lang="en-IN" sz="2800" dirty="0"/>
              <a:t>Sockets API provides functions:</a:t>
            </a:r>
          </a:p>
          <a:p>
            <a:pPr marL="457920" lvl="2">
              <a:spcBef>
                <a:spcPts val="600"/>
              </a:spcBef>
            </a:pPr>
            <a:r>
              <a:rPr lang="en-US" sz="2400" dirty="0" err="1"/>
              <a:t>int</a:t>
            </a:r>
            <a:r>
              <a:rPr lang="en-US" sz="2400" dirty="0"/>
              <a:t> send(SOCKET s, char *buff, </a:t>
            </a:r>
            <a:r>
              <a:rPr lang="en-US" sz="2400" dirty="0" err="1"/>
              <a:t>int</a:t>
            </a:r>
            <a:r>
              <a:rPr lang="en-US" sz="2400" dirty="0"/>
              <a:t> </a:t>
            </a:r>
            <a:r>
              <a:rPr lang="en-US" sz="2400" dirty="0" err="1"/>
              <a:t>len</a:t>
            </a:r>
            <a:r>
              <a:rPr lang="en-US" sz="2400" dirty="0"/>
              <a:t>, </a:t>
            </a:r>
            <a:r>
              <a:rPr lang="en-US" sz="2400" dirty="0" err="1"/>
              <a:t>int</a:t>
            </a:r>
            <a:r>
              <a:rPr lang="en-US" sz="2400" dirty="0"/>
              <a:t> flags)</a:t>
            </a:r>
            <a:br>
              <a:rPr lang="en-US" sz="2400" dirty="0"/>
            </a:br>
            <a:r>
              <a:rPr lang="en-US" sz="2400" dirty="0"/>
              <a:t>Request to send up to </a:t>
            </a:r>
            <a:r>
              <a:rPr lang="en-US" sz="2400" dirty="0" err="1"/>
              <a:t>len</a:t>
            </a:r>
            <a:r>
              <a:rPr lang="en-US" sz="2400" dirty="0"/>
              <a:t> bytes from buffer buff</a:t>
            </a:r>
          </a:p>
          <a:p>
            <a:pPr marL="457920" lvl="2">
              <a:spcBef>
                <a:spcPts val="600"/>
              </a:spcBef>
            </a:pPr>
            <a:r>
              <a:rPr lang="en-US" sz="2400" dirty="0" err="1"/>
              <a:t>int</a:t>
            </a:r>
            <a:r>
              <a:rPr lang="en-US" sz="2400" dirty="0"/>
              <a:t> </a:t>
            </a:r>
            <a:r>
              <a:rPr lang="en-US" sz="2400" dirty="0" err="1"/>
              <a:t>recv</a:t>
            </a:r>
            <a:r>
              <a:rPr lang="en-US" sz="2400" dirty="0"/>
              <a:t>(SOCKET s, char *buff, </a:t>
            </a:r>
            <a:r>
              <a:rPr lang="en-US" sz="2400" dirty="0" err="1"/>
              <a:t>int</a:t>
            </a:r>
            <a:r>
              <a:rPr lang="en-US" sz="2400" dirty="0"/>
              <a:t> </a:t>
            </a:r>
            <a:r>
              <a:rPr lang="en-US" sz="2400" dirty="0" err="1"/>
              <a:t>len</a:t>
            </a:r>
            <a:r>
              <a:rPr lang="en-US" sz="2400" dirty="0"/>
              <a:t>, </a:t>
            </a:r>
            <a:r>
              <a:rPr lang="en-US" sz="2400" dirty="0" err="1"/>
              <a:t>int</a:t>
            </a:r>
            <a:r>
              <a:rPr lang="en-US" sz="2400" dirty="0"/>
              <a:t> flags)</a:t>
            </a:r>
            <a:br>
              <a:rPr lang="en-US" sz="2400" dirty="0"/>
            </a:br>
            <a:r>
              <a:rPr lang="en-US" sz="2400" dirty="0"/>
              <a:t>Request to receive up to </a:t>
            </a:r>
            <a:r>
              <a:rPr lang="en-US" sz="2400" dirty="0" err="1"/>
              <a:t>len</a:t>
            </a:r>
            <a:r>
              <a:rPr lang="en-US" sz="2400" dirty="0"/>
              <a:t> bytes, stored in buffer buff</a:t>
            </a:r>
          </a:p>
          <a:p>
            <a:pPr marL="183600">
              <a:spcBef>
                <a:spcPts val="600"/>
              </a:spcBef>
            </a:pPr>
            <a:r>
              <a:rPr lang="en-US" sz="2800" dirty="0"/>
              <a:t>If receive buffer has at least </a:t>
            </a:r>
            <a:r>
              <a:rPr lang="en-US" sz="2800" dirty="0" err="1"/>
              <a:t>len</a:t>
            </a:r>
            <a:r>
              <a:rPr lang="en-US" sz="2800" dirty="0"/>
              <a:t> bytes of content, then </a:t>
            </a:r>
            <a:r>
              <a:rPr lang="en-US" sz="2800" dirty="0" err="1"/>
              <a:t>len</a:t>
            </a:r>
            <a:r>
              <a:rPr lang="en-US" sz="2800" dirty="0"/>
              <a:t> bytes are copied to buff and call returns with value </a:t>
            </a:r>
            <a:r>
              <a:rPr lang="en-US" sz="2800" dirty="0" err="1"/>
              <a:t>len</a:t>
            </a:r>
            <a:r>
              <a:rPr lang="en-US" sz="2800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48374944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Socket </a:t>
            </a:r>
            <a:r>
              <a:rPr lang="en-US" dirty="0" err="1"/>
              <a:t>recv</a:t>
            </a:r>
            <a:r>
              <a:rPr lang="en-US" dirty="0"/>
              <a:t> Behavior (cont.)</a:t>
            </a:r>
            <a:endParaRPr lang="en-US" dirty="0">
              <a:cs typeface="Arial" panose="020B0604020202020204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199" y="1600200"/>
            <a:ext cx="8536329" cy="3957918"/>
          </a:xfrm>
        </p:spPr>
        <p:txBody>
          <a:bodyPr>
            <a:noAutofit/>
          </a:bodyPr>
          <a:lstStyle/>
          <a:p>
            <a:pPr marL="183600">
              <a:spcBef>
                <a:spcPts val="600"/>
              </a:spcBef>
            </a:pPr>
            <a:r>
              <a:rPr lang="en-US" sz="2800" dirty="0"/>
              <a:t>If receive buffer has content, but less than </a:t>
            </a:r>
            <a:r>
              <a:rPr lang="en-US" sz="2800" dirty="0" err="1"/>
              <a:t>len</a:t>
            </a:r>
            <a:r>
              <a:rPr lang="en-US" sz="2800" dirty="0"/>
              <a:t> bytes, then the receive buffer contents are moved to buff and </a:t>
            </a:r>
            <a:r>
              <a:rPr lang="en-US" sz="2800" dirty="0" err="1"/>
              <a:t>recv</a:t>
            </a:r>
            <a:r>
              <a:rPr lang="en-US" sz="2800" dirty="0"/>
              <a:t> returns the number of bytes actually copied.</a:t>
            </a:r>
          </a:p>
          <a:p>
            <a:pPr marL="183600">
              <a:spcBef>
                <a:spcPts val="600"/>
              </a:spcBef>
            </a:pPr>
            <a:r>
              <a:rPr lang="en-US" sz="2800" dirty="0"/>
              <a:t>If receive buffer is empty, </a:t>
            </a:r>
            <a:r>
              <a:rPr lang="en-US" sz="2800" dirty="0" err="1"/>
              <a:t>recv</a:t>
            </a:r>
            <a:r>
              <a:rPr lang="en-US" sz="2800" dirty="0"/>
              <a:t> will block until content becomes available.</a:t>
            </a:r>
          </a:p>
        </p:txBody>
      </p:sp>
      <p:graphicFrame>
        <p:nvGraphicFramePr>
          <p:cNvPr id="41987" name="Object 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313381015"/>
              </p:ext>
            </p:extLst>
          </p:nvPr>
        </p:nvGraphicFramePr>
        <p:xfrm>
          <a:off x="1198090" y="4402365"/>
          <a:ext cx="5707535" cy="182698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1992" name="VISIO" r:id="rId3" imgW="5894773" imgH="1961965" progId="">
                  <p:embed/>
                </p:oleObj>
              </mc:Choice>
              <mc:Fallback>
                <p:oleObj name="VISIO" r:id="rId3" imgW="5894773" imgH="1961965" progId="">
                  <p:embed/>
                  <p:pic>
                    <p:nvPicPr>
                      <p:cNvPr id="0" name="Picture 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198090" y="4402365"/>
                        <a:ext cx="5707535" cy="1826985"/>
                      </a:xfrm>
                      <a:prstGeom prst="rect">
                        <a:avLst/>
                      </a:prstGeom>
                      <a:noFill/>
                      <a:extLst/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483749446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4294967295"/>
          </p:nvPr>
        </p:nvSpPr>
        <p:spPr>
          <a:xfrm>
            <a:off x="1047134" y="2684206"/>
            <a:ext cx="7182465" cy="3792794"/>
          </a:xfrm>
        </p:spPr>
        <p:txBody>
          <a:bodyPr>
            <a:noAutofit/>
          </a:bodyPr>
          <a:lstStyle/>
          <a:p>
            <a:pPr marL="0" indent="0">
              <a:spcBef>
                <a:spcPts val="1800"/>
              </a:spcBef>
              <a:buNone/>
            </a:pPr>
            <a:r>
              <a:rPr lang="en-US" sz="3200" dirty="0"/>
              <a:t>We look at more of the socket interface in the next segment.</a:t>
            </a:r>
          </a:p>
          <a:p>
            <a:pPr>
              <a:lnSpc>
                <a:spcPct val="120000"/>
              </a:lnSpc>
            </a:pPr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1286097630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C:\Users\njones\Dropbox (2U)\Work\Designing Slides\Syracuse\03 Engin and CS\logo\logo_SYR-EngAtSYR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64836" y="2826679"/>
            <a:ext cx="5715000" cy="5143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782076869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_rels/them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Clarity">
  <a:themeElements>
    <a:clrScheme name="Elemental">
      <a:dk1>
        <a:sysClr val="windowText" lastClr="000000"/>
      </a:dk1>
      <a:lt1>
        <a:sysClr val="window" lastClr="FFFFFF"/>
      </a:lt1>
      <a:dk2>
        <a:srgbClr val="242852"/>
      </a:dk2>
      <a:lt2>
        <a:srgbClr val="ACCBF9"/>
      </a:lt2>
      <a:accent1>
        <a:srgbClr val="629DD1"/>
      </a:accent1>
      <a:accent2>
        <a:srgbClr val="297FD5"/>
      </a:accent2>
      <a:accent3>
        <a:srgbClr val="7F8FA9"/>
      </a:accent3>
      <a:accent4>
        <a:srgbClr val="4A66AC"/>
      </a:accent4>
      <a:accent5>
        <a:srgbClr val="5AA2AE"/>
      </a:accent5>
      <a:accent6>
        <a:srgbClr val="9D90A0"/>
      </a:accent6>
      <a:hlink>
        <a:srgbClr val="9454C3"/>
      </a:hlink>
      <a:folHlink>
        <a:srgbClr val="3EBBF0"/>
      </a:folHlink>
    </a:clrScheme>
    <a:fontScheme name="Office Classic 2">
      <a:majorFont>
        <a:latin typeface="Arial"/>
        <a:ea typeface=""/>
        <a:cs typeface=""/>
        <a:font script="Jpan" typeface="ＭＳ Ｐゴシック"/>
        <a:font script="Hang" typeface="돋움"/>
        <a:font script="Hans" typeface="华文新魏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돋움"/>
        <a:font script="Hans" typeface="华文新魏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Clarity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hade val="86000"/>
                <a:satMod val="140000"/>
              </a:schemeClr>
            </a:gs>
            <a:gs pos="45000">
              <a:schemeClr val="phClr">
                <a:tint val="48000"/>
                <a:satMod val="150000"/>
              </a:schemeClr>
            </a:gs>
            <a:gs pos="100000">
              <a:schemeClr val="phClr">
                <a:tint val="28000"/>
                <a:satMod val="160000"/>
              </a:schemeClr>
            </a:gs>
          </a:gsLst>
          <a:path path="circle">
            <a:fillToRect l="100000" t="100000" r="100000" b="100000"/>
          </a:path>
        </a:gradFill>
        <a:gradFill rotWithShape="1">
          <a:gsLst>
            <a:gs pos="0">
              <a:schemeClr val="phClr">
                <a:shade val="70000"/>
                <a:satMod val="150000"/>
              </a:schemeClr>
            </a:gs>
            <a:gs pos="34000">
              <a:schemeClr val="phClr">
                <a:shade val="70000"/>
                <a:satMod val="140000"/>
              </a:schemeClr>
            </a:gs>
            <a:gs pos="70000">
              <a:schemeClr val="phClr">
                <a:tint val="100000"/>
                <a:shade val="90000"/>
                <a:satMod val="140000"/>
              </a:schemeClr>
            </a:gs>
            <a:gs pos="100000">
              <a:schemeClr val="phClr">
                <a:tint val="100000"/>
                <a:shade val="100000"/>
                <a:satMod val="10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26425" cap="flat" cmpd="sng" algn="ctr">
          <a:solidFill>
            <a:schemeClr val="phClr"/>
          </a:solidFill>
          <a:prstDash val="solid"/>
        </a:ln>
        <a:ln w="444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2700000" algn="br" rotWithShape="0">
              <a:srgbClr val="000000">
                <a:alpha val="60000"/>
              </a:srgbClr>
            </a:outerShdw>
          </a:effectLst>
        </a:effectStyle>
        <a:effectStyle>
          <a:effectLst>
            <a:outerShdw blurRad="38100" dist="25400" dir="2700000" algn="br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5100000"/>
            </a:lightRig>
          </a:scene3d>
          <a:sp3d contourW="6350">
            <a:bevelT w="29210" h="12700"/>
            <a:contourClr>
              <a:schemeClr val="phClr">
                <a:shade val="30000"/>
                <a:satMod val="13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5000"/>
                <a:satMod val="180000"/>
              </a:schemeClr>
            </a:gs>
            <a:gs pos="40000">
              <a:schemeClr val="phClr">
                <a:tint val="95000"/>
                <a:shade val="85000"/>
                <a:satMod val="150000"/>
              </a:schemeClr>
            </a:gs>
            <a:gs pos="100000">
              <a:schemeClr val="phClr">
                <a:shade val="45000"/>
                <a:satMod val="200000"/>
              </a:schemeClr>
            </a:gs>
          </a:gsLst>
          <a:lin ang="5400000" scaled="0"/>
        </a:gradFill>
        <a:blipFill rotWithShape="1">
          <a:blip xmlns:r="http://schemas.openxmlformats.org/officeDocument/2006/relationships" r:embed="rId1">
            <a:duotone>
              <a:schemeClr val="phClr">
                <a:shade val="55000"/>
              </a:schemeClr>
              <a:schemeClr val="phClr">
                <a:tint val="97000"/>
                <a:satMod val="95000"/>
              </a:schemeClr>
            </a:duotone>
          </a:blip>
          <a:tile tx="0" ty="0" sx="70000" sy="70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1_Clarity">
  <a:themeElements>
    <a:clrScheme name="Elemental">
      <a:dk1>
        <a:sysClr val="windowText" lastClr="000000"/>
      </a:dk1>
      <a:lt1>
        <a:sysClr val="window" lastClr="FFFFFF"/>
      </a:lt1>
      <a:dk2>
        <a:srgbClr val="242852"/>
      </a:dk2>
      <a:lt2>
        <a:srgbClr val="ACCBF9"/>
      </a:lt2>
      <a:accent1>
        <a:srgbClr val="629DD1"/>
      </a:accent1>
      <a:accent2>
        <a:srgbClr val="297FD5"/>
      </a:accent2>
      <a:accent3>
        <a:srgbClr val="7F8FA9"/>
      </a:accent3>
      <a:accent4>
        <a:srgbClr val="4A66AC"/>
      </a:accent4>
      <a:accent5>
        <a:srgbClr val="5AA2AE"/>
      </a:accent5>
      <a:accent6>
        <a:srgbClr val="9D90A0"/>
      </a:accent6>
      <a:hlink>
        <a:srgbClr val="9454C3"/>
      </a:hlink>
      <a:folHlink>
        <a:srgbClr val="3EBBF0"/>
      </a:folHlink>
    </a:clrScheme>
    <a:fontScheme name="Office Classic 2">
      <a:majorFont>
        <a:latin typeface="Arial"/>
        <a:ea typeface=""/>
        <a:cs typeface=""/>
        <a:font script="Jpan" typeface="ＭＳ Ｐゴシック"/>
        <a:font script="Hang" typeface="돋움"/>
        <a:font script="Hans" typeface="华文新魏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돋움"/>
        <a:font script="Hans" typeface="华文新魏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Clarity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hade val="86000"/>
                <a:satMod val="140000"/>
              </a:schemeClr>
            </a:gs>
            <a:gs pos="45000">
              <a:schemeClr val="phClr">
                <a:tint val="48000"/>
                <a:satMod val="150000"/>
              </a:schemeClr>
            </a:gs>
            <a:gs pos="100000">
              <a:schemeClr val="phClr">
                <a:tint val="28000"/>
                <a:satMod val="160000"/>
              </a:schemeClr>
            </a:gs>
          </a:gsLst>
          <a:path path="circle">
            <a:fillToRect l="100000" t="100000" r="100000" b="100000"/>
          </a:path>
        </a:gradFill>
        <a:gradFill rotWithShape="1">
          <a:gsLst>
            <a:gs pos="0">
              <a:schemeClr val="phClr">
                <a:shade val="70000"/>
                <a:satMod val="150000"/>
              </a:schemeClr>
            </a:gs>
            <a:gs pos="34000">
              <a:schemeClr val="phClr">
                <a:shade val="70000"/>
                <a:satMod val="140000"/>
              </a:schemeClr>
            </a:gs>
            <a:gs pos="70000">
              <a:schemeClr val="phClr">
                <a:tint val="100000"/>
                <a:shade val="90000"/>
                <a:satMod val="140000"/>
              </a:schemeClr>
            </a:gs>
            <a:gs pos="100000">
              <a:schemeClr val="phClr">
                <a:tint val="100000"/>
                <a:shade val="100000"/>
                <a:satMod val="10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26425" cap="flat" cmpd="sng" algn="ctr">
          <a:solidFill>
            <a:schemeClr val="phClr"/>
          </a:solidFill>
          <a:prstDash val="solid"/>
        </a:ln>
        <a:ln w="444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2700000" algn="br" rotWithShape="0">
              <a:srgbClr val="000000">
                <a:alpha val="60000"/>
              </a:srgbClr>
            </a:outerShdw>
          </a:effectLst>
        </a:effectStyle>
        <a:effectStyle>
          <a:effectLst>
            <a:outerShdw blurRad="38100" dist="25400" dir="2700000" algn="br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5100000"/>
            </a:lightRig>
          </a:scene3d>
          <a:sp3d contourW="6350">
            <a:bevelT w="29210" h="12700"/>
            <a:contourClr>
              <a:schemeClr val="phClr">
                <a:shade val="30000"/>
                <a:satMod val="13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5000"/>
                <a:satMod val="180000"/>
              </a:schemeClr>
            </a:gs>
            <a:gs pos="40000">
              <a:schemeClr val="phClr">
                <a:tint val="95000"/>
                <a:shade val="85000"/>
                <a:satMod val="150000"/>
              </a:schemeClr>
            </a:gs>
            <a:gs pos="100000">
              <a:schemeClr val="phClr">
                <a:shade val="45000"/>
                <a:satMod val="200000"/>
              </a:schemeClr>
            </a:gs>
          </a:gsLst>
          <a:lin ang="5400000" scaled="0"/>
        </a:gradFill>
        <a:blipFill rotWithShape="1">
          <a:blip xmlns:r="http://schemas.openxmlformats.org/officeDocument/2006/relationships" r:embed="rId1">
            <a:duotone>
              <a:schemeClr val="phClr">
                <a:shade val="55000"/>
              </a:schemeClr>
              <a:schemeClr val="phClr">
                <a:tint val="97000"/>
                <a:satMod val="95000"/>
              </a:schemeClr>
            </a:duotone>
          </a:blip>
          <a:tile tx="0" ty="0" sx="70000" sy="70000" flip="none" algn="tl"/>
        </a:blip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1235</TotalTime>
  <Words>353</Words>
  <Application>Microsoft Office PowerPoint</Application>
  <PresentationFormat>On-screen Show (4:3)</PresentationFormat>
  <Paragraphs>44</Paragraphs>
  <Slides>14</Slides>
  <Notes>0</Notes>
  <HiddenSlides>2</HiddenSlides>
  <MMClips>0</MMClips>
  <ScaleCrop>false</ScaleCrop>
  <HeadingPairs>
    <vt:vector size="8" baseType="variant">
      <vt:variant>
        <vt:lpstr>Fonts Used</vt:lpstr>
      </vt:variant>
      <vt:variant>
        <vt:i4>6</vt:i4>
      </vt:variant>
      <vt:variant>
        <vt:lpstr>Theme</vt:lpstr>
      </vt:variant>
      <vt:variant>
        <vt:i4>2</vt:i4>
      </vt:variant>
      <vt:variant>
        <vt:lpstr>Embedded OLE Servers</vt:lpstr>
      </vt:variant>
      <vt:variant>
        <vt:i4>2</vt:i4>
      </vt:variant>
      <vt:variant>
        <vt:lpstr>Slide Titles</vt:lpstr>
      </vt:variant>
      <vt:variant>
        <vt:i4>14</vt:i4>
      </vt:variant>
    </vt:vector>
  </HeadingPairs>
  <TitlesOfParts>
    <vt:vector size="24" baseType="lpstr">
      <vt:lpstr>Arial</vt:lpstr>
      <vt:lpstr>Calibri</vt:lpstr>
      <vt:lpstr>Scala OT</vt:lpstr>
      <vt:lpstr>ScalaOT</vt:lpstr>
      <vt:lpstr>ScalaSansLF-Regular</vt:lpstr>
      <vt:lpstr>ScalaSansOT</vt:lpstr>
      <vt:lpstr>Clarity</vt:lpstr>
      <vt:lpstr>1_Clarity</vt:lpstr>
      <vt:lpstr>Worksheet</vt:lpstr>
      <vt:lpstr>VISIO</vt:lpstr>
      <vt:lpstr>Win32 Sockets</vt:lpstr>
      <vt:lpstr>References</vt:lpstr>
      <vt:lpstr>What Are Sockets?</vt:lpstr>
      <vt:lpstr>Network Protocols</vt:lpstr>
      <vt:lpstr>TCP Protocol</vt:lpstr>
      <vt:lpstr>TCP Protocol (cont.)</vt:lpstr>
      <vt:lpstr>TCP/IP-Based Sockets</vt:lpstr>
      <vt:lpstr>Socket Logical Structure</vt:lpstr>
      <vt:lpstr>Socket send Behavior</vt:lpstr>
      <vt:lpstr>Socket send Behavior (cont.)</vt:lpstr>
      <vt:lpstr>Socket recv Behavior</vt:lpstr>
      <vt:lpstr>Socket recv Behavior (cont.)</vt:lpstr>
      <vt:lpstr>PowerPoint Presentation</vt:lpstr>
      <vt:lpstr>PowerPoint Presentation</vt:lpstr>
    </vt:vector>
  </TitlesOfParts>
  <Company>2U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GSM 420 / MBAH 420</dc:title>
  <dc:creator>Michael Lederer</dc:creator>
  <cp:lastModifiedBy>James Fawcett</cp:lastModifiedBy>
  <cp:revision>144</cp:revision>
  <dcterms:created xsi:type="dcterms:W3CDTF">2015-11-10T20:00:19Z</dcterms:created>
  <dcterms:modified xsi:type="dcterms:W3CDTF">2017-10-05T19:07:37Z</dcterms:modified>
</cp:coreProperties>
</file>