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12"/>
  </p:notesMasterIdLst>
  <p:sldIdLst>
    <p:sldId id="326" r:id="rId3"/>
    <p:sldId id="320" r:id="rId4"/>
    <p:sldId id="327" r:id="rId5"/>
    <p:sldId id="328" r:id="rId6"/>
    <p:sldId id="329" r:id="rId7"/>
    <p:sldId id="330" r:id="rId8"/>
    <p:sldId id="331" r:id="rId9"/>
    <p:sldId id="332" r:id="rId10"/>
    <p:sldId id="33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5"/>
  </p:normalViewPr>
  <p:slideViewPr>
    <p:cSldViewPr snapToGrid="0" snapToObjects="1">
      <p:cViewPr varScale="1">
        <p:scale>
          <a:sx n="101" d="100"/>
          <a:sy n="101" d="100"/>
        </p:scale>
        <p:origin x="69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10/5/2017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normAutofit/>
          </a:bodyPr>
          <a:lstStyle>
            <a:lvl1pPr marL="0" indent="0" algn="l">
              <a:buNone/>
              <a:defRPr sz="3200">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293970"/>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October 5,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October 5,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October 5,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5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lstStyle>
            <a:lvl1pPr marL="0" indent="0" algn="l">
              <a:buNone/>
              <a:defRPr>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406704"/>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October 5,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October 5,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October 5,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Thursday, October 5,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243121" y="6422102"/>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Thursday, October 5,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9687" y="1113917"/>
            <a:ext cx="8303455" cy="1927225"/>
          </a:xfrm>
        </p:spPr>
        <p:txBody>
          <a:bodyPr>
            <a:normAutofit/>
          </a:bodyPr>
          <a:lstStyle/>
          <a:p>
            <a:r>
              <a:rPr lang="en-US" cap="none" dirty="0"/>
              <a:t>Benefits and Liabilities</a:t>
            </a:r>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Benefits of Using Threads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IN" sz="2400" dirty="0">
                <a:cs typeface="Arial" panose="020B0604020202020204" pitchFamily="34" charset="0"/>
              </a:rPr>
              <a:t>Keep user interfaces responsive even if required processing takes a long time to complete.</a:t>
            </a:r>
          </a:p>
          <a:p>
            <a:pPr lvl="1">
              <a:spcBef>
                <a:spcPts val="600"/>
              </a:spcBef>
            </a:pPr>
            <a:r>
              <a:rPr lang="en-IN" sz="2000" dirty="0">
                <a:cs typeface="Arial" panose="020B0604020202020204" pitchFamily="34" charset="0"/>
              </a:rPr>
              <a:t>Handle background tasks with one or more threads</a:t>
            </a:r>
          </a:p>
          <a:p>
            <a:pPr lvl="1">
              <a:spcBef>
                <a:spcPts val="600"/>
              </a:spcBef>
            </a:pPr>
            <a:r>
              <a:rPr lang="en-IN" sz="2000" dirty="0">
                <a:cs typeface="Arial" panose="020B0604020202020204" pitchFamily="34" charset="0"/>
              </a:rPr>
              <a:t>Service the user interface with a dedicated UI thread</a:t>
            </a:r>
          </a:p>
          <a:p>
            <a:pPr>
              <a:spcBef>
                <a:spcPts val="600"/>
              </a:spcBef>
            </a:pPr>
            <a:r>
              <a:rPr lang="en-IN" sz="2400" dirty="0">
                <a:cs typeface="Arial" panose="020B0604020202020204" pitchFamily="34" charset="0"/>
              </a:rPr>
              <a:t>Your program may need to respond to high priority events, so you can assign that event handler to a high priority thread.</a:t>
            </a:r>
          </a:p>
          <a:p>
            <a:pPr>
              <a:spcBef>
                <a:spcPts val="600"/>
              </a:spcBef>
            </a:pPr>
            <a:r>
              <a:rPr lang="en-IN" sz="2400" dirty="0">
                <a:cs typeface="Arial" panose="020B0604020202020204" pitchFamily="34" charset="0"/>
              </a:rPr>
              <a:t>Take advantage of multiple cores available for a computation.</a:t>
            </a:r>
          </a:p>
          <a:p>
            <a:pPr>
              <a:spcBef>
                <a:spcPts val="600"/>
              </a:spcBef>
            </a:pPr>
            <a:r>
              <a:rPr lang="en-IN" sz="2400" dirty="0">
                <a:cs typeface="Arial" panose="020B0604020202020204" pitchFamily="34" charset="0"/>
              </a:rPr>
              <a:t>Avoid low CPU activity when a thread is blocked waiting for response from a slow device or human, allowing other threads to continue.</a:t>
            </a:r>
            <a:endParaRPr lang="en-US" sz="2400" dirty="0">
              <a:cs typeface="Arial" panose="020B0604020202020204" pitchFamily="34" charset="0"/>
            </a:endParaRPr>
          </a:p>
        </p:txBody>
      </p:sp>
    </p:spTree>
    <p:extLst>
      <p:ext uri="{BB962C8B-B14F-4D97-AF65-F5344CB8AC3E}">
        <p14:creationId xmlns:p14="http://schemas.microsoft.com/office/powerpoint/2010/main" val="775706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More Benefits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800"/>
              </a:spcBef>
            </a:pPr>
            <a:r>
              <a:rPr lang="en-IN" sz="2800" dirty="0">
                <a:cs typeface="Arial" panose="020B0604020202020204" pitchFamily="34" charset="0"/>
              </a:rPr>
              <a:t>Support access to server resources by multiple concurrent clients.</a:t>
            </a:r>
          </a:p>
          <a:p>
            <a:pPr>
              <a:spcBef>
                <a:spcPts val="1800"/>
              </a:spcBef>
            </a:pPr>
            <a:r>
              <a:rPr lang="en-IN" sz="2800" dirty="0">
                <a:cs typeface="Arial" panose="020B0604020202020204" pitchFamily="34" charset="0"/>
              </a:rPr>
              <a:t>For processing with several interacting objects, the program may be significantly easier to design by assigning one thread to each object.</a:t>
            </a:r>
          </a:p>
        </p:txBody>
      </p:sp>
    </p:spTree>
    <p:extLst>
      <p:ext uri="{BB962C8B-B14F-4D97-AF65-F5344CB8AC3E}">
        <p14:creationId xmlns:p14="http://schemas.microsoft.com/office/powerpoint/2010/main" val="636674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Using Threads to Avoid Blocking</a:t>
            </a:r>
            <a:endParaRPr lang="en-US" dirty="0">
              <a:cs typeface="Arial" panose="020B0604020202020204" pitchFamily="34" charset="0"/>
            </a:endParaRPr>
          </a:p>
        </p:txBody>
      </p:sp>
      <p:pic>
        <p:nvPicPr>
          <p:cNvPr id="4" name="Picture 3">
            <a:extLst>
              <a:ext uri="{FF2B5EF4-FFF2-40B4-BE49-F238E27FC236}">
                <a16:creationId xmlns:a16="http://schemas.microsoft.com/office/drawing/2014/main" id="{944016B3-A192-48AB-94EF-811621A428F8}"/>
              </a:ext>
            </a:extLst>
          </p:cNvPr>
          <p:cNvPicPr>
            <a:picLocks noChangeAspect="1"/>
          </p:cNvPicPr>
          <p:nvPr/>
        </p:nvPicPr>
        <p:blipFill rotWithShape="1">
          <a:blip r:embed="rId2" cstate="print"/>
          <a:srcRect l="4530" t="3541" r="5397" b="4577"/>
          <a:stretch/>
        </p:blipFill>
        <p:spPr>
          <a:xfrm>
            <a:off x="1427584" y="1508137"/>
            <a:ext cx="6288833" cy="5019869"/>
          </a:xfrm>
          <a:prstGeom prst="rect">
            <a:avLst/>
          </a:prstGeom>
        </p:spPr>
      </p:pic>
    </p:spTree>
    <p:extLst>
      <p:ext uri="{BB962C8B-B14F-4D97-AF65-F5344CB8AC3E}">
        <p14:creationId xmlns:p14="http://schemas.microsoft.com/office/powerpoint/2010/main" val="1979058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Potential Problems With Threads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200"/>
              </a:spcBef>
            </a:pPr>
            <a:r>
              <a:rPr lang="en-IN" sz="2400" dirty="0">
                <a:cs typeface="Arial" panose="020B0604020202020204" pitchFamily="34" charset="0"/>
              </a:rPr>
              <a:t>Conflicting access to shared memory</a:t>
            </a:r>
          </a:p>
          <a:p>
            <a:pPr lvl="1">
              <a:spcBef>
                <a:spcPts val="1200"/>
              </a:spcBef>
            </a:pPr>
            <a:r>
              <a:rPr lang="en-IN" sz="2000" dirty="0">
                <a:cs typeface="Arial" panose="020B0604020202020204" pitchFamily="34" charset="0"/>
              </a:rPr>
              <a:t>One thread begins an operation on shared memory, is suspended, and leaves the memory region incompletely transformed.</a:t>
            </a:r>
          </a:p>
          <a:p>
            <a:pPr lvl="1">
              <a:spcBef>
                <a:spcPts val="1200"/>
              </a:spcBef>
            </a:pPr>
            <a:r>
              <a:rPr lang="en-IN" sz="2000" dirty="0">
                <a:cs typeface="Arial" panose="020B0604020202020204" pitchFamily="34" charset="0"/>
              </a:rPr>
              <a:t>A second thread is activated and accesses the shared memory in the incomplete state, causing errors in its operation and potentially errors in the operation of the suspended thread when it resumes.</a:t>
            </a:r>
          </a:p>
          <a:p>
            <a:pPr>
              <a:spcBef>
                <a:spcPts val="1200"/>
              </a:spcBef>
            </a:pPr>
            <a:r>
              <a:rPr lang="en-IN" sz="2400" dirty="0">
                <a:cs typeface="Arial" panose="020B0604020202020204" pitchFamily="34" charset="0"/>
              </a:rPr>
              <a:t>Race conditions occur when:</a:t>
            </a:r>
          </a:p>
          <a:p>
            <a:pPr lvl="1">
              <a:spcBef>
                <a:spcPts val="1200"/>
              </a:spcBef>
            </a:pPr>
            <a:r>
              <a:rPr lang="en-IN" sz="2000" dirty="0">
                <a:cs typeface="Arial" panose="020B0604020202020204" pitchFamily="34" charset="0"/>
              </a:rPr>
              <a:t>Correct operation depends on the order of completion of two or more independent activities.</a:t>
            </a:r>
          </a:p>
          <a:p>
            <a:pPr lvl="1">
              <a:spcBef>
                <a:spcPts val="1200"/>
              </a:spcBef>
            </a:pPr>
            <a:r>
              <a:rPr lang="en-IN" sz="2000" dirty="0">
                <a:cs typeface="Arial" panose="020B0604020202020204" pitchFamily="34" charset="0"/>
              </a:rPr>
              <a:t>The order of completion is not deterministic due to use of threads.</a:t>
            </a:r>
            <a:endParaRPr lang="en-US" sz="2000" dirty="0">
              <a:cs typeface="Arial" panose="020B0604020202020204" pitchFamily="34" charset="0"/>
            </a:endParaRPr>
          </a:p>
        </p:txBody>
      </p:sp>
    </p:spTree>
    <p:extLst>
      <p:ext uri="{BB962C8B-B14F-4D97-AF65-F5344CB8AC3E}">
        <p14:creationId xmlns:p14="http://schemas.microsoft.com/office/powerpoint/2010/main" val="197512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More Problems With Threads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200"/>
              </a:spcBef>
            </a:pPr>
            <a:r>
              <a:rPr lang="en-IN" sz="2600" dirty="0">
                <a:cs typeface="Arial" panose="020B0604020202020204" pitchFamily="34" charset="0"/>
              </a:rPr>
              <a:t>Starvation</a:t>
            </a:r>
          </a:p>
          <a:p>
            <a:pPr lvl="1">
              <a:spcBef>
                <a:spcPts val="1200"/>
              </a:spcBef>
            </a:pPr>
            <a:r>
              <a:rPr lang="en-IN" sz="2200" dirty="0">
                <a:cs typeface="Arial" panose="020B0604020202020204" pitchFamily="34" charset="0"/>
              </a:rPr>
              <a:t>A high priority thread dominates CPU resources, preventing lower priority threads from running often enough or at all.</a:t>
            </a:r>
          </a:p>
          <a:p>
            <a:pPr>
              <a:spcBef>
                <a:spcPts val="1200"/>
              </a:spcBef>
            </a:pPr>
            <a:r>
              <a:rPr lang="en-IN" sz="2600" dirty="0">
                <a:cs typeface="Arial" panose="020B0604020202020204" pitchFamily="34" charset="0"/>
              </a:rPr>
              <a:t>Priority Inversion</a:t>
            </a:r>
          </a:p>
          <a:p>
            <a:pPr lvl="1">
              <a:spcBef>
                <a:spcPts val="1200"/>
              </a:spcBef>
            </a:pPr>
            <a:r>
              <a:rPr lang="en-IN" sz="2200" dirty="0">
                <a:cs typeface="Arial" panose="020B0604020202020204" pitchFamily="34" charset="0"/>
              </a:rPr>
              <a:t>A low priority task holds a resource needed by a higher priority task, blocking it from running.</a:t>
            </a:r>
          </a:p>
          <a:p>
            <a:pPr>
              <a:spcBef>
                <a:spcPts val="1200"/>
              </a:spcBef>
            </a:pPr>
            <a:r>
              <a:rPr lang="en-IN" sz="2600" dirty="0">
                <a:cs typeface="Arial" panose="020B0604020202020204" pitchFamily="34" charset="0"/>
              </a:rPr>
              <a:t>Deadlock</a:t>
            </a:r>
          </a:p>
          <a:p>
            <a:pPr lvl="1">
              <a:spcBef>
                <a:spcPts val="1200"/>
              </a:spcBef>
            </a:pPr>
            <a:r>
              <a:rPr lang="en-IN" sz="2200" dirty="0">
                <a:cs typeface="Arial" panose="020B0604020202020204" pitchFamily="34" charset="0"/>
              </a:rPr>
              <a:t>Two or more tasks each own resources needed by the other, preventing either one from running, so neither ever completes and never releases its resources.</a:t>
            </a:r>
            <a:endParaRPr lang="en-US" sz="2200" dirty="0">
              <a:cs typeface="Arial" panose="020B0604020202020204" pitchFamily="34" charset="0"/>
            </a:endParaRPr>
          </a:p>
        </p:txBody>
      </p:sp>
    </p:spTree>
    <p:extLst>
      <p:ext uri="{BB962C8B-B14F-4D97-AF65-F5344CB8AC3E}">
        <p14:creationId xmlns:p14="http://schemas.microsoft.com/office/powerpoint/2010/main" val="2565322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UI and Worker Threads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200"/>
              </a:spcBef>
            </a:pPr>
            <a:r>
              <a:rPr lang="en-IN" sz="2600" dirty="0">
                <a:cs typeface="Arial" panose="020B0604020202020204" pitchFamily="34" charset="0"/>
              </a:rPr>
              <a:t>User interface (UI) threads create windows and process messages sent to those windows.</a:t>
            </a:r>
          </a:p>
          <a:p>
            <a:pPr>
              <a:spcBef>
                <a:spcPts val="1200"/>
              </a:spcBef>
            </a:pPr>
            <a:r>
              <a:rPr lang="en-IN" sz="2600" dirty="0">
                <a:cs typeface="Arial" panose="020B0604020202020204" pitchFamily="34" charset="0"/>
              </a:rPr>
              <a:t>Worker threads receive no direct input from the user.</a:t>
            </a:r>
          </a:p>
          <a:p>
            <a:pPr lvl="1">
              <a:spcBef>
                <a:spcPts val="1200"/>
              </a:spcBef>
            </a:pPr>
            <a:r>
              <a:rPr lang="en-IN" sz="2200" dirty="0">
                <a:cs typeface="Arial" panose="020B0604020202020204" pitchFamily="34" charset="0"/>
              </a:rPr>
              <a:t>Worker threads must not directly access a window’s member functions. This will cause exceptions.</a:t>
            </a:r>
          </a:p>
          <a:p>
            <a:pPr lvl="1">
              <a:spcBef>
                <a:spcPts val="1200"/>
              </a:spcBef>
            </a:pPr>
            <a:r>
              <a:rPr lang="en-IN" sz="2200" dirty="0">
                <a:cs typeface="Arial" panose="020B0604020202020204" pitchFamily="34" charset="0"/>
              </a:rPr>
              <a:t>Worker threads communicate with a program’s windows by calling the Win32 API </a:t>
            </a:r>
            <a:r>
              <a:rPr lang="en-IN" sz="2200" dirty="0" err="1">
                <a:cs typeface="Arial" panose="020B0604020202020204" pitchFamily="34" charset="0"/>
              </a:rPr>
              <a:t>PostMessage</a:t>
            </a:r>
            <a:r>
              <a:rPr lang="en-IN" sz="2200" dirty="0">
                <a:cs typeface="Arial" panose="020B0604020202020204" pitchFamily="34" charset="0"/>
              </a:rPr>
              <a:t> and </a:t>
            </a:r>
            <a:r>
              <a:rPr lang="en-IN" sz="2200" dirty="0" err="1">
                <a:cs typeface="Arial" panose="020B0604020202020204" pitchFamily="34" charset="0"/>
              </a:rPr>
              <a:t>SendMessage</a:t>
            </a:r>
            <a:r>
              <a:rPr lang="en-IN" sz="2200" dirty="0">
                <a:cs typeface="Arial" panose="020B0604020202020204" pitchFamily="34" charset="0"/>
              </a:rPr>
              <a:t> functions.</a:t>
            </a:r>
          </a:p>
          <a:p>
            <a:pPr lvl="1">
              <a:spcBef>
                <a:spcPts val="1200"/>
              </a:spcBef>
            </a:pPr>
            <a:r>
              <a:rPr lang="en-IN" sz="2200" dirty="0">
                <a:cs typeface="Arial" panose="020B0604020202020204" pitchFamily="34" charset="0"/>
              </a:rPr>
              <a:t>With modern GUI frameworks, that is handled by calling </a:t>
            </a:r>
            <a:r>
              <a:rPr lang="en-IN" sz="2200" dirty="0" err="1">
                <a:cs typeface="Arial" panose="020B0604020202020204" pitchFamily="34" charset="0"/>
              </a:rPr>
              <a:t>Form.Invoke</a:t>
            </a:r>
            <a:r>
              <a:rPr lang="en-IN" sz="2200" dirty="0">
                <a:cs typeface="Arial" panose="020B0604020202020204" pitchFamily="34" charset="0"/>
              </a:rPr>
              <a:t> or </a:t>
            </a:r>
            <a:r>
              <a:rPr lang="en-IN" sz="2200" dirty="0" err="1">
                <a:cs typeface="Arial" panose="020B0604020202020204" pitchFamily="34" charset="0"/>
              </a:rPr>
              <a:t>Dispatcher.Invoke</a:t>
            </a:r>
            <a:r>
              <a:rPr lang="en-IN" sz="2200" dirty="0">
                <a:cs typeface="Arial" panose="020B0604020202020204" pitchFamily="34" charset="0"/>
              </a:rPr>
              <a:t> passing a delegate to the UI thread bound to a function that handles the worker’s data.</a:t>
            </a:r>
            <a:endParaRPr lang="en-US" sz="2200" dirty="0">
              <a:cs typeface="Arial" panose="020B0604020202020204" pitchFamily="34" charset="0"/>
            </a:endParaRPr>
          </a:p>
        </p:txBody>
      </p:sp>
    </p:spTree>
    <p:extLst>
      <p:ext uri="{BB962C8B-B14F-4D97-AF65-F5344CB8AC3E}">
        <p14:creationId xmlns:p14="http://schemas.microsoft.com/office/powerpoint/2010/main" val="413390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84903" y="2271252"/>
            <a:ext cx="7374194" cy="4205748"/>
          </a:xfrm>
        </p:spPr>
        <p:txBody>
          <a:bodyPr>
            <a:noAutofit/>
          </a:bodyPr>
          <a:lstStyle/>
          <a:p>
            <a:pPr marL="0" indent="0">
              <a:buNone/>
            </a:pPr>
            <a:r>
              <a:rPr lang="en-IN" sz="3200" dirty="0">
                <a:cs typeface="Arial" panose="020B0604020202020204" pitchFamily="34" charset="0"/>
              </a:rPr>
              <a:t>In the next segment, we turn to programming details.</a:t>
            </a:r>
            <a:endParaRPr lang="en-US" sz="3200" dirty="0">
              <a:cs typeface="Arial" panose="020B0604020202020204" pitchFamily="34" charset="0"/>
            </a:endParaRPr>
          </a:p>
        </p:txBody>
      </p:sp>
    </p:spTree>
    <p:extLst>
      <p:ext uri="{BB962C8B-B14F-4D97-AF65-F5344CB8AC3E}">
        <p14:creationId xmlns:p14="http://schemas.microsoft.com/office/powerpoint/2010/main" val="3873794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4836" y="2826679"/>
            <a:ext cx="571500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1210</TotalTime>
  <Words>417</Words>
  <Application>Microsoft Office PowerPoint</Application>
  <PresentationFormat>On-screen Show (4:3)</PresentationFormat>
  <Paragraphs>33</Paragraphs>
  <Slides>9</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Arial</vt:lpstr>
      <vt:lpstr>Calibri</vt:lpstr>
      <vt:lpstr>Scala OT</vt:lpstr>
      <vt:lpstr>ScalaOT</vt:lpstr>
      <vt:lpstr>ScalaSansLF-Regular</vt:lpstr>
      <vt:lpstr>ScalaSansOT</vt:lpstr>
      <vt:lpstr>Clarity</vt:lpstr>
      <vt:lpstr>1_Clarity</vt:lpstr>
      <vt:lpstr>Benefits and Liabilities</vt:lpstr>
      <vt:lpstr>Benefits of Using Threads</vt:lpstr>
      <vt:lpstr>More Benefits</vt:lpstr>
      <vt:lpstr>Using Threads to Avoid Blocking</vt:lpstr>
      <vt:lpstr>Potential Problems With Threads</vt:lpstr>
      <vt:lpstr>More Problems With Threads</vt:lpstr>
      <vt:lpstr>UI and Worker Threads</vt:lpstr>
      <vt:lpstr>PowerPoint Presentation</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James Fawcett</cp:lastModifiedBy>
  <cp:revision>130</cp:revision>
  <dcterms:created xsi:type="dcterms:W3CDTF">2015-11-10T20:00:19Z</dcterms:created>
  <dcterms:modified xsi:type="dcterms:W3CDTF">2017-10-05T18:49:16Z</dcterms:modified>
</cp:coreProperties>
</file>