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 id="2147483987" r:id="rId2"/>
  </p:sldMasterIdLst>
  <p:notesMasterIdLst>
    <p:notesMasterId r:id="rId17"/>
  </p:notesMasterIdLst>
  <p:sldIdLst>
    <p:sldId id="326" r:id="rId3"/>
    <p:sldId id="330" r:id="rId4"/>
    <p:sldId id="331" r:id="rId5"/>
    <p:sldId id="332" r:id="rId6"/>
    <p:sldId id="333" r:id="rId7"/>
    <p:sldId id="334" r:id="rId8"/>
    <p:sldId id="335" r:id="rId9"/>
    <p:sldId id="336" r:id="rId10"/>
    <p:sldId id="337" r:id="rId11"/>
    <p:sldId id="338" r:id="rId12"/>
    <p:sldId id="339" r:id="rId13"/>
    <p:sldId id="341" r:id="rId14"/>
    <p:sldId id="342" r:id="rId15"/>
    <p:sldId id="318" r:id="rId16"/>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F777D"/>
    <a:srgbClr val="3E3D3C"/>
    <a:srgbClr val="0D1D37"/>
    <a:srgbClr val="D44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65"/>
  </p:normalViewPr>
  <p:slideViewPr>
    <p:cSldViewPr snapToGrid="0" snapToObjects="1">
      <p:cViewPr varScale="1">
        <p:scale>
          <a:sx n="76" d="100"/>
          <a:sy n="76" d="100"/>
        </p:scale>
        <p:origin x="1956" y="108"/>
      </p:cViewPr>
      <p:guideLst>
        <p:guide orient="horz" pos="2880"/>
        <p:guide pos="216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12355E-9E02-FB4C-881D-3FE542E0640D}" type="datetimeFigureOut">
              <a:rPr lang="en-US" smtClean="0"/>
              <a:pPr/>
              <a:t>10/5/2017</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50E08-B43C-1C40-8EE4-21DAB8FD2715}" type="slidenum">
              <a:rPr lang="en-US" smtClean="0"/>
              <a:pPr/>
              <a:t>‹#›</a:t>
            </a:fld>
            <a:endParaRPr lang="en-US"/>
          </a:p>
        </p:txBody>
      </p:sp>
    </p:spTree>
    <p:extLst>
      <p:ext uri="{BB962C8B-B14F-4D97-AF65-F5344CB8AC3E}">
        <p14:creationId xmlns:p14="http://schemas.microsoft.com/office/powerpoint/2010/main" val="25449098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130D0B3-AF0C-4476-AB40-A5BFADE4DF8F}"/>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E649CA69-64B7-42C6-B53A-6D0A804134B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090594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7130D0B3-AF0C-4476-AB40-A5BFADE4DF8F}"/>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E649CA69-64B7-42C6-B53A-6D0A804134B2}"/>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2892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328919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017691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793500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979101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135258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171843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4636388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9C59F0D-812B-4252-9059-F31FB1BE2BD1}"/>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C0272F28-6FBA-47A5-9AA3-79FD65ED987D}"/>
              </a:ext>
            </a:extLst>
          </p:cNvPr>
          <p:cNvSpPr>
            <a:spLocks noGrp="1" noChangeArrowheads="1"/>
          </p:cNvSpPr>
          <p:nvPr>
            <p:ph type="body" idx="1"/>
          </p:nvPr>
        </p:nvSpPr>
        <p:spPr>
          <a:noFill/>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1195080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40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normAutofit/>
          </a:bodyPr>
          <a:lstStyle>
            <a:lvl1pPr marL="0" indent="0" algn="l">
              <a:buNone/>
              <a:defRPr sz="2400">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725293"/>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86150" y="2231136"/>
            <a:ext cx="3028950" cy="62910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2881214437"/>
      </p:ext>
    </p:extLst>
  </p:cSld>
  <p:clrMapOvr>
    <a:masterClrMapping/>
  </p:clrMapOvr>
  <p:transition spd="med">
    <p:zo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721098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248242"/>
            <a:ext cx="5886450" cy="2569633"/>
          </a:xfrm>
        </p:spPr>
        <p:txBody>
          <a:bodyPr anchor="b">
            <a:noAutofit/>
          </a:bodyPr>
          <a:lstStyle>
            <a:lvl1pPr>
              <a:defRPr sz="4050" cap="all" baseline="0">
                <a:solidFill>
                  <a:srgbClr val="3E3D3C"/>
                </a:solidFill>
              </a:defRPr>
            </a:lvl1pPr>
          </a:lstStyle>
          <a:p>
            <a:r>
              <a:rPr lang="en-US" dirty="0"/>
              <a:t>Click to edit Master title style</a:t>
            </a:r>
          </a:p>
        </p:txBody>
      </p:sp>
      <p:sp>
        <p:nvSpPr>
          <p:cNvPr id="3" name="Subtitle 2"/>
          <p:cNvSpPr>
            <a:spLocks noGrp="1"/>
          </p:cNvSpPr>
          <p:nvPr>
            <p:ph type="subTitle" idx="1"/>
          </p:nvPr>
        </p:nvSpPr>
        <p:spPr>
          <a:xfrm>
            <a:off x="514350" y="4093040"/>
            <a:ext cx="4800600" cy="2336800"/>
          </a:xfrm>
        </p:spPr>
        <p:txBody>
          <a:bodyPr/>
          <a:lstStyle>
            <a:lvl1pPr marL="0" indent="0" algn="l">
              <a:buNone/>
              <a:defRPr>
                <a:solidFill>
                  <a:srgbClr val="3E3D3C"/>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514350" y="3950802"/>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391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537032"/>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idx="1"/>
          </p:nvPr>
        </p:nvSpPr>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396A3A3-94A6-4E5B-AF39-173ACA3E61CC}"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userDrawn="1"/>
        </p:nvCxnSpPr>
        <p:spPr>
          <a:xfrm>
            <a:off x="342900" y="1875605"/>
            <a:ext cx="61722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85840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41735" y="3149602"/>
            <a:ext cx="5829300" cy="29337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541735" y="6169154"/>
            <a:ext cx="5829300" cy="2000249"/>
          </a:xfrm>
        </p:spPr>
        <p:txBody>
          <a:bodyPr anchor="t">
            <a:normAutofit/>
          </a:bodyPr>
          <a:lstStyle>
            <a:lvl1pPr marL="0" indent="0">
              <a:buNone/>
              <a:defRPr sz="18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548640" y="6132578"/>
            <a:ext cx="588645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9718848"/>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349250"/>
            <a:ext cx="6172200" cy="1320800"/>
          </a:xfrm>
        </p:spPr>
        <p:txBody>
          <a:bodyPr>
            <a:noAutofit/>
          </a:bodyPr>
          <a:lstStyle>
            <a:lvl1pPr algn="ctr">
              <a:defRPr sz="4400"/>
            </a:lvl1pPr>
          </a:lstStyle>
          <a:p>
            <a:r>
              <a:rPr lang="en-US" dirty="0"/>
              <a:t>Click to edit Master title style</a:t>
            </a:r>
          </a:p>
        </p:txBody>
      </p:sp>
      <p:sp>
        <p:nvSpPr>
          <p:cNvPr id="3" name="Content Placeholder 2"/>
          <p:cNvSpPr>
            <a:spLocks noGrp="1"/>
          </p:cNvSpPr>
          <p:nvPr>
            <p:ph sz="half" idx="1"/>
          </p:nvPr>
        </p:nvSpPr>
        <p:spPr>
          <a:xfrm>
            <a:off x="342900" y="2231136"/>
            <a:ext cx="3028950" cy="6291072"/>
          </a:xfrm>
        </p:spPr>
        <p:txBody>
          <a:bodyPr/>
          <a:lstStyle>
            <a:lvl1pPr marL="183600" indent="-183600">
              <a:spcBef>
                <a:spcPts val="600"/>
              </a:spcBef>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86150" y="2231136"/>
            <a:ext cx="3028950" cy="6291072"/>
          </a:xfrm>
        </p:spPr>
        <p:txBody>
          <a:bodyPr/>
          <a:lstStyle>
            <a:lvl1pPr marL="183600" indent="-183600">
              <a:buClr>
                <a:schemeClr val="tx1"/>
              </a:buClr>
              <a:defRPr sz="3200"/>
            </a:lvl1pPr>
            <a:lvl2pPr>
              <a:buClr>
                <a:schemeClr val="tx1"/>
              </a:buClr>
              <a:defRPr sz="2800"/>
            </a:lvl2pPr>
            <a:lvl3pPr>
              <a:buClr>
                <a:schemeClr val="tx1"/>
              </a:buClr>
              <a:defRPr sz="2400"/>
            </a:lvl3pPr>
            <a:lvl4pPr>
              <a:buClr>
                <a:schemeClr val="tx1"/>
              </a:buClr>
              <a:defRPr sz="2000"/>
            </a:lvl4pPr>
            <a:lvl5pPr>
              <a:buClr>
                <a:schemeClr val="tx1"/>
              </a:buClr>
              <a:defRPr sz="20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CEBA98F-560C-4997-81C4-81D4D9187EAB}"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292222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4290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1500" b="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566160" y="2235201"/>
            <a:ext cx="2948940" cy="853017"/>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1500" b="0" kern="1200" dirty="0" smtClean="0">
                <a:solidFill>
                  <a:schemeClr val="tx2"/>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566160" y="3251200"/>
            <a:ext cx="2948940" cy="5268384"/>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Thursday, October 5, 2017</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9858" y="5394662"/>
            <a:ext cx="6278880" cy="596"/>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33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2900" y="215900"/>
            <a:ext cx="6172200" cy="1320800"/>
          </a:xfrm>
        </p:spPr>
        <p:txBody>
          <a:bodyPr>
            <a:noAutofit/>
          </a:bodyPr>
          <a:lstStyle>
            <a:lvl1pPr algn="ctr">
              <a:defRPr sz="4400"/>
            </a:lvl1pPr>
          </a:lstStyle>
          <a:p>
            <a:r>
              <a:rPr lang="en-US" dirty="0"/>
              <a:t>Click to edit Master title style </a:t>
            </a:r>
          </a:p>
        </p:txBody>
      </p:sp>
      <p:sp>
        <p:nvSpPr>
          <p:cNvPr id="3" name="Date Placeholder 2"/>
          <p:cNvSpPr>
            <a:spLocks noGrp="1"/>
          </p:cNvSpPr>
          <p:nvPr>
            <p:ph type="dt" sz="half" idx="10"/>
          </p:nvPr>
        </p:nvSpPr>
        <p:spPr/>
        <p:txBody>
          <a:bodyPr/>
          <a:lstStyle/>
          <a:p>
            <a:fld id="{79CD4847-11EF-4466-A8AD-85CDB7B49118}" type="datetime2">
              <a:rPr lang="en-US" smtClean="0"/>
              <a:pPr/>
              <a:t>Thursday, October 5, 2017</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6019742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Thursday, October 5, 2017</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806993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107"/>
            <a:ext cx="1604772" cy="1682496"/>
          </a:xfrm>
        </p:spPr>
        <p:txBody>
          <a:bodyPr anchor="b">
            <a:noAutofit/>
          </a:bodyPr>
          <a:lstStyle>
            <a:lvl1pPr algn="l">
              <a:defRPr sz="1800" b="0"/>
            </a:lvl1pPr>
          </a:lstStyle>
          <a:p>
            <a:r>
              <a:rPr lang="en-US"/>
              <a:t>Click to edit Master title style</a:t>
            </a:r>
            <a:endParaRPr lang="en-US" dirty="0"/>
          </a:p>
        </p:txBody>
      </p:sp>
      <p:sp>
        <p:nvSpPr>
          <p:cNvPr id="3" name="Content Placeholder 2"/>
          <p:cNvSpPr>
            <a:spLocks noGrp="1"/>
          </p:cNvSpPr>
          <p:nvPr>
            <p:ph idx="1"/>
          </p:nvPr>
        </p:nvSpPr>
        <p:spPr>
          <a:xfrm>
            <a:off x="2228850" y="1056107"/>
            <a:ext cx="4286250" cy="743712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1" y="2840740"/>
            <a:ext cx="1604772" cy="565815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636707" y="4774071"/>
            <a:ext cx="743712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8565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1056640"/>
            <a:ext cx="1607010" cy="1686560"/>
          </a:xfrm>
        </p:spPr>
        <p:txBody>
          <a:bodyPr anchor="b">
            <a:normAutofit/>
          </a:bodyPr>
          <a:lstStyle>
            <a:lvl1pPr algn="l">
              <a:defRPr sz="1800" b="0"/>
            </a:lvl1pPr>
          </a:lstStyle>
          <a:p>
            <a:r>
              <a:rPr lang="en-US"/>
              <a:t>Click to edit Master title style</a:t>
            </a:r>
            <a:endParaRPr lang="en-US" dirty="0"/>
          </a:p>
        </p:txBody>
      </p:sp>
      <p:sp>
        <p:nvSpPr>
          <p:cNvPr id="3" name="Picture Placeholder 2"/>
          <p:cNvSpPr>
            <a:spLocks noGrp="1"/>
          </p:cNvSpPr>
          <p:nvPr>
            <p:ph type="pic" idx="1"/>
          </p:nvPr>
        </p:nvSpPr>
        <p:spPr>
          <a:xfrm>
            <a:off x="2143957" y="1117602"/>
            <a:ext cx="4428293" cy="7333941"/>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342900" y="2844800"/>
            <a:ext cx="1604772" cy="5657088"/>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Thursday, October 5, 2017</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3953374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390198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812800"/>
            <a:ext cx="1543050" cy="78232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342900" y="812800"/>
            <a:ext cx="4514850" cy="782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Thursday, October 5, 2017</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extLst>
      <p:ext uri="{BB962C8B-B14F-4D97-AF65-F5344CB8AC3E}">
        <p14:creationId xmlns:p14="http://schemas.microsoft.com/office/powerpoint/2010/main" val="2559010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05775" y="366184"/>
            <a:ext cx="5084957" cy="1524000"/>
          </a:xfrm>
          <a:prstGeom prst="rect">
            <a:avLst/>
          </a:prstGeom>
        </p:spPr>
        <p:txBody>
          <a:bodyPr/>
          <a:lstStyle>
            <a:lvl1pPr>
              <a:defRPr sz="2700">
                <a:solidFill>
                  <a:schemeClr val="bg1"/>
                </a:solidFill>
                <a:latin typeface="ScalaSansLF-Regular" pitchFamily="2" charset="0"/>
              </a:defRPr>
            </a:lvl1pPr>
          </a:lstStyle>
          <a:p>
            <a:r>
              <a:rPr lang="en-US" dirty="0"/>
              <a:t>Click to edit Master title style</a:t>
            </a:r>
          </a:p>
        </p:txBody>
      </p:sp>
      <p:sp>
        <p:nvSpPr>
          <p:cNvPr id="3" name="Text Placeholder 2"/>
          <p:cNvSpPr>
            <a:spLocks noGrp="1"/>
          </p:cNvSpPr>
          <p:nvPr>
            <p:ph type="body" sz="half" idx="1"/>
          </p:nvPr>
        </p:nvSpPr>
        <p:spPr>
          <a:xfrm>
            <a:off x="389335"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504010" y="2044701"/>
            <a:ext cx="3000375" cy="5323417"/>
          </a:xfrm>
          <a:prstGeom prst="rect">
            <a:avLst/>
          </a:prstGeom>
        </p:spPr>
        <p:txBody>
          <a:bodyPr/>
          <a:lstStyle>
            <a:lvl1pPr>
              <a:defRPr>
                <a:solidFill>
                  <a:schemeClr val="bg1"/>
                </a:solidFill>
                <a:latin typeface="ScalaSansLF-Regular" pitchFamily="2" charset="0"/>
              </a:defRPr>
            </a:lvl1pPr>
            <a:lvl2pPr>
              <a:defRPr>
                <a:solidFill>
                  <a:schemeClr val="bg1"/>
                </a:solidFill>
                <a:latin typeface="ScalaSansLF-Regular" pitchFamily="2" charset="0"/>
              </a:defRPr>
            </a:lvl2pPr>
            <a:lvl3pPr>
              <a:defRPr>
                <a:solidFill>
                  <a:schemeClr val="bg1"/>
                </a:solidFill>
                <a:latin typeface="ScalaSansLF-Regular" pitchFamily="2" charset="0"/>
              </a:defRPr>
            </a:lvl3pPr>
            <a:lvl4pPr>
              <a:defRPr>
                <a:solidFill>
                  <a:schemeClr val="bg1"/>
                </a:solidFill>
                <a:latin typeface="ScalaSansLF-Regular" pitchFamily="2" charset="0"/>
              </a:defRPr>
            </a:lvl4pPr>
            <a:lvl5pPr>
              <a:defRPr>
                <a:solidFill>
                  <a:schemeClr val="bg1"/>
                </a:solidFill>
                <a:latin typeface="ScalaSansLF-Regular"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p:cNvSpPr>
            <a:spLocks noGrp="1" noChangeArrowheads="1"/>
          </p:cNvSpPr>
          <p:nvPr>
            <p:ph type="dt" sz="half" idx="10"/>
          </p:nvPr>
        </p:nvSpPr>
        <p:spPr>
          <a:xfrm>
            <a:off x="342900" y="8326967"/>
            <a:ext cx="1600200" cy="635000"/>
          </a:xfrm>
          <a:prstGeom prst="rect">
            <a:avLst/>
          </a:prstGeom>
          <a:ln/>
        </p:spPr>
        <p:txBody>
          <a:bodyPr/>
          <a:lstStyle>
            <a:lvl1pPr>
              <a:defRPr/>
            </a:lvl1pPr>
          </a:lstStyle>
          <a:p>
            <a:pPr>
              <a:defRPr/>
            </a:pPr>
            <a:endParaRPr lang="en-US"/>
          </a:p>
        </p:txBody>
      </p:sp>
      <p:sp>
        <p:nvSpPr>
          <p:cNvPr id="6" name="Rectangle 4"/>
          <p:cNvSpPr>
            <a:spLocks noGrp="1" noChangeArrowheads="1"/>
          </p:cNvSpPr>
          <p:nvPr>
            <p:ph type="ftr" sz="quarter" idx="11"/>
          </p:nvPr>
        </p:nvSpPr>
        <p:spPr>
          <a:xfrm>
            <a:off x="2343150" y="8326967"/>
            <a:ext cx="2171700" cy="635000"/>
          </a:xfrm>
          <a:prstGeom prst="rect">
            <a:avLst/>
          </a:prstGeom>
          <a:ln/>
        </p:spPr>
        <p:txBody>
          <a:bodyPr/>
          <a:lstStyle>
            <a:lvl1pPr>
              <a:defRPr/>
            </a:lvl1pPr>
          </a:lstStyle>
          <a:p>
            <a:pPr>
              <a:defRPr/>
            </a:pPr>
            <a:endParaRPr lang="en-US"/>
          </a:p>
        </p:txBody>
      </p:sp>
      <p:sp>
        <p:nvSpPr>
          <p:cNvPr id="7" name="Rectangle 5"/>
          <p:cNvSpPr>
            <a:spLocks noGrp="1" noChangeArrowheads="1"/>
          </p:cNvSpPr>
          <p:nvPr>
            <p:ph type="sldNum" sz="quarter" idx="12"/>
          </p:nvPr>
        </p:nvSpPr>
        <p:spPr>
          <a:ln/>
        </p:spPr>
        <p:txBody>
          <a:bodyPr/>
          <a:lstStyle>
            <a:lvl1pPr>
              <a:defRPr/>
            </a:lvl1pPr>
          </a:lstStyle>
          <a:p>
            <a:pPr>
              <a:defRPr/>
            </a:pPr>
            <a:fld id="{9035FF7D-CD67-47BE-92C4-30E33F3FAE6F}" type="slidenum">
              <a:rPr lang="en-US"/>
              <a:pPr>
                <a:defRPr/>
              </a:pPr>
              <a:t>‹#›</a:t>
            </a:fld>
            <a:endParaRPr lang="en-US"/>
          </a:p>
        </p:txBody>
      </p:sp>
    </p:spTree>
    <p:extLst>
      <p:ext uri="{BB962C8B-B14F-4D97-AF65-F5344CB8AC3E}">
        <p14:creationId xmlns:p14="http://schemas.microsoft.com/office/powerpoint/2010/main" val="3439776007"/>
      </p:ext>
    </p:extLst>
  </p:cSld>
  <p:clrMapOvr>
    <a:masterClrMapping/>
  </p:clrMapOvr>
  <p:transition spd="med">
    <p:zo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only - 2 column">
    <p:spTree>
      <p:nvGrpSpPr>
        <p:cNvPr id="1" name=""/>
        <p:cNvGrpSpPr/>
        <p:nvPr/>
      </p:nvGrpSpPr>
      <p:grpSpPr>
        <a:xfrm>
          <a:off x="0" y="0"/>
          <a:ext cx="0" cy="0"/>
          <a:chOff x="0" y="0"/>
          <a:chExt cx="0" cy="0"/>
        </a:xfrm>
      </p:grpSpPr>
      <p:sp>
        <p:nvSpPr>
          <p:cNvPr id="4" name="Title 3"/>
          <p:cNvSpPr>
            <a:spLocks noGrp="1"/>
          </p:cNvSpPr>
          <p:nvPr>
            <p:ph type="title"/>
          </p:nvPr>
        </p:nvSpPr>
        <p:spPr>
          <a:xfrm>
            <a:off x="342900" y="762330"/>
            <a:ext cx="6172200" cy="570159"/>
          </a:xfrm>
          <a:prstGeom prst="rect">
            <a:avLst/>
          </a:prstGeom>
        </p:spPr>
        <p:txBody>
          <a:bodyPr vert="horz"/>
          <a:lstStyle>
            <a:lvl1pPr>
              <a:defRPr sz="2400" b="1" i="0" spc="0">
                <a:solidFill>
                  <a:srgbClr val="34383C"/>
                </a:solidFill>
                <a:latin typeface="Scala OT" charset="0"/>
                <a:ea typeface="Scala OT" charset="0"/>
                <a:cs typeface="Scala OT" charset="0"/>
              </a:defRPr>
            </a:lvl1pPr>
          </a:lstStyle>
          <a:p>
            <a:r>
              <a:rPr lang="en-US"/>
              <a:t>Click to edit Master title style</a:t>
            </a:r>
            <a:endParaRPr lang="en-US" dirty="0"/>
          </a:p>
        </p:txBody>
      </p:sp>
      <p:sp>
        <p:nvSpPr>
          <p:cNvPr id="7" name="Text Placeholder 2"/>
          <p:cNvSpPr>
            <a:spLocks noGrp="1"/>
          </p:cNvSpPr>
          <p:nvPr>
            <p:ph type="body" sz="quarter" idx="10"/>
          </p:nvPr>
        </p:nvSpPr>
        <p:spPr>
          <a:xfrm>
            <a:off x="342901" y="2317192"/>
            <a:ext cx="6172200" cy="4866107"/>
          </a:xfrm>
          <a:prstGeom prst="rect">
            <a:avLst/>
          </a:prstGeom>
        </p:spPr>
        <p:txBody>
          <a:bodyPr vert="horz" numCol="2"/>
          <a:lstStyle>
            <a:lvl1pPr>
              <a:defRPr sz="1200" b="0" i="0">
                <a:solidFill>
                  <a:srgbClr val="34383C"/>
                </a:solidFill>
                <a:latin typeface="ScalaSansOT" charset="0"/>
                <a:ea typeface="ScalaSansOT" charset="0"/>
                <a:cs typeface="ScalaSansOT" charset="0"/>
              </a:defRPr>
            </a:lvl1pPr>
            <a:lvl2pPr>
              <a:defRPr sz="1200" b="0" i="0">
                <a:solidFill>
                  <a:srgbClr val="34383C"/>
                </a:solidFill>
                <a:latin typeface="ScalaSansOT" charset="0"/>
                <a:ea typeface="ScalaSansOT" charset="0"/>
                <a:cs typeface="ScalaSansOT" charset="0"/>
              </a:defRPr>
            </a:lvl2pPr>
            <a:lvl3pPr>
              <a:defRPr sz="1200" b="0" i="0">
                <a:solidFill>
                  <a:srgbClr val="34383C"/>
                </a:solidFill>
                <a:latin typeface="ScalaSansOT" charset="0"/>
                <a:ea typeface="ScalaSansOT" charset="0"/>
                <a:cs typeface="ScalaSansOT" charset="0"/>
              </a:defRPr>
            </a:lvl3pPr>
            <a:lvl4pPr>
              <a:defRPr sz="1200" b="0" i="0">
                <a:solidFill>
                  <a:srgbClr val="34383C"/>
                </a:solidFill>
                <a:latin typeface="ScalaSansOT" charset="0"/>
                <a:ea typeface="ScalaSansOT" charset="0"/>
                <a:cs typeface="ScalaSansOT" charset="0"/>
              </a:defRPr>
            </a:lvl4pPr>
            <a:lvl5pPr>
              <a:defRPr sz="1200" b="0" i="0">
                <a:solidFill>
                  <a:srgbClr val="34383C"/>
                </a:solidFill>
                <a:latin typeface="ScalaSansOT" charset="0"/>
                <a:ea typeface="ScalaSansOT" charset="0"/>
                <a:cs typeface="ScalaSansO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sz="quarter" idx="11"/>
          </p:nvPr>
        </p:nvSpPr>
        <p:spPr>
          <a:xfrm>
            <a:off x="342900" y="1475770"/>
            <a:ext cx="6172200" cy="421551"/>
          </a:xfrm>
          <a:prstGeom prst="rect">
            <a:avLst/>
          </a:prstGeom>
        </p:spPr>
        <p:txBody>
          <a:bodyPr vert="horz"/>
          <a:lstStyle>
            <a:lvl1pPr marL="0" indent="0">
              <a:buNone/>
              <a:defRPr sz="1350" b="0" i="0">
                <a:solidFill>
                  <a:srgbClr val="34383C"/>
                </a:solidFill>
                <a:latin typeface="ScalaOT" charset="0"/>
                <a:ea typeface="ScalaOT" charset="0"/>
                <a:cs typeface="ScalaOT" charset="0"/>
              </a:defRPr>
            </a:lvl1pPr>
          </a:lstStyle>
          <a:p>
            <a:pPr lvl="0"/>
            <a:r>
              <a:rPr lang="en-US"/>
              <a:t>Click to edit Master text styles</a:t>
            </a:r>
          </a:p>
        </p:txBody>
      </p:sp>
    </p:spTree>
    <p:extLst>
      <p:ext uri="{BB962C8B-B14F-4D97-AF65-F5344CB8AC3E}">
        <p14:creationId xmlns:p14="http://schemas.microsoft.com/office/powerpoint/2010/main" val="392022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3" descr="C:\Users\njones\Dropbox (2U)\Work\Designing Slides\Syracuse\03 Engin and CS\logo\logo_SYR-EngAtSYR.png"/>
          <p:cNvPicPr>
            <a:picLocks noChangeAspect="1" noChangeArrowheads="1"/>
          </p:cNvPicPr>
          <p:nvPr userDrawn="1"/>
        </p:nvPicPr>
        <p:blipFill>
          <a:blip r:embed="rId15" cstate="email">
            <a:extLst>
              <a:ext uri="{28A0092B-C50C-407E-A947-70E740481C1C}">
                <a14:useLocalDpi xmlns:a14="http://schemas.microsoft.com/office/drawing/2010/main" val="0"/>
              </a:ext>
            </a:extLst>
          </a:blip>
          <a:srcRect/>
          <a:stretch>
            <a:fillRect/>
          </a:stretch>
        </p:blipFill>
        <p:spPr bwMode="auto">
          <a:xfrm>
            <a:off x="183600" y="8564400"/>
            <a:ext cx="2032000" cy="18288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94383"/>
            <a:ext cx="6858000" cy="3048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Placeholder 1"/>
          <p:cNvSpPr>
            <a:spLocks noGrp="1"/>
          </p:cNvSpPr>
          <p:nvPr>
            <p:ph type="title"/>
          </p:nvPr>
        </p:nvSpPr>
        <p:spPr>
          <a:xfrm>
            <a:off x="342900" y="711200"/>
            <a:ext cx="6172200" cy="13208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42900" y="2133600"/>
            <a:ext cx="6172200" cy="6502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p:nvSpPr>
        <p:spPr>
          <a:xfrm rot="10800000">
            <a:off x="0" y="0"/>
            <a:ext cx="6858000" cy="30480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Date Placeholder 3"/>
          <p:cNvSpPr>
            <a:spLocks noGrp="1"/>
          </p:cNvSpPr>
          <p:nvPr>
            <p:ph type="dt" sz="half" idx="2"/>
          </p:nvPr>
        </p:nvSpPr>
        <p:spPr>
          <a:xfrm>
            <a:off x="342900" y="24384"/>
            <a:ext cx="2171700" cy="438912"/>
          </a:xfrm>
          <a:prstGeom prst="rect">
            <a:avLst/>
          </a:prstGeom>
        </p:spPr>
        <p:txBody>
          <a:bodyPr vert="horz" lIns="91440" tIns="45720" rIns="91440" bIns="45720" rtlCol="0" anchor="ctr"/>
          <a:lstStyle>
            <a:lvl1pPr algn="l">
              <a:defRPr sz="900">
                <a:solidFill>
                  <a:srgbClr val="FFFFFF"/>
                </a:solidFill>
              </a:defRPr>
            </a:lvl1pPr>
          </a:lstStyle>
          <a:p>
            <a:fld id="{A80CB818-7379-467D-8E76-EF9D9074A26C}" type="datetime2">
              <a:rPr lang="en-US" smtClean="0"/>
              <a:pPr/>
              <a:t>Thursday, October 5, 2017</a:t>
            </a:fld>
            <a:endParaRPr lang="en-US" dirty="0"/>
          </a:p>
        </p:txBody>
      </p:sp>
      <p:sp>
        <p:nvSpPr>
          <p:cNvPr id="5" name="Footer Placeholder 4"/>
          <p:cNvSpPr>
            <a:spLocks noGrp="1"/>
          </p:cNvSpPr>
          <p:nvPr>
            <p:ph type="ftr" sz="quarter" idx="3"/>
          </p:nvPr>
        </p:nvSpPr>
        <p:spPr>
          <a:xfrm>
            <a:off x="2571750" y="24384"/>
            <a:ext cx="3086100" cy="438912"/>
          </a:xfrm>
          <a:prstGeom prst="rect">
            <a:avLst/>
          </a:prstGeom>
        </p:spPr>
        <p:txBody>
          <a:bodyPr vert="horz" lIns="91440" tIns="45720" rIns="91440" bIns="45720" rtlCol="0" anchor="ctr"/>
          <a:lstStyle>
            <a:lvl1pPr algn="ctr">
              <a:defRPr sz="9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5715000" y="24384"/>
            <a:ext cx="800100" cy="438912"/>
          </a:xfrm>
          <a:prstGeom prst="rect">
            <a:avLst/>
          </a:prstGeom>
        </p:spPr>
        <p:txBody>
          <a:bodyPr vert="horz" lIns="91440" tIns="45720" rIns="91440" bIns="45720" rtlCol="0" anchor="ctr"/>
          <a:lstStyle>
            <a:lvl1pPr algn="l">
              <a:defRPr sz="1050" b="1">
                <a:solidFill>
                  <a:srgbClr val="FFFFFF"/>
                </a:solidFill>
              </a:defRPr>
            </a:lvl1pPr>
          </a:lstStyle>
          <a:p>
            <a:fld id="{0CFEC368-1D7A-4F81-ABF6-AE0E36BAF64C}" type="slidenum">
              <a:rPr lang="en-US" smtClean="0"/>
              <a:pPr/>
              <a:t>‹#›</a:t>
            </a:fld>
            <a:endParaRPr lang="en-US" dirty="0"/>
          </a:p>
        </p:txBody>
      </p:sp>
      <p:sp>
        <p:nvSpPr>
          <p:cNvPr id="12" name="Rectangle 11"/>
          <p:cNvSpPr/>
          <p:nvPr/>
        </p:nvSpPr>
        <p:spPr>
          <a:xfrm>
            <a:off x="0" y="9071413"/>
            <a:ext cx="6858000" cy="121920"/>
          </a:xfrm>
          <a:prstGeom prst="rect">
            <a:avLst/>
          </a:prstGeom>
          <a:solidFill>
            <a:srgbClr val="6F7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782821708"/>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 id="2147483999" r:id="rId12"/>
    <p:sldLayoutId id="2147484000" r:id="rId13"/>
  </p:sldLayoutIdLst>
  <p:hf sldNum="0" hdr="0" ftr="0" dt="0"/>
  <p:txStyles>
    <p:titleStyle>
      <a:lvl1pPr algn="l" defTabSz="685800" rtl="0" eaLnBrk="1" latinLnBrk="0" hangingPunct="1">
        <a:spcBef>
          <a:spcPct val="0"/>
        </a:spcBef>
        <a:buNone/>
        <a:defRPr sz="3000" kern="1200" spc="-75" baseline="0">
          <a:solidFill>
            <a:schemeClr val="tx2"/>
          </a:solidFill>
          <a:latin typeface="+mj-lt"/>
          <a:ea typeface="+mj-ea"/>
          <a:cs typeface="+mj-cs"/>
        </a:defRPr>
      </a:lvl1pPr>
    </p:titleStyle>
    <p:bodyStyle>
      <a:lvl1pPr marL="137160" indent="-137160" algn="l" defTabSz="685800" rtl="0" eaLnBrk="1" latinLnBrk="0" hangingPunct="1">
        <a:spcBef>
          <a:spcPct val="20000"/>
        </a:spcBef>
        <a:buClr>
          <a:schemeClr val="accent1"/>
        </a:buClr>
        <a:buSzPct val="85000"/>
        <a:buFont typeface="Arial" pitchFamily="34" charset="0"/>
        <a:buChar char="•"/>
        <a:defRPr sz="1800" kern="1200">
          <a:solidFill>
            <a:schemeClr val="tx1"/>
          </a:solidFill>
          <a:latin typeface="+mn-lt"/>
          <a:ea typeface="+mn-ea"/>
          <a:cs typeface="+mn-cs"/>
        </a:defRPr>
      </a:lvl1pPr>
      <a:lvl2pPr marL="342900" indent="-137160" algn="l" defTabSz="685800" rtl="0" eaLnBrk="1" latinLnBrk="0" hangingPunct="1">
        <a:spcBef>
          <a:spcPct val="20000"/>
        </a:spcBef>
        <a:buClr>
          <a:schemeClr val="accent1"/>
        </a:buClr>
        <a:buSzPct val="85000"/>
        <a:buFont typeface="Arial" pitchFamily="34" charset="0"/>
        <a:buChar char="•"/>
        <a:defRPr sz="1500" kern="1200">
          <a:solidFill>
            <a:schemeClr val="tx1"/>
          </a:solidFill>
          <a:latin typeface="+mn-lt"/>
          <a:ea typeface="+mn-ea"/>
          <a:cs typeface="+mn-cs"/>
        </a:defRPr>
      </a:lvl2pPr>
      <a:lvl3pPr marL="548640" indent="-137160" algn="l" defTabSz="685800" rtl="0" eaLnBrk="1" latinLnBrk="0" hangingPunct="1">
        <a:spcBef>
          <a:spcPct val="20000"/>
        </a:spcBef>
        <a:buClr>
          <a:schemeClr val="accent1"/>
        </a:buClr>
        <a:buSzPct val="90000"/>
        <a:buFont typeface="Arial" pitchFamily="34" charset="0"/>
        <a:buChar char="•"/>
        <a:defRPr sz="1350" kern="1200">
          <a:solidFill>
            <a:schemeClr val="tx1"/>
          </a:solidFill>
          <a:latin typeface="+mn-lt"/>
          <a:ea typeface="+mn-ea"/>
          <a:cs typeface="+mn-cs"/>
        </a:defRPr>
      </a:lvl3pPr>
      <a:lvl4pPr marL="754380" indent="-137160" algn="l" defTabSz="685800" rtl="0" eaLnBrk="1" latinLnBrk="0" hangingPunct="1">
        <a:spcBef>
          <a:spcPct val="20000"/>
        </a:spcBef>
        <a:buClr>
          <a:schemeClr val="accent1"/>
        </a:buClr>
        <a:buFont typeface="Arial" pitchFamily="34" charset="0"/>
        <a:buChar char="•"/>
        <a:defRPr sz="1200" kern="1200">
          <a:solidFill>
            <a:schemeClr val="tx1"/>
          </a:solidFill>
          <a:latin typeface="+mn-lt"/>
          <a:ea typeface="+mn-ea"/>
          <a:cs typeface="+mn-cs"/>
        </a:defRPr>
      </a:lvl4pPr>
      <a:lvl5pPr marL="891540" indent="-102870" algn="l" defTabSz="685800" rtl="0" eaLnBrk="1" latinLnBrk="0" hangingPunct="1">
        <a:spcBef>
          <a:spcPct val="20000"/>
        </a:spcBef>
        <a:buClr>
          <a:schemeClr val="accent1"/>
        </a:buClr>
        <a:buSzPct val="100000"/>
        <a:buFont typeface="Arial" pitchFamily="34" charset="0"/>
        <a:buChar char="•"/>
        <a:defRPr sz="1050" kern="1200" baseline="0">
          <a:solidFill>
            <a:schemeClr val="tx1"/>
          </a:solidFill>
          <a:latin typeface="+mn-lt"/>
          <a:ea typeface="+mn-ea"/>
          <a:cs typeface="+mn-cs"/>
        </a:defRPr>
      </a:lvl5pPr>
      <a:lvl6pPr marL="102870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6pPr>
      <a:lvl7pPr marL="116586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7pPr>
      <a:lvl8pPr marL="130302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8pPr>
      <a:lvl9pPr marL="1440180" indent="-137160" algn="l" defTabSz="685800" rtl="0" eaLnBrk="1" latinLnBrk="0" hangingPunct="1">
        <a:spcBef>
          <a:spcPct val="20000"/>
        </a:spcBef>
        <a:buClr>
          <a:schemeClr val="accent1"/>
        </a:buClr>
        <a:buFont typeface="Arial" pitchFamily="34" charset="0"/>
        <a:buChar char="•"/>
        <a:defRPr sz="975"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5.xml"/><Relationship Id="rId1" Type="http://schemas.openxmlformats.org/officeDocument/2006/relationships/vmlDrawing" Target="../drawings/vmlDrawing2.vml"/><Relationship Id="rId4" Type="http://schemas.openxmlformats.org/officeDocument/2006/relationships/image" Target="../media/image4.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5.xml"/><Relationship Id="rId1" Type="http://schemas.openxmlformats.org/officeDocument/2006/relationships/vmlDrawing" Target="../drawings/vmlDrawing3.vml"/><Relationship Id="rId5" Type="http://schemas.openxmlformats.org/officeDocument/2006/relationships/image" Target="../media/image5.w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vmlDrawing" Target="../drawings/vmlDrawing4.vml"/><Relationship Id="rId5" Type="http://schemas.openxmlformats.org/officeDocument/2006/relationships/image" Target="../media/image6.wmf"/><Relationship Id="rId4" Type="http://schemas.openxmlformats.org/officeDocument/2006/relationships/oleObject" Target="../embeddings/oleObject4.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altLang="en-US" cap="none"/>
              <a:t>Multiple Inheritance</a:t>
            </a:r>
            <a:endParaRPr lang="en-US" cap="none" dirty="0"/>
          </a:p>
        </p:txBody>
      </p:sp>
    </p:spTree>
    <p:extLst>
      <p:ext uri="{BB962C8B-B14F-4D97-AF65-F5344CB8AC3E}">
        <p14:creationId xmlns:p14="http://schemas.microsoft.com/office/powerpoint/2010/main" val="11410355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Multiple Inheritance</a:t>
            </a:r>
            <a:endParaRPr lang="en-IN" sz="4400" dirty="0"/>
          </a:p>
        </p:txBody>
      </p:sp>
      <p:sp>
        <p:nvSpPr>
          <p:cNvPr id="3" name="Content Placeholder 2"/>
          <p:cNvSpPr>
            <a:spLocks noGrp="1"/>
          </p:cNvSpPr>
          <p:nvPr>
            <p:ph idx="1"/>
          </p:nvPr>
        </p:nvSpPr>
        <p:spPr>
          <a:xfrm>
            <a:off x="342900" y="2133600"/>
            <a:ext cx="6172200" cy="6705600"/>
          </a:xfrm>
        </p:spPr>
        <p:txBody>
          <a:bodyPr>
            <a:noAutofit/>
          </a:bodyPr>
          <a:lstStyle/>
          <a:p>
            <a:pPr marL="0">
              <a:buFont typeface="Symbol" panose="05050102010706020507" pitchFamily="18" charset="2"/>
              <a:buNone/>
            </a:pPr>
            <a:r>
              <a:rPr lang="en-US" altLang="en-US" sz="2000" dirty="0"/>
              <a:t>A derived class may have more than one base class.  In this case we say that the design structure uses multiple inheritance.</a:t>
            </a:r>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a:buFont typeface="Symbol" panose="05050102010706020507" pitchFamily="18" charset="2"/>
              <a:buNone/>
            </a:pPr>
            <a:endParaRPr lang="en-US" altLang="en-US" sz="2000" dirty="0"/>
          </a:p>
          <a:p>
            <a:pPr marL="0">
              <a:buFont typeface="Symbol" panose="05050102010706020507" pitchFamily="18" charset="2"/>
              <a:buNone/>
            </a:pPr>
            <a:br>
              <a:rPr lang="en-US" altLang="en-US" sz="2000" dirty="0"/>
            </a:br>
            <a:r>
              <a:rPr lang="en-US" altLang="en-US" sz="2000" dirty="0"/>
              <a:t>The derived “is-a” base 1 and “is-a” base 2. Multiple inheritance is appropriate when the two base classes are orthogonal; e.g., have no common attributes or behaviors, and the derived class is logically the union of the two base classes. </a:t>
            </a:r>
            <a:br>
              <a:rPr lang="en-US" altLang="en-US" sz="2000" dirty="0"/>
            </a:br>
            <a:br>
              <a:rPr lang="en-US" altLang="en-US" sz="2000" dirty="0"/>
            </a:br>
            <a:r>
              <a:rPr lang="en-US" altLang="en-US" sz="2000" dirty="0"/>
              <a:t>The next page shows an example of multiple inheritance taken from the </a:t>
            </a:r>
            <a:r>
              <a:rPr lang="en-US" altLang="en-US" sz="2000" dirty="0" err="1"/>
              <a:t>iostream</a:t>
            </a:r>
            <a:r>
              <a:rPr lang="en-US" altLang="en-US" sz="2000" dirty="0"/>
              <a:t> module. The class </a:t>
            </a:r>
            <a:r>
              <a:rPr lang="en-US" altLang="en-US" sz="2000" dirty="0" err="1"/>
              <a:t>iostream</a:t>
            </a:r>
            <a:r>
              <a:rPr lang="en-US" altLang="en-US" sz="2000" dirty="0"/>
              <a:t> uses multiple inheritance to help provide its behaviors.</a:t>
            </a:r>
          </a:p>
        </p:txBody>
      </p:sp>
      <p:graphicFrame>
        <p:nvGraphicFramePr>
          <p:cNvPr id="4" name="Object 4">
            <a:hlinkClick r:id="" action="ppaction://ole?verb=0"/>
            <a:extLst>
              <a:ext uri="{FF2B5EF4-FFF2-40B4-BE49-F238E27FC236}">
                <a16:creationId xmlns:a16="http://schemas.microsoft.com/office/drawing/2014/main" id="{8C8F232A-B792-4012-AE5B-D2266FECD43F}"/>
              </a:ext>
            </a:extLst>
          </p:cNvPr>
          <p:cNvGraphicFramePr>
            <a:graphicFrameLocks noChangeAspect="1"/>
          </p:cNvGraphicFramePr>
          <p:nvPr>
            <p:extLst>
              <p:ext uri="{D42A27DB-BD31-4B8C-83A1-F6EECF244321}">
                <p14:modId xmlns:p14="http://schemas.microsoft.com/office/powerpoint/2010/main" val="1118802704"/>
              </p:ext>
            </p:extLst>
          </p:nvPr>
        </p:nvGraphicFramePr>
        <p:xfrm>
          <a:off x="1589227" y="3155950"/>
          <a:ext cx="3679546" cy="2460346"/>
        </p:xfrm>
        <a:graphic>
          <a:graphicData uri="http://schemas.openxmlformats.org/presentationml/2006/ole">
            <mc:AlternateContent xmlns:mc="http://schemas.openxmlformats.org/markup-compatibility/2006">
              <mc:Choice xmlns:v="urn:schemas-microsoft-com:vml" Requires="v">
                <p:oleObj spid="_x0000_s1107" name="VISIO" r:id="rId3" imgW="4599432" imgH="3075432" progId="">
                  <p:embed/>
                </p:oleObj>
              </mc:Choice>
              <mc:Fallback>
                <p:oleObj name="VISIO" r:id="rId3" imgW="4599432" imgH="3075432" progId="">
                  <p:embed/>
                  <p:pic>
                    <p:nvPicPr>
                      <p:cNvPr id="0" name="Picture 7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227" y="3155950"/>
                        <a:ext cx="3679546" cy="246034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092739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err="1"/>
              <a:t>iostream</a:t>
            </a:r>
            <a:r>
              <a:rPr lang="en-US" altLang="en-US" dirty="0"/>
              <a:t> Hierarchy</a:t>
            </a:r>
            <a:endParaRPr lang="en-IN" sz="4400" dirty="0"/>
          </a:p>
        </p:txBody>
      </p:sp>
      <p:graphicFrame>
        <p:nvGraphicFramePr>
          <p:cNvPr id="6" name="Object 57">
            <a:extLst>
              <a:ext uri="{FF2B5EF4-FFF2-40B4-BE49-F238E27FC236}">
                <a16:creationId xmlns:a16="http://schemas.microsoft.com/office/drawing/2014/main" id="{B36BF69A-2E0E-481E-8AF1-B9B79A850F2D}"/>
              </a:ext>
            </a:extLst>
          </p:cNvPr>
          <p:cNvGraphicFramePr>
            <a:graphicFrameLocks noChangeAspect="1"/>
          </p:cNvGraphicFramePr>
          <p:nvPr>
            <p:extLst>
              <p:ext uri="{D42A27DB-BD31-4B8C-83A1-F6EECF244321}">
                <p14:modId xmlns:p14="http://schemas.microsoft.com/office/powerpoint/2010/main" val="3487243279"/>
              </p:ext>
            </p:extLst>
          </p:nvPr>
        </p:nvGraphicFramePr>
        <p:xfrm>
          <a:off x="156020" y="2188370"/>
          <a:ext cx="6545961" cy="4326255"/>
        </p:xfrm>
        <a:graphic>
          <a:graphicData uri="http://schemas.openxmlformats.org/presentationml/2006/ole">
            <mc:AlternateContent xmlns:mc="http://schemas.openxmlformats.org/markup-compatibility/2006">
              <mc:Choice xmlns:v="urn:schemas-microsoft-com:vml" Requires="v">
                <p:oleObj spid="_x0000_s2125" name="VISIO" r:id="rId3" imgW="8727948" imgH="5768340" progId="">
                  <p:embed/>
                </p:oleObj>
              </mc:Choice>
              <mc:Fallback>
                <p:oleObj name="VISIO" r:id="rId3" imgW="8727948" imgH="5768340" progId="">
                  <p:embed/>
                  <p:pic>
                    <p:nvPicPr>
                      <p:cNvPr id="0" name="Picture 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020" y="2188370"/>
                        <a:ext cx="6545961" cy="43262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833316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4">
            <a:extLst>
              <a:ext uri="{FF2B5EF4-FFF2-40B4-BE49-F238E27FC236}">
                <a16:creationId xmlns:a16="http://schemas.microsoft.com/office/drawing/2014/main" id="{E4228837-EE6D-4138-B7E4-B51CA2ADF654}"/>
              </a:ext>
            </a:extLst>
          </p:cNvPr>
          <p:cNvSpPr>
            <a:spLocks noGrp="1" noChangeArrowheads="1"/>
          </p:cNvSpPr>
          <p:nvPr>
            <p:ph type="title"/>
          </p:nvPr>
        </p:nvSpPr>
        <p:spPr/>
        <p:txBody>
          <a:bodyPr>
            <a:noAutofit/>
          </a:bodyPr>
          <a:lstStyle/>
          <a:p>
            <a:r>
              <a:rPr lang="en-US" altLang="en-US" sz="4200" dirty="0"/>
              <a:t>Multiple Inheritance (cont.)</a:t>
            </a:r>
          </a:p>
        </p:txBody>
      </p:sp>
      <p:sp>
        <p:nvSpPr>
          <p:cNvPr id="2" name="Content Placeholder 1"/>
          <p:cNvSpPr>
            <a:spLocks noGrp="1"/>
          </p:cNvSpPr>
          <p:nvPr>
            <p:ph idx="1"/>
          </p:nvPr>
        </p:nvSpPr>
        <p:spPr/>
        <p:txBody>
          <a:bodyPr>
            <a:noAutofit/>
          </a:bodyPr>
          <a:lstStyle/>
          <a:p>
            <a:r>
              <a:rPr lang="en-US" altLang="en-US" sz="2000" dirty="0"/>
              <a:t>A derived class D may inherit from more than one base class:</a:t>
            </a:r>
            <a:br>
              <a:rPr lang="en-US" altLang="en-US" sz="2000" dirty="0"/>
            </a:br>
            <a:endParaRPr lang="en-US" altLang="en-US" sz="2000" dirty="0"/>
          </a:p>
          <a:p>
            <a:pPr marL="720000" indent="0">
              <a:buNone/>
            </a:pPr>
            <a:r>
              <a:rPr lang="en-US" altLang="en-US" sz="1600" b="1" dirty="0">
                <a:latin typeface="Consolas" panose="020B0609020204030204" pitchFamily="49" charset="0"/>
              </a:rPr>
              <a:t>class D : public A, public B, ... { ... };</a:t>
            </a:r>
            <a:br>
              <a:rPr lang="en-US" altLang="en-US" sz="2000" b="1" dirty="0">
                <a:latin typeface="Courier New" panose="02070309020205020404" pitchFamily="49" charset="0"/>
              </a:rPr>
            </a:br>
            <a:endParaRPr lang="en-US" altLang="en-US" sz="2000" dirty="0">
              <a:latin typeface="Courier New" panose="02070309020205020404" pitchFamily="49" charset="0"/>
            </a:endParaRPr>
          </a:p>
          <a:p>
            <a:r>
              <a:rPr lang="en-US" altLang="en-US" sz="2000" dirty="0"/>
              <a:t>A, B, ... is not an ordered list. It is a set. The class D represents the union of the members of classes A, B, and C.</a:t>
            </a:r>
            <a:br>
              <a:rPr lang="en-US" altLang="en-US" sz="2000" dirty="0"/>
            </a:br>
            <a:endParaRPr lang="en-US" altLang="en-US" sz="2000" dirty="0"/>
          </a:p>
          <a:p>
            <a:r>
              <a:rPr lang="en-US" altLang="en-US" sz="2000" dirty="0"/>
              <a:t>If a member mf() of A has the same signature as a member of B, then there is an ambiguity which the compiler will not resolve. Sending an mf() message to a derived object will result in compile time failure unless it is explicitly made unambiguous:</a:t>
            </a:r>
          </a:p>
          <a:p>
            <a:endParaRPr lang="en-US" altLang="en-US" sz="2000" b="1" dirty="0">
              <a:latin typeface="Consolas" panose="020B0609020204030204" pitchFamily="49" charset="0"/>
            </a:endParaRPr>
          </a:p>
          <a:p>
            <a:pPr marL="720000" indent="0">
              <a:buNone/>
            </a:pPr>
            <a:r>
              <a:rPr lang="en-US" altLang="en-US" sz="2000" b="1" dirty="0">
                <a:latin typeface="Consolas" panose="020B0609020204030204" pitchFamily="49" charset="0"/>
              </a:rPr>
              <a:t>d.A::mf();</a:t>
            </a:r>
          </a:p>
          <a:p>
            <a:pPr marL="720000" indent="0">
              <a:buNone/>
            </a:pPr>
            <a:endParaRPr lang="en-US" altLang="en-US" sz="2000" b="1" dirty="0">
              <a:latin typeface="Consolas" panose="020B0609020204030204" pitchFamily="49" charset="0"/>
            </a:endParaRPr>
          </a:p>
          <a:p>
            <a:r>
              <a:rPr lang="en-US" altLang="en-US" sz="2000" dirty="0"/>
              <a:t>A constructor for D will automatically call constructors for base objects, in the order cited in D’s declaration.</a:t>
            </a:r>
            <a:endParaRPr lang="en-US" altLang="en-US" sz="2000" dirty="0">
              <a:latin typeface="Courier New" panose="02070309020205020404" pitchFamily="49" charset="0"/>
            </a:endParaRPr>
          </a:p>
        </p:txBody>
      </p:sp>
    </p:spTree>
    <p:extLst>
      <p:ext uri="{BB962C8B-B14F-4D97-AF65-F5344CB8AC3E}">
        <p14:creationId xmlns:p14="http://schemas.microsoft.com/office/powerpoint/2010/main" val="149012871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3" name="Rectangle 4">
            <a:extLst>
              <a:ext uri="{FF2B5EF4-FFF2-40B4-BE49-F238E27FC236}">
                <a16:creationId xmlns:a16="http://schemas.microsoft.com/office/drawing/2014/main" id="{E4228837-EE6D-4138-B7E4-B51CA2ADF654}"/>
              </a:ext>
            </a:extLst>
          </p:cNvPr>
          <p:cNvSpPr>
            <a:spLocks noGrp="1" noChangeArrowheads="1"/>
          </p:cNvSpPr>
          <p:nvPr>
            <p:ph type="title"/>
          </p:nvPr>
        </p:nvSpPr>
        <p:spPr/>
        <p:txBody>
          <a:bodyPr>
            <a:noAutofit/>
          </a:bodyPr>
          <a:lstStyle/>
          <a:p>
            <a:r>
              <a:rPr lang="en-US" altLang="en-US" sz="4200" dirty="0"/>
              <a:t>Multiple Inheritance (cont.)</a:t>
            </a:r>
          </a:p>
        </p:txBody>
      </p:sp>
      <p:sp>
        <p:nvSpPr>
          <p:cNvPr id="2" name="Content Placeholder 1"/>
          <p:cNvSpPr>
            <a:spLocks noGrp="1"/>
          </p:cNvSpPr>
          <p:nvPr>
            <p:ph idx="1"/>
          </p:nvPr>
        </p:nvSpPr>
        <p:spPr/>
        <p:txBody>
          <a:bodyPr>
            <a:noAutofit/>
          </a:bodyPr>
          <a:lstStyle/>
          <a:p>
            <a:r>
              <a:rPr lang="en-US" altLang="en-US" sz="2000" dirty="0"/>
              <a:t>D’s constructor may explicitly initialize data members of each of the base classes by naming parameterized base constructors in an initialization list:</a:t>
            </a:r>
          </a:p>
          <a:p>
            <a:pPr marL="0" indent="0">
              <a:buNone/>
            </a:pPr>
            <a:endParaRPr lang="en-US" altLang="en-US" sz="2000" b="1" dirty="0">
              <a:latin typeface="Consolas" panose="020B0609020204030204" pitchFamily="49" charset="0"/>
            </a:endParaRPr>
          </a:p>
          <a:p>
            <a:pPr marL="720000" indent="0">
              <a:buNone/>
            </a:pPr>
            <a:r>
              <a:rPr lang="en-US" altLang="en-US" sz="1600" b="1" dirty="0">
                <a:latin typeface="Consolas" panose="020B0609020204030204" pitchFamily="49" charset="0"/>
              </a:rPr>
              <a:t>D(Ta a, Tb b, </a:t>
            </a:r>
            <a:r>
              <a:rPr lang="en-US" altLang="en-US" sz="1600" b="1" dirty="0" err="1">
                <a:latin typeface="Consolas" panose="020B0609020204030204" pitchFamily="49" charset="0"/>
              </a:rPr>
              <a:t>Tc</a:t>
            </a:r>
            <a:r>
              <a:rPr lang="en-US" altLang="en-US" sz="1600" b="1" dirty="0">
                <a:latin typeface="Consolas" panose="020B0609020204030204" pitchFamily="49" charset="0"/>
              </a:rPr>
              <a:t> C) : A(a), B(b), C(c) {...}</a:t>
            </a:r>
            <a:endParaRPr lang="en-IN" sz="1600" dirty="0"/>
          </a:p>
        </p:txBody>
      </p:sp>
    </p:spTree>
    <p:extLst>
      <p:ext uri="{BB962C8B-B14F-4D97-AF65-F5344CB8AC3E}">
        <p14:creationId xmlns:p14="http://schemas.microsoft.com/office/powerpoint/2010/main" val="290679680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Multiple Inheritance </a:t>
            </a:r>
            <a:r>
              <a:rPr lang="en-US" altLang="en-US" sz="4200" dirty="0" err="1"/>
              <a:t>Mixins</a:t>
            </a:r>
            <a:endParaRPr lang="en-US" altLang="en-US" sz="4200" dirty="0"/>
          </a:p>
        </p:txBody>
      </p:sp>
      <p:sp>
        <p:nvSpPr>
          <p:cNvPr id="2" name="Content Placeholder 1"/>
          <p:cNvSpPr>
            <a:spLocks noGrp="1"/>
          </p:cNvSpPr>
          <p:nvPr>
            <p:ph idx="1"/>
          </p:nvPr>
        </p:nvSpPr>
        <p:spPr/>
        <p:txBody>
          <a:bodyPr>
            <a:noAutofit/>
          </a:bodyPr>
          <a:lstStyle/>
          <a:p>
            <a:r>
              <a:rPr lang="en-US" altLang="en-US" sz="2200" dirty="0"/>
              <a:t>Suppose that we wish to design a string class with two specific types of applications in mind.</a:t>
            </a:r>
          </a:p>
          <a:p>
            <a:endParaRPr lang="en-US" altLang="en-US" sz="2200" dirty="0"/>
          </a:p>
          <a:p>
            <a:pPr lvl="1"/>
            <a:r>
              <a:rPr lang="en-US" altLang="en-US" sz="2000" dirty="0"/>
              <a:t>Most applications require minimal character space for each string. If we assign a short string to an existing long string, the assignment operator would return left hand’s character space and allocate a new, smaller space.</a:t>
            </a:r>
          </a:p>
          <a:p>
            <a:pPr lvl="1"/>
            <a:endParaRPr lang="en-US" altLang="en-US" sz="2000" dirty="0"/>
          </a:p>
          <a:p>
            <a:pPr lvl="1"/>
            <a:r>
              <a:rPr lang="en-US" altLang="en-US" sz="2000" dirty="0"/>
              <a:t>For tokenizing, it is critically important that string operations like assignment and copying be as fast as possible. In this case we might decide to reallocate space only if new string length exceeded existing allocation. If smaller, simply use front part of existing space. This may eliminate many calls to a slow memory manager.</a:t>
            </a:r>
          </a:p>
        </p:txBody>
      </p:sp>
    </p:spTree>
    <p:extLst>
      <p:ext uri="{BB962C8B-B14F-4D97-AF65-F5344CB8AC3E}">
        <p14:creationId xmlns:p14="http://schemas.microsoft.com/office/powerpoint/2010/main" val="96165328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Multiple Inheritance </a:t>
            </a:r>
            <a:r>
              <a:rPr lang="en-US" altLang="en-US" sz="4200" dirty="0" err="1"/>
              <a:t>Mixins</a:t>
            </a:r>
            <a:r>
              <a:rPr lang="en-US" altLang="en-US" sz="4200" dirty="0"/>
              <a:t> (cont.)</a:t>
            </a:r>
          </a:p>
        </p:txBody>
      </p:sp>
      <p:graphicFrame>
        <p:nvGraphicFramePr>
          <p:cNvPr id="65541" name="Object 4">
            <a:hlinkClick r:id="" action="ppaction://ole?verb=0"/>
            <a:extLst>
              <a:ext uri="{FF2B5EF4-FFF2-40B4-BE49-F238E27FC236}">
                <a16:creationId xmlns:a16="http://schemas.microsoft.com/office/drawing/2014/main" id="{D8745CF9-7D47-4174-91E4-F94902AFCB9A}"/>
              </a:ext>
            </a:extLst>
          </p:cNvPr>
          <p:cNvGraphicFramePr>
            <a:graphicFrameLocks/>
          </p:cNvGraphicFramePr>
          <p:nvPr>
            <p:extLst>
              <p:ext uri="{D42A27DB-BD31-4B8C-83A1-F6EECF244321}">
                <p14:modId xmlns:p14="http://schemas.microsoft.com/office/powerpoint/2010/main" val="2821815882"/>
              </p:ext>
            </p:extLst>
          </p:nvPr>
        </p:nvGraphicFramePr>
        <p:xfrm>
          <a:off x="1061477" y="2894641"/>
          <a:ext cx="4735046" cy="1946518"/>
        </p:xfrm>
        <a:graphic>
          <a:graphicData uri="http://schemas.openxmlformats.org/presentationml/2006/ole">
            <mc:AlternateContent xmlns:mc="http://schemas.openxmlformats.org/markup-compatibility/2006">
              <mc:Choice xmlns:v="urn:schemas-microsoft-com:vml" Requires="v">
                <p:oleObj spid="_x0000_s4155" name="VISIO" r:id="rId4" imgW="5279136" imgH="2182368" progId="">
                  <p:embed/>
                </p:oleObj>
              </mc:Choice>
              <mc:Fallback>
                <p:oleObj name="VISIO" r:id="rId4" imgW="5279136" imgH="2182368" progId="">
                  <p:embed/>
                  <p:pic>
                    <p:nvPicPr>
                      <p:cNvPr id="0" name="Picture 5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1477" y="2894641"/>
                        <a:ext cx="4735046" cy="1946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Content Placeholder 1"/>
          <p:cNvSpPr>
            <a:spLocks noGrp="1"/>
          </p:cNvSpPr>
          <p:nvPr>
            <p:ph idx="1"/>
          </p:nvPr>
        </p:nvSpPr>
        <p:spPr>
          <a:xfrm>
            <a:off x="342900" y="2133600"/>
            <a:ext cx="6515100" cy="6667500"/>
          </a:xfrm>
        </p:spPr>
        <p:txBody>
          <a:bodyPr>
            <a:noAutofit/>
          </a:bodyPr>
          <a:lstStyle/>
          <a:p>
            <a:r>
              <a:rPr lang="en-US" altLang="en-US" sz="2200" dirty="0"/>
              <a:t>We can accomplish these opposing objectives using multiple inheritance in a “</a:t>
            </a:r>
            <a:r>
              <a:rPr lang="en-US" altLang="en-US" sz="2200" dirty="0" err="1"/>
              <a:t>mixin</a:t>
            </a:r>
            <a:r>
              <a:rPr lang="en-US" altLang="en-US" sz="2200" dirty="0"/>
              <a:t>” strategy.</a:t>
            </a:r>
            <a:endParaRPr lang="en-IN"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We derive a string class from a base string representation class and one of the allocators.  The chosen allocator replaces pointer to string’s character space.</a:t>
            </a:r>
          </a:p>
          <a:p>
            <a:endParaRPr lang="en-US" altLang="en-US" sz="2200" dirty="0"/>
          </a:p>
          <a:p>
            <a:pPr marL="720000" indent="0">
              <a:buNone/>
            </a:pPr>
            <a:r>
              <a:rPr lang="en-US" altLang="en-US" sz="2000" b="1" dirty="0">
                <a:latin typeface="Consolas" panose="020B0609020204030204" pitchFamily="49" charset="0"/>
              </a:rPr>
              <a:t>class </a:t>
            </a:r>
            <a:r>
              <a:rPr lang="en-US" altLang="en-US" sz="2000" b="1" dirty="0" err="1">
                <a:latin typeface="Consolas" panose="020B0609020204030204" pitchFamily="49" charset="0"/>
              </a:rPr>
              <a:t>str</a:t>
            </a:r>
            <a:r>
              <a:rPr lang="en-US" altLang="en-US" sz="2000" b="1" dirty="0">
                <a:latin typeface="Consolas" panose="020B0609020204030204" pitchFamily="49" charset="0"/>
              </a:rPr>
              <a:t> : public </a:t>
            </a:r>
            <a:r>
              <a:rPr lang="en-US" altLang="en-US" sz="2000" b="1" dirty="0" err="1">
                <a:latin typeface="Consolas" panose="020B0609020204030204" pitchFamily="49" charset="0"/>
              </a:rPr>
              <a:t>str_rep</a:t>
            </a:r>
            <a:r>
              <a:rPr lang="en-US" altLang="en-US" sz="2000" b="1" dirty="0">
                <a:latin typeface="Consolas" panose="020B0609020204030204" pitchFamily="49" charset="0"/>
              </a:rPr>
              <a:t>, private </a:t>
            </a:r>
            <a:r>
              <a:rPr lang="en-US" altLang="en-US" sz="2000" b="1" dirty="0" err="1">
                <a:latin typeface="Consolas" panose="020B0609020204030204" pitchFamily="49" charset="0"/>
              </a:rPr>
              <a:t>fastAlloc</a:t>
            </a:r>
            <a:r>
              <a:rPr lang="en-US" altLang="en-US" sz="2000" b="1" dirty="0">
                <a:latin typeface="Consolas" panose="020B0609020204030204" pitchFamily="49" charset="0"/>
              </a:rPr>
              <a:t> { ... };</a:t>
            </a:r>
            <a:br>
              <a:rPr lang="en-US" altLang="en-US" sz="2400" b="1" dirty="0">
                <a:latin typeface="Courier New" panose="02070309020205020404" pitchFamily="49" charset="0"/>
              </a:rPr>
            </a:br>
            <a:endParaRPr lang="en-US" altLang="en-US" sz="2400" b="1" dirty="0">
              <a:latin typeface="Courier New" panose="02070309020205020404" pitchFamily="49" charset="0"/>
            </a:endParaRPr>
          </a:p>
          <a:p>
            <a:pPr>
              <a:buFontTx/>
              <a:buChar char=" "/>
            </a:pPr>
            <a:r>
              <a:rPr lang="en-US" altLang="en-US" sz="2200" dirty="0"/>
              <a:t>Here we </a:t>
            </a:r>
            <a:r>
              <a:rPr lang="en-US" altLang="en-US" sz="2200" dirty="0" err="1"/>
              <a:t>mixin</a:t>
            </a:r>
            <a:r>
              <a:rPr lang="en-US" altLang="en-US" sz="2200" dirty="0"/>
              <a:t> the string representation and allocation capabilities using multiple inheritance.</a:t>
            </a:r>
            <a:endParaRPr lang="en-IN" sz="2200" dirty="0"/>
          </a:p>
        </p:txBody>
      </p:sp>
    </p:spTree>
    <p:extLst>
      <p:ext uri="{BB962C8B-B14F-4D97-AF65-F5344CB8AC3E}">
        <p14:creationId xmlns:p14="http://schemas.microsoft.com/office/powerpoint/2010/main" val="54225443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dirty="0"/>
              <a:t>Dreaded Diamonds</a:t>
            </a:r>
          </a:p>
        </p:txBody>
      </p:sp>
      <p:sp>
        <p:nvSpPr>
          <p:cNvPr id="6" name="Content Placeholder 1"/>
          <p:cNvSpPr>
            <a:spLocks noGrp="1"/>
          </p:cNvSpPr>
          <p:nvPr>
            <p:ph idx="1"/>
          </p:nvPr>
        </p:nvSpPr>
        <p:spPr>
          <a:xfrm>
            <a:off x="342900" y="2133600"/>
            <a:ext cx="6172200" cy="6667500"/>
          </a:xfrm>
        </p:spPr>
        <p:txBody>
          <a:bodyPr>
            <a:noAutofit/>
          </a:bodyPr>
          <a:lstStyle/>
          <a:p>
            <a:r>
              <a:rPr lang="en-US" altLang="en-US" sz="2200" dirty="0"/>
              <a:t>Suppose we have the situation:</a:t>
            </a:r>
          </a:p>
          <a:p>
            <a:endParaRPr lang="en-US" altLang="en-US" sz="2200" dirty="0"/>
          </a:p>
          <a:p>
            <a:pPr marL="540000" indent="0">
              <a:buNone/>
            </a:pPr>
            <a:r>
              <a:rPr lang="en-US" altLang="en-US" sz="2000" b="1" dirty="0">
                <a:latin typeface="Consolas" panose="020B0609020204030204" pitchFamily="49" charset="0"/>
              </a:rPr>
              <a:t>class B : public A { ... };   </a:t>
            </a:r>
            <a:br>
              <a:rPr lang="en-US" altLang="en-US" sz="2000" b="1" dirty="0">
                <a:latin typeface="Consolas" panose="020B0609020204030204" pitchFamily="49" charset="0"/>
              </a:rPr>
            </a:br>
            <a:r>
              <a:rPr lang="en-US" altLang="en-US" sz="2000" b="1" dirty="0">
                <a:latin typeface="Consolas" panose="020B0609020204030204" pitchFamily="49" charset="0"/>
              </a:rPr>
              <a:t>class C : public A { ... };</a:t>
            </a:r>
            <a:br>
              <a:rPr lang="en-US" altLang="en-US" sz="2000" b="1" dirty="0">
                <a:latin typeface="Consolas" panose="020B0609020204030204" pitchFamily="49" charset="0"/>
              </a:rPr>
            </a:br>
            <a:r>
              <a:rPr lang="en-US" altLang="en-US" sz="2000" b="1" dirty="0">
                <a:latin typeface="Consolas" panose="020B0609020204030204" pitchFamily="49" charset="0"/>
              </a:rPr>
              <a:t>class D : public B, public C { ... };</a:t>
            </a:r>
            <a:endParaRPr lang="en-US" altLang="en-US" sz="2000" dirty="0">
              <a:latin typeface="Consolas" panose="020B0609020204030204" pitchFamily="49" charset="0"/>
            </a:endParaRPr>
          </a:p>
          <a:p>
            <a:pPr marL="0" indent="0">
              <a:buNone/>
            </a:pPr>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Since D contains the attributes of all its base classes, all of the attributes of A are repeated twice in D.</a:t>
            </a:r>
          </a:p>
        </p:txBody>
      </p:sp>
      <p:graphicFrame>
        <p:nvGraphicFramePr>
          <p:cNvPr id="7" name="Object 4">
            <a:hlinkClick r:id="" action="ppaction://ole?verb=0"/>
            <a:extLst>
              <a:ext uri="{FF2B5EF4-FFF2-40B4-BE49-F238E27FC236}">
                <a16:creationId xmlns:a16="http://schemas.microsoft.com/office/drawing/2014/main" id="{6EA4CE0F-309B-4483-9FFD-C00B6C834C81}"/>
              </a:ext>
            </a:extLst>
          </p:cNvPr>
          <p:cNvGraphicFramePr>
            <a:graphicFrameLocks/>
          </p:cNvGraphicFramePr>
          <p:nvPr>
            <p:extLst>
              <p:ext uri="{D42A27DB-BD31-4B8C-83A1-F6EECF244321}">
                <p14:modId xmlns:p14="http://schemas.microsoft.com/office/powerpoint/2010/main" val="1985164037"/>
              </p:ext>
            </p:extLst>
          </p:nvPr>
        </p:nvGraphicFramePr>
        <p:xfrm>
          <a:off x="573881" y="4037807"/>
          <a:ext cx="5024438" cy="3357562"/>
        </p:xfrm>
        <a:graphic>
          <a:graphicData uri="http://schemas.openxmlformats.org/presentationml/2006/ole">
            <mc:AlternateContent xmlns:mc="http://schemas.openxmlformats.org/markup-compatibility/2006">
              <mc:Choice xmlns:v="urn:schemas-microsoft-com:vml" Requires="v">
                <p:oleObj spid="_x0000_s5169" name="VISIO" r:id="rId4" imgW="5087112" imgH="3401568" progId="">
                  <p:embed/>
                </p:oleObj>
              </mc:Choice>
              <mc:Fallback>
                <p:oleObj name="VISIO" r:id="rId4" imgW="5087112" imgH="3401568" progId="">
                  <p:embed/>
                  <p:pic>
                    <p:nvPicPr>
                      <p:cNvPr id="0" name="Picture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881" y="4037807"/>
                        <a:ext cx="5024438" cy="3357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065193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Dreaded Diamonds (cont.)</a:t>
            </a:r>
          </a:p>
        </p:txBody>
      </p:sp>
      <p:sp>
        <p:nvSpPr>
          <p:cNvPr id="6" name="Content Placeholder 1"/>
          <p:cNvSpPr>
            <a:spLocks noGrp="1"/>
          </p:cNvSpPr>
          <p:nvPr>
            <p:ph idx="1"/>
          </p:nvPr>
        </p:nvSpPr>
        <p:spPr>
          <a:xfrm>
            <a:off x="342900" y="2133600"/>
            <a:ext cx="6172200" cy="6667500"/>
          </a:xfrm>
        </p:spPr>
        <p:txBody>
          <a:bodyPr>
            <a:noAutofit/>
          </a:bodyPr>
          <a:lstStyle/>
          <a:p>
            <a:r>
              <a:rPr lang="en-US" altLang="en-US" sz="2200" dirty="0"/>
              <a:t>Suppose we have the situation:</a:t>
            </a:r>
          </a:p>
          <a:p>
            <a:endParaRPr lang="en-US" altLang="en-US" sz="2200" dirty="0"/>
          </a:p>
          <a:p>
            <a:pPr marL="540000" indent="0">
              <a:buNone/>
            </a:pPr>
            <a:r>
              <a:rPr lang="en-US" altLang="en-US" sz="2000" b="1" dirty="0">
                <a:latin typeface="Consolas" panose="020B0609020204030204" pitchFamily="49" charset="0"/>
              </a:rPr>
              <a:t>class B : public A { ... };   </a:t>
            </a:r>
            <a:br>
              <a:rPr lang="en-US" altLang="en-US" sz="2000" b="1" dirty="0">
                <a:latin typeface="Consolas" panose="020B0609020204030204" pitchFamily="49" charset="0"/>
              </a:rPr>
            </a:br>
            <a:r>
              <a:rPr lang="en-US" altLang="en-US" sz="2000" b="1" dirty="0">
                <a:latin typeface="Consolas" panose="020B0609020204030204" pitchFamily="49" charset="0"/>
              </a:rPr>
              <a:t>class C : public A { ... };</a:t>
            </a:r>
            <a:br>
              <a:rPr lang="en-US" altLang="en-US" sz="2000" b="1" dirty="0">
                <a:latin typeface="Consolas" panose="020B0609020204030204" pitchFamily="49" charset="0"/>
              </a:rPr>
            </a:br>
            <a:r>
              <a:rPr lang="en-US" altLang="en-US" sz="2000" b="1" dirty="0">
                <a:latin typeface="Consolas" panose="020B0609020204030204" pitchFamily="49" charset="0"/>
              </a:rPr>
              <a:t>class D : public B, public C { ... };</a:t>
            </a:r>
            <a:endParaRPr lang="en-US" altLang="en-US" sz="2000" dirty="0">
              <a:latin typeface="Consolas" panose="020B0609020204030204" pitchFamily="49" charset="0"/>
            </a:endParaRP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Since D contains the attributes of all its base classes, all of the attributes of A are repeated twice in D.</a:t>
            </a:r>
          </a:p>
        </p:txBody>
      </p:sp>
      <p:grpSp>
        <p:nvGrpSpPr>
          <p:cNvPr id="5" name="Group 31">
            <a:extLst>
              <a:ext uri="{FF2B5EF4-FFF2-40B4-BE49-F238E27FC236}">
                <a16:creationId xmlns:a16="http://schemas.microsoft.com/office/drawing/2014/main" id="{273FCC65-D871-491C-A53C-90DDC4B55F2D}"/>
              </a:ext>
            </a:extLst>
          </p:cNvPr>
          <p:cNvGrpSpPr>
            <a:grpSpLocks noChangeAspect="1"/>
          </p:cNvGrpSpPr>
          <p:nvPr/>
        </p:nvGrpSpPr>
        <p:grpSpPr bwMode="auto">
          <a:xfrm>
            <a:off x="1682750" y="4362754"/>
            <a:ext cx="3492500" cy="2667000"/>
            <a:chOff x="1319" y="2117"/>
            <a:chExt cx="2396" cy="1949"/>
          </a:xfrm>
        </p:grpSpPr>
        <p:sp>
          <p:nvSpPr>
            <p:cNvPr id="8" name="Rectangle 32">
              <a:extLst>
                <a:ext uri="{FF2B5EF4-FFF2-40B4-BE49-F238E27FC236}">
                  <a16:creationId xmlns:a16="http://schemas.microsoft.com/office/drawing/2014/main" id="{FF3D2924-9E32-48A2-8095-0420648D08FF}"/>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9" name="Group 33">
              <a:extLst>
                <a:ext uri="{FF2B5EF4-FFF2-40B4-BE49-F238E27FC236}">
                  <a16:creationId xmlns:a16="http://schemas.microsoft.com/office/drawing/2014/main" id="{24109756-31F5-4249-8EFC-432D39D52188}"/>
                </a:ext>
              </a:extLst>
            </p:cNvPr>
            <p:cNvGrpSpPr>
              <a:grpSpLocks/>
            </p:cNvGrpSpPr>
            <p:nvPr/>
          </p:nvGrpSpPr>
          <p:grpSpPr bwMode="auto">
            <a:xfrm>
              <a:off x="2634" y="2324"/>
              <a:ext cx="788" cy="1223"/>
              <a:chOff x="2634" y="2324"/>
              <a:chExt cx="788" cy="1223"/>
            </a:xfrm>
          </p:grpSpPr>
          <p:sp>
            <p:nvSpPr>
              <p:cNvPr id="18" name="Rectangle 34">
                <a:extLst>
                  <a:ext uri="{FF2B5EF4-FFF2-40B4-BE49-F238E27FC236}">
                    <a16:creationId xmlns:a16="http://schemas.microsoft.com/office/drawing/2014/main" id="{67E0D090-FA58-406E-8519-61422BE9056B}"/>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 name="Rectangle 35">
                <a:extLst>
                  <a:ext uri="{FF2B5EF4-FFF2-40B4-BE49-F238E27FC236}">
                    <a16:creationId xmlns:a16="http://schemas.microsoft.com/office/drawing/2014/main" id="{4539D8FF-CB08-4A50-9DF9-38EA2F96674F}"/>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10" name="Group 36">
              <a:extLst>
                <a:ext uri="{FF2B5EF4-FFF2-40B4-BE49-F238E27FC236}">
                  <a16:creationId xmlns:a16="http://schemas.microsoft.com/office/drawing/2014/main" id="{CF97E7C5-F4F7-4259-BD96-F6AB8C846C9D}"/>
                </a:ext>
              </a:extLst>
            </p:cNvPr>
            <p:cNvGrpSpPr>
              <a:grpSpLocks/>
            </p:cNvGrpSpPr>
            <p:nvPr/>
          </p:nvGrpSpPr>
          <p:grpSpPr bwMode="auto">
            <a:xfrm>
              <a:off x="1584" y="2311"/>
              <a:ext cx="789" cy="1223"/>
              <a:chOff x="1584" y="2311"/>
              <a:chExt cx="789" cy="1223"/>
            </a:xfrm>
          </p:grpSpPr>
          <p:sp>
            <p:nvSpPr>
              <p:cNvPr id="16" name="Rectangle 37">
                <a:extLst>
                  <a:ext uri="{FF2B5EF4-FFF2-40B4-BE49-F238E27FC236}">
                    <a16:creationId xmlns:a16="http://schemas.microsoft.com/office/drawing/2014/main" id="{B0CA8137-B0A3-4733-9DCE-4E3E943A5FB0}"/>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7" name="Rectangle 38">
                <a:extLst>
                  <a:ext uri="{FF2B5EF4-FFF2-40B4-BE49-F238E27FC236}">
                    <a16:creationId xmlns:a16="http://schemas.microsoft.com/office/drawing/2014/main" id="{15D143D4-A026-4627-A4DE-5AE9F5B55C74}"/>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11" name="Rectangle 39">
              <a:extLst>
                <a:ext uri="{FF2B5EF4-FFF2-40B4-BE49-F238E27FC236}">
                  <a16:creationId xmlns:a16="http://schemas.microsoft.com/office/drawing/2014/main" id="{AF57B7F6-D51E-456A-B8DB-6FD9D9F69D91}"/>
                </a:ext>
              </a:extLst>
            </p:cNvPr>
            <p:cNvSpPr>
              <a:spLocks noChangeArrowheads="1"/>
            </p:cNvSpPr>
            <p:nvPr/>
          </p:nvSpPr>
          <p:spPr bwMode="auto">
            <a:xfrm>
              <a:off x="193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2" name="Rectangle 40">
              <a:extLst>
                <a:ext uri="{FF2B5EF4-FFF2-40B4-BE49-F238E27FC236}">
                  <a16:creationId xmlns:a16="http://schemas.microsoft.com/office/drawing/2014/main" id="{6232DC9D-A5BE-4B45-AEC4-CBF5E558422F}"/>
                </a:ext>
              </a:extLst>
            </p:cNvPr>
            <p:cNvSpPr>
              <a:spLocks noChangeArrowheads="1"/>
            </p:cNvSpPr>
            <p:nvPr/>
          </p:nvSpPr>
          <p:spPr bwMode="auto">
            <a:xfrm>
              <a:off x="294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3" name="Rectangle 41">
              <a:extLst>
                <a:ext uri="{FF2B5EF4-FFF2-40B4-BE49-F238E27FC236}">
                  <a16:creationId xmlns:a16="http://schemas.microsoft.com/office/drawing/2014/main" id="{143AF88A-6794-45DC-A9E1-FE2119E94ACF}"/>
                </a:ext>
              </a:extLst>
            </p:cNvPr>
            <p:cNvSpPr>
              <a:spLocks noChangeArrowheads="1"/>
            </p:cNvSpPr>
            <p:nvPr/>
          </p:nvSpPr>
          <p:spPr bwMode="auto">
            <a:xfrm>
              <a:off x="2979"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14" name="Rectangle 42">
              <a:extLst>
                <a:ext uri="{FF2B5EF4-FFF2-40B4-BE49-F238E27FC236}">
                  <a16:creationId xmlns:a16="http://schemas.microsoft.com/office/drawing/2014/main" id="{78A27EA0-3F87-4B2B-9D12-594098CB91DB}"/>
                </a:ext>
              </a:extLst>
            </p:cNvPr>
            <p:cNvSpPr>
              <a:spLocks noChangeArrowheads="1"/>
            </p:cNvSpPr>
            <p:nvPr/>
          </p:nvSpPr>
          <p:spPr bwMode="auto">
            <a:xfrm>
              <a:off x="1917"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15" name="Rectangle 43">
              <a:extLst>
                <a:ext uri="{FF2B5EF4-FFF2-40B4-BE49-F238E27FC236}">
                  <a16:creationId xmlns:a16="http://schemas.microsoft.com/office/drawing/2014/main" id="{A121D700-44D0-4AF0-A1DD-1294AD58F5DA}"/>
                </a:ext>
              </a:extLst>
            </p:cNvPr>
            <p:cNvSpPr>
              <a:spLocks noChangeArrowheads="1"/>
            </p:cNvSpPr>
            <p:nvPr/>
          </p:nvSpPr>
          <p:spPr bwMode="auto">
            <a:xfrm>
              <a:off x="2394" y="3749"/>
              <a:ext cx="193"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Tree>
    <p:extLst>
      <p:ext uri="{BB962C8B-B14F-4D97-AF65-F5344CB8AC3E}">
        <p14:creationId xmlns:p14="http://schemas.microsoft.com/office/powerpoint/2010/main" val="6770281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dirty="0"/>
              <a:t>Construction Sequence</a:t>
            </a:r>
          </a:p>
        </p:txBody>
      </p:sp>
      <p:sp>
        <p:nvSpPr>
          <p:cNvPr id="6" name="Content Placeholder 1"/>
          <p:cNvSpPr>
            <a:spLocks noGrp="1"/>
          </p:cNvSpPr>
          <p:nvPr>
            <p:ph idx="1"/>
          </p:nvPr>
        </p:nvSpPr>
        <p:spPr>
          <a:xfrm>
            <a:off x="342900" y="2133600"/>
            <a:ext cx="6172200" cy="6667500"/>
          </a:xfrm>
        </p:spPr>
        <p:txBody>
          <a:bodyPr>
            <a:noAutofit/>
          </a:bodyPr>
          <a:lstStyle/>
          <a:p>
            <a:r>
              <a:rPr lang="en-US" altLang="en-US" sz="2200" dirty="0"/>
              <a:t>Base class constructors are called implicitly by derived class constructors. The B and C constructors are called by D’s constructor.</a:t>
            </a:r>
            <a:br>
              <a:rPr lang="en-US" altLang="en-US" sz="2200" dirty="0"/>
            </a:br>
            <a:endParaRPr lang="en-US" altLang="en-US" sz="2200" dirty="0"/>
          </a:p>
          <a:p>
            <a:r>
              <a:rPr lang="en-US" altLang="en-US" sz="2200" dirty="0"/>
              <a:t>Who calls A’s constructor?</a:t>
            </a: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B will call its A constructor. C will call its A constructor.</a:t>
            </a:r>
          </a:p>
        </p:txBody>
      </p:sp>
      <p:grpSp>
        <p:nvGrpSpPr>
          <p:cNvPr id="5" name="Group 31">
            <a:extLst>
              <a:ext uri="{FF2B5EF4-FFF2-40B4-BE49-F238E27FC236}">
                <a16:creationId xmlns:a16="http://schemas.microsoft.com/office/drawing/2014/main" id="{273FCC65-D871-491C-A53C-90DDC4B55F2D}"/>
              </a:ext>
            </a:extLst>
          </p:cNvPr>
          <p:cNvGrpSpPr>
            <a:grpSpLocks noChangeAspect="1"/>
          </p:cNvGrpSpPr>
          <p:nvPr/>
        </p:nvGrpSpPr>
        <p:grpSpPr bwMode="auto">
          <a:xfrm>
            <a:off x="1682750" y="4362754"/>
            <a:ext cx="3492500" cy="2667000"/>
            <a:chOff x="1319" y="2117"/>
            <a:chExt cx="2396" cy="1949"/>
          </a:xfrm>
        </p:grpSpPr>
        <p:sp>
          <p:nvSpPr>
            <p:cNvPr id="8" name="Rectangle 32">
              <a:extLst>
                <a:ext uri="{FF2B5EF4-FFF2-40B4-BE49-F238E27FC236}">
                  <a16:creationId xmlns:a16="http://schemas.microsoft.com/office/drawing/2014/main" id="{FF3D2924-9E32-48A2-8095-0420648D08FF}"/>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nvGrpSpPr>
            <p:cNvPr id="9" name="Group 33">
              <a:extLst>
                <a:ext uri="{FF2B5EF4-FFF2-40B4-BE49-F238E27FC236}">
                  <a16:creationId xmlns:a16="http://schemas.microsoft.com/office/drawing/2014/main" id="{24109756-31F5-4249-8EFC-432D39D52188}"/>
                </a:ext>
              </a:extLst>
            </p:cNvPr>
            <p:cNvGrpSpPr>
              <a:grpSpLocks/>
            </p:cNvGrpSpPr>
            <p:nvPr/>
          </p:nvGrpSpPr>
          <p:grpSpPr bwMode="auto">
            <a:xfrm>
              <a:off x="2634" y="2324"/>
              <a:ext cx="788" cy="1223"/>
              <a:chOff x="2634" y="2324"/>
              <a:chExt cx="788" cy="1223"/>
            </a:xfrm>
          </p:grpSpPr>
          <p:sp>
            <p:nvSpPr>
              <p:cNvPr id="18" name="Rectangle 34">
                <a:extLst>
                  <a:ext uri="{FF2B5EF4-FFF2-40B4-BE49-F238E27FC236}">
                    <a16:creationId xmlns:a16="http://schemas.microsoft.com/office/drawing/2014/main" id="{67E0D090-FA58-406E-8519-61422BE9056B}"/>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9" name="Rectangle 35">
                <a:extLst>
                  <a:ext uri="{FF2B5EF4-FFF2-40B4-BE49-F238E27FC236}">
                    <a16:creationId xmlns:a16="http://schemas.microsoft.com/office/drawing/2014/main" id="{4539D8FF-CB08-4A50-9DF9-38EA2F96674F}"/>
                  </a:ext>
                </a:extLst>
              </p:cNvPr>
              <p:cNvSpPr>
                <a:spLocks noChangeArrowheads="1"/>
              </p:cNvSpPr>
              <p:nvPr/>
            </p:nvSpPr>
            <p:spPr bwMode="auto">
              <a:xfrm>
                <a:off x="2766" y="2441"/>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grpSp>
          <p:nvGrpSpPr>
            <p:cNvPr id="10" name="Group 36">
              <a:extLst>
                <a:ext uri="{FF2B5EF4-FFF2-40B4-BE49-F238E27FC236}">
                  <a16:creationId xmlns:a16="http://schemas.microsoft.com/office/drawing/2014/main" id="{CF97E7C5-F4F7-4259-BD96-F6AB8C846C9D}"/>
                </a:ext>
              </a:extLst>
            </p:cNvPr>
            <p:cNvGrpSpPr>
              <a:grpSpLocks/>
            </p:cNvGrpSpPr>
            <p:nvPr/>
          </p:nvGrpSpPr>
          <p:grpSpPr bwMode="auto">
            <a:xfrm>
              <a:off x="1584" y="2311"/>
              <a:ext cx="789" cy="1223"/>
              <a:chOff x="1584" y="2311"/>
              <a:chExt cx="789" cy="1223"/>
            </a:xfrm>
          </p:grpSpPr>
          <p:sp>
            <p:nvSpPr>
              <p:cNvPr id="16" name="Rectangle 37">
                <a:extLst>
                  <a:ext uri="{FF2B5EF4-FFF2-40B4-BE49-F238E27FC236}">
                    <a16:creationId xmlns:a16="http://schemas.microsoft.com/office/drawing/2014/main" id="{B0CA8137-B0A3-4733-9DCE-4E3E943A5FB0}"/>
                  </a:ext>
                </a:extLst>
              </p:cNvPr>
              <p:cNvSpPr>
                <a:spLocks noChangeArrowheads="1"/>
              </p:cNvSpPr>
              <p:nvPr/>
            </p:nvSpPr>
            <p:spPr bwMode="auto">
              <a:xfrm>
                <a:off x="1584" y="2311"/>
                <a:ext cx="789"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17" name="Rectangle 38">
                <a:extLst>
                  <a:ext uri="{FF2B5EF4-FFF2-40B4-BE49-F238E27FC236}">
                    <a16:creationId xmlns:a16="http://schemas.microsoft.com/office/drawing/2014/main" id="{15D143D4-A026-4627-A4DE-5AE9F5B55C74}"/>
                  </a:ext>
                </a:extLst>
              </p:cNvPr>
              <p:cNvSpPr>
                <a:spLocks noChangeArrowheads="1"/>
              </p:cNvSpPr>
              <p:nvPr/>
            </p:nvSpPr>
            <p:spPr bwMode="auto">
              <a:xfrm>
                <a:off x="1717" y="2428"/>
                <a:ext cx="550" cy="484"/>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grpSp>
        <p:sp>
          <p:nvSpPr>
            <p:cNvPr id="11" name="Rectangle 39">
              <a:extLst>
                <a:ext uri="{FF2B5EF4-FFF2-40B4-BE49-F238E27FC236}">
                  <a16:creationId xmlns:a16="http://schemas.microsoft.com/office/drawing/2014/main" id="{AF57B7F6-D51E-456A-B8DB-6FD9D9F69D91}"/>
                </a:ext>
              </a:extLst>
            </p:cNvPr>
            <p:cNvSpPr>
              <a:spLocks noChangeArrowheads="1"/>
            </p:cNvSpPr>
            <p:nvPr/>
          </p:nvSpPr>
          <p:spPr bwMode="auto">
            <a:xfrm>
              <a:off x="193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2" name="Rectangle 40">
              <a:extLst>
                <a:ext uri="{FF2B5EF4-FFF2-40B4-BE49-F238E27FC236}">
                  <a16:creationId xmlns:a16="http://schemas.microsoft.com/office/drawing/2014/main" id="{6232DC9D-A5BE-4B45-AEC4-CBF5E558422F}"/>
                </a:ext>
              </a:extLst>
            </p:cNvPr>
            <p:cNvSpPr>
              <a:spLocks noChangeArrowheads="1"/>
            </p:cNvSpPr>
            <p:nvPr/>
          </p:nvSpPr>
          <p:spPr bwMode="auto">
            <a:xfrm>
              <a:off x="2940" y="2541"/>
              <a:ext cx="126" cy="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sp>
          <p:nvSpPr>
            <p:cNvPr id="13" name="Rectangle 41">
              <a:extLst>
                <a:ext uri="{FF2B5EF4-FFF2-40B4-BE49-F238E27FC236}">
                  <a16:creationId xmlns:a16="http://schemas.microsoft.com/office/drawing/2014/main" id="{143AF88A-6794-45DC-A9E1-FE2119E94ACF}"/>
                </a:ext>
              </a:extLst>
            </p:cNvPr>
            <p:cNvSpPr>
              <a:spLocks noChangeArrowheads="1"/>
            </p:cNvSpPr>
            <p:nvPr/>
          </p:nvSpPr>
          <p:spPr bwMode="auto">
            <a:xfrm>
              <a:off x="2979"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14" name="Rectangle 42">
              <a:extLst>
                <a:ext uri="{FF2B5EF4-FFF2-40B4-BE49-F238E27FC236}">
                  <a16:creationId xmlns:a16="http://schemas.microsoft.com/office/drawing/2014/main" id="{78A27EA0-3F87-4B2B-9D12-594098CB91DB}"/>
                </a:ext>
              </a:extLst>
            </p:cNvPr>
            <p:cNvSpPr>
              <a:spLocks noChangeArrowheads="1"/>
            </p:cNvSpPr>
            <p:nvPr/>
          </p:nvSpPr>
          <p:spPr bwMode="auto">
            <a:xfrm>
              <a:off x="1917" y="3098"/>
              <a:ext cx="126"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15" name="Rectangle 43">
              <a:extLst>
                <a:ext uri="{FF2B5EF4-FFF2-40B4-BE49-F238E27FC236}">
                  <a16:creationId xmlns:a16="http://schemas.microsoft.com/office/drawing/2014/main" id="{A121D700-44D0-4AF0-A1DD-1294AD58F5DA}"/>
                </a:ext>
              </a:extLst>
            </p:cNvPr>
            <p:cNvSpPr>
              <a:spLocks noChangeArrowheads="1"/>
            </p:cNvSpPr>
            <p:nvPr/>
          </p:nvSpPr>
          <p:spPr bwMode="auto">
            <a:xfrm>
              <a:off x="2394" y="3749"/>
              <a:ext cx="193"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grpSp>
    </p:spTree>
    <p:extLst>
      <p:ext uri="{BB962C8B-B14F-4D97-AF65-F5344CB8AC3E}">
        <p14:creationId xmlns:p14="http://schemas.microsoft.com/office/powerpoint/2010/main" val="404420634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dirty="0"/>
              <a:t>Virtual Base Classes</a:t>
            </a:r>
          </a:p>
        </p:txBody>
      </p:sp>
      <p:sp>
        <p:nvSpPr>
          <p:cNvPr id="20" name="Content Placeholder 1"/>
          <p:cNvSpPr>
            <a:spLocks noGrp="1"/>
          </p:cNvSpPr>
          <p:nvPr>
            <p:ph idx="1"/>
          </p:nvPr>
        </p:nvSpPr>
        <p:spPr>
          <a:xfrm>
            <a:off x="342900" y="2133600"/>
            <a:ext cx="6172200" cy="6667500"/>
          </a:xfrm>
        </p:spPr>
        <p:txBody>
          <a:bodyPr>
            <a:noAutofit/>
          </a:bodyPr>
          <a:lstStyle/>
          <a:p>
            <a:r>
              <a:rPr lang="en-US" altLang="en-US" sz="2200" dirty="0"/>
              <a:t>We can avoid duplication of A’s members by making it a virtual base class:</a:t>
            </a:r>
          </a:p>
          <a:p>
            <a:endParaRPr lang="en-US" altLang="en-US" sz="2200" dirty="0"/>
          </a:p>
          <a:p>
            <a:pPr marL="540000" indent="0">
              <a:buNone/>
            </a:pPr>
            <a:r>
              <a:rPr lang="en-US" altLang="en-US" sz="2000" b="1" dirty="0">
                <a:latin typeface="Consolas" panose="020B0609020204030204" pitchFamily="49" charset="0"/>
              </a:rPr>
              <a:t>class B : virtual public A { ... };   </a:t>
            </a:r>
            <a:br>
              <a:rPr lang="en-US" altLang="en-US" sz="2000" b="1" dirty="0">
                <a:latin typeface="Consolas" panose="020B0609020204030204" pitchFamily="49" charset="0"/>
              </a:rPr>
            </a:br>
            <a:r>
              <a:rPr lang="en-US" altLang="en-US" sz="2000" b="1" dirty="0">
                <a:latin typeface="Consolas" panose="020B0609020204030204" pitchFamily="49" charset="0"/>
              </a:rPr>
              <a:t>class C : virtual public A { ... };</a:t>
            </a:r>
            <a:br>
              <a:rPr lang="en-US" altLang="en-US" sz="2000" b="1" dirty="0">
                <a:latin typeface="Consolas" panose="020B0609020204030204" pitchFamily="49" charset="0"/>
              </a:rPr>
            </a:br>
            <a:r>
              <a:rPr lang="en-US" altLang="en-US" sz="2000" b="1" dirty="0">
                <a:latin typeface="Consolas" panose="020B0609020204030204" pitchFamily="49" charset="0"/>
              </a:rPr>
              <a:t>class D : public B, public C { ... };</a:t>
            </a:r>
            <a:endParaRPr lang="en-US" altLang="en-US" sz="2000" dirty="0">
              <a:latin typeface="Consolas" panose="020B0609020204030204" pitchFamily="49" charset="0"/>
            </a:endParaRPr>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endParaRPr lang="en-US" altLang="en-US" sz="2200" dirty="0"/>
          </a:p>
          <a:p>
            <a:r>
              <a:rPr lang="en-US" altLang="en-US" sz="2200" dirty="0"/>
              <a:t>Now an object of the D class contains only one set of base class A’s attributes.</a:t>
            </a:r>
          </a:p>
        </p:txBody>
      </p:sp>
      <p:grpSp>
        <p:nvGrpSpPr>
          <p:cNvPr id="21" name="Group 12">
            <a:extLst>
              <a:ext uri="{FF2B5EF4-FFF2-40B4-BE49-F238E27FC236}">
                <a16:creationId xmlns:a16="http://schemas.microsoft.com/office/drawing/2014/main" id="{4297C084-966D-4ABE-811B-C87A8F2E01B9}"/>
              </a:ext>
            </a:extLst>
          </p:cNvPr>
          <p:cNvGrpSpPr>
            <a:grpSpLocks noChangeAspect="1"/>
          </p:cNvGrpSpPr>
          <p:nvPr/>
        </p:nvGrpSpPr>
        <p:grpSpPr bwMode="auto">
          <a:xfrm>
            <a:off x="1770301" y="4673625"/>
            <a:ext cx="3317398" cy="2667000"/>
            <a:chOff x="1319" y="2117"/>
            <a:chExt cx="2396" cy="1949"/>
          </a:xfrm>
        </p:grpSpPr>
        <p:sp>
          <p:nvSpPr>
            <p:cNvPr id="22" name="Rectangle 4">
              <a:extLst>
                <a:ext uri="{FF2B5EF4-FFF2-40B4-BE49-F238E27FC236}">
                  <a16:creationId xmlns:a16="http://schemas.microsoft.com/office/drawing/2014/main" id="{ED573D2D-3B46-4C5B-A0B4-664FEF57FCC2}"/>
                </a:ext>
              </a:extLst>
            </p:cNvPr>
            <p:cNvSpPr>
              <a:spLocks noChangeArrowheads="1"/>
            </p:cNvSpPr>
            <p:nvPr/>
          </p:nvSpPr>
          <p:spPr bwMode="auto">
            <a:xfrm>
              <a:off x="1319" y="2117"/>
              <a:ext cx="2396" cy="194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3" name="Rectangle 5">
              <a:extLst>
                <a:ext uri="{FF2B5EF4-FFF2-40B4-BE49-F238E27FC236}">
                  <a16:creationId xmlns:a16="http://schemas.microsoft.com/office/drawing/2014/main" id="{A781F233-115F-42DE-A0DA-065BC2149D8D}"/>
                </a:ext>
              </a:extLst>
            </p:cNvPr>
            <p:cNvSpPr>
              <a:spLocks noChangeArrowheads="1"/>
            </p:cNvSpPr>
            <p:nvPr/>
          </p:nvSpPr>
          <p:spPr bwMode="auto">
            <a:xfrm>
              <a:off x="2634" y="2324"/>
              <a:ext cx="788" cy="1223"/>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4" name="Rectangle 6">
              <a:extLst>
                <a:ext uri="{FF2B5EF4-FFF2-40B4-BE49-F238E27FC236}">
                  <a16:creationId xmlns:a16="http://schemas.microsoft.com/office/drawing/2014/main" id="{A8483DA4-D7CF-4414-9339-7E97C3B853A8}"/>
                </a:ext>
              </a:extLst>
            </p:cNvPr>
            <p:cNvSpPr>
              <a:spLocks noChangeArrowheads="1"/>
            </p:cNvSpPr>
            <p:nvPr/>
          </p:nvSpPr>
          <p:spPr bwMode="auto">
            <a:xfrm>
              <a:off x="1584" y="2311"/>
              <a:ext cx="789" cy="1223"/>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5" name="Rectangle 7">
              <a:extLst>
                <a:ext uri="{FF2B5EF4-FFF2-40B4-BE49-F238E27FC236}">
                  <a16:creationId xmlns:a16="http://schemas.microsoft.com/office/drawing/2014/main" id="{0EA14CB6-7181-4C3F-A8C0-2D641229C897}"/>
                </a:ext>
              </a:extLst>
            </p:cNvPr>
            <p:cNvSpPr>
              <a:spLocks noChangeArrowheads="1"/>
            </p:cNvSpPr>
            <p:nvPr/>
          </p:nvSpPr>
          <p:spPr bwMode="auto">
            <a:xfrm>
              <a:off x="2979"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C</a:t>
              </a:r>
            </a:p>
          </p:txBody>
        </p:sp>
        <p:sp>
          <p:nvSpPr>
            <p:cNvPr id="26" name="Rectangle 8">
              <a:extLst>
                <a:ext uri="{FF2B5EF4-FFF2-40B4-BE49-F238E27FC236}">
                  <a16:creationId xmlns:a16="http://schemas.microsoft.com/office/drawing/2014/main" id="{609D2A74-1F74-46A5-9058-9778D316C1A9}"/>
                </a:ext>
              </a:extLst>
            </p:cNvPr>
            <p:cNvSpPr>
              <a:spLocks noChangeArrowheads="1"/>
            </p:cNvSpPr>
            <p:nvPr/>
          </p:nvSpPr>
          <p:spPr bwMode="auto">
            <a:xfrm>
              <a:off x="2226" y="2583"/>
              <a:ext cx="550" cy="485"/>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chemeClr val="tx1"/>
                  </a:solidFill>
                  <a:latin typeface="Times New Roman" panose="02020603050405020304" pitchFamily="18" charset="0"/>
                </a:defRPr>
              </a:lvl1pPr>
              <a:lvl2pPr marL="742950" indent="-285750">
                <a:defRPr sz="2800">
                  <a:solidFill>
                    <a:schemeClr val="tx1"/>
                  </a:solidFill>
                  <a:latin typeface="Times New Roman" panose="02020603050405020304" pitchFamily="18" charset="0"/>
                </a:defRPr>
              </a:lvl2pPr>
              <a:lvl3pPr marL="1143000" indent="-228600">
                <a:defRPr sz="2800">
                  <a:solidFill>
                    <a:schemeClr val="tx1"/>
                  </a:solidFill>
                  <a:latin typeface="Times New Roman" panose="02020603050405020304" pitchFamily="18" charset="0"/>
                </a:defRPr>
              </a:lvl3pPr>
              <a:lvl4pPr marL="1600200" indent="-228600">
                <a:defRPr sz="2800">
                  <a:solidFill>
                    <a:schemeClr val="tx1"/>
                  </a:solidFill>
                  <a:latin typeface="Times New Roman" panose="02020603050405020304" pitchFamily="18" charset="0"/>
                </a:defRPr>
              </a:lvl4pPr>
              <a:lvl5pPr marL="2057400" indent="-22860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endParaRPr lang="en-US" altLang="en-US"/>
            </a:p>
          </p:txBody>
        </p:sp>
        <p:sp>
          <p:nvSpPr>
            <p:cNvPr id="27" name="Rectangle 9">
              <a:extLst>
                <a:ext uri="{FF2B5EF4-FFF2-40B4-BE49-F238E27FC236}">
                  <a16:creationId xmlns:a16="http://schemas.microsoft.com/office/drawing/2014/main" id="{30E0B59A-96AF-4669-80FA-A5C6EB277814}"/>
                </a:ext>
              </a:extLst>
            </p:cNvPr>
            <p:cNvSpPr>
              <a:spLocks noChangeArrowheads="1"/>
            </p:cNvSpPr>
            <p:nvPr/>
          </p:nvSpPr>
          <p:spPr bwMode="auto">
            <a:xfrm>
              <a:off x="1917" y="3098"/>
              <a:ext cx="126"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B</a:t>
              </a:r>
            </a:p>
          </p:txBody>
        </p:sp>
        <p:sp>
          <p:nvSpPr>
            <p:cNvPr id="28" name="Rectangle 10">
              <a:extLst>
                <a:ext uri="{FF2B5EF4-FFF2-40B4-BE49-F238E27FC236}">
                  <a16:creationId xmlns:a16="http://schemas.microsoft.com/office/drawing/2014/main" id="{876F8943-9B40-48BE-8372-18FFF7FD8A7D}"/>
                </a:ext>
              </a:extLst>
            </p:cNvPr>
            <p:cNvSpPr>
              <a:spLocks noChangeArrowheads="1"/>
            </p:cNvSpPr>
            <p:nvPr/>
          </p:nvSpPr>
          <p:spPr bwMode="auto">
            <a:xfrm>
              <a:off x="2394" y="3749"/>
              <a:ext cx="190"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D</a:t>
              </a:r>
            </a:p>
          </p:txBody>
        </p:sp>
        <p:sp>
          <p:nvSpPr>
            <p:cNvPr id="29" name="Rectangle 11">
              <a:extLst>
                <a:ext uri="{FF2B5EF4-FFF2-40B4-BE49-F238E27FC236}">
                  <a16:creationId xmlns:a16="http://schemas.microsoft.com/office/drawing/2014/main" id="{A1964023-AAA6-43CD-BC2C-A7E26C00D563}"/>
                </a:ext>
              </a:extLst>
            </p:cNvPr>
            <p:cNvSpPr>
              <a:spLocks noChangeArrowheads="1"/>
            </p:cNvSpPr>
            <p:nvPr/>
          </p:nvSpPr>
          <p:spPr bwMode="auto">
            <a:xfrm>
              <a:off x="2387" y="2725"/>
              <a:ext cx="183" cy="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012" tIns="49212" rIns="100012" bIns="49212">
              <a:spAutoFit/>
            </a:bodyPr>
            <a:lstStyle>
              <a:lvl1pPr defTabSz="987425">
                <a:defRPr sz="2800">
                  <a:solidFill>
                    <a:schemeClr val="tx1"/>
                  </a:solidFill>
                  <a:latin typeface="Times New Roman" panose="02020603050405020304" pitchFamily="18" charset="0"/>
                </a:defRPr>
              </a:lvl1pPr>
              <a:lvl2pPr marL="742950" indent="-285750" defTabSz="987425">
                <a:defRPr sz="2800">
                  <a:solidFill>
                    <a:schemeClr val="tx1"/>
                  </a:solidFill>
                  <a:latin typeface="Times New Roman" panose="02020603050405020304" pitchFamily="18" charset="0"/>
                </a:defRPr>
              </a:lvl2pPr>
              <a:lvl3pPr marL="1143000" indent="-228600" defTabSz="987425">
                <a:defRPr sz="2800">
                  <a:solidFill>
                    <a:schemeClr val="tx1"/>
                  </a:solidFill>
                  <a:latin typeface="Times New Roman" panose="02020603050405020304" pitchFamily="18" charset="0"/>
                </a:defRPr>
              </a:lvl3pPr>
              <a:lvl4pPr marL="1600200" indent="-228600" defTabSz="987425">
                <a:defRPr sz="2800">
                  <a:solidFill>
                    <a:schemeClr val="tx1"/>
                  </a:solidFill>
                  <a:latin typeface="Times New Roman" panose="02020603050405020304" pitchFamily="18" charset="0"/>
                </a:defRPr>
              </a:lvl4pPr>
              <a:lvl5pPr marL="2057400" indent="-228600" defTabSz="987425">
                <a:defRPr sz="2800">
                  <a:solidFill>
                    <a:schemeClr val="tx1"/>
                  </a:solidFill>
                  <a:latin typeface="Times New Roman" panose="02020603050405020304" pitchFamily="18" charset="0"/>
                </a:defRPr>
              </a:lvl5pPr>
              <a:lvl6pPr marL="2514600" indent="-228600" defTabSz="987425"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defTabSz="987425"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defTabSz="987425"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defTabSz="987425"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sz="1500">
                  <a:latin typeface="Arial" panose="020B0604020202020204" pitchFamily="34" charset="0"/>
                </a:rPr>
                <a:t>A</a:t>
              </a:r>
            </a:p>
          </p:txBody>
        </p:sp>
      </p:grpSp>
    </p:spTree>
    <p:extLst>
      <p:ext uri="{BB962C8B-B14F-4D97-AF65-F5344CB8AC3E}">
        <p14:creationId xmlns:p14="http://schemas.microsoft.com/office/powerpoint/2010/main" val="220320589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200" dirty="0"/>
              <a:t>Construction Sequence (cont.)</a:t>
            </a:r>
          </a:p>
        </p:txBody>
      </p:sp>
      <p:sp>
        <p:nvSpPr>
          <p:cNvPr id="20" name="Content Placeholder 1"/>
          <p:cNvSpPr>
            <a:spLocks noGrp="1"/>
          </p:cNvSpPr>
          <p:nvPr>
            <p:ph idx="1"/>
          </p:nvPr>
        </p:nvSpPr>
        <p:spPr>
          <a:xfrm>
            <a:off x="342900" y="2133600"/>
            <a:ext cx="6172200" cy="6667500"/>
          </a:xfrm>
        </p:spPr>
        <p:txBody>
          <a:bodyPr>
            <a:noAutofit/>
          </a:bodyPr>
          <a:lstStyle/>
          <a:p>
            <a:r>
              <a:rPr lang="en-US" altLang="en-US" sz="2200" dirty="0"/>
              <a:t>Who calls A’s constructor? The constructor for B? The constructor for C? C++ resolves the ambiguity by requiring the </a:t>
            </a:r>
            <a:r>
              <a:rPr lang="en-US" altLang="en-US" sz="2200" b="1" dirty="0"/>
              <a:t>most derived class to invoke a virtual base class’s constructor</a:t>
            </a:r>
            <a:r>
              <a:rPr lang="en-US" altLang="en-US" sz="2200" dirty="0"/>
              <a:t>. So, D’s constructor will construct B and C and A.  Note that that sequence is different than for any derivation chain with non-virtual base.</a:t>
            </a:r>
          </a:p>
        </p:txBody>
      </p:sp>
    </p:spTree>
    <p:extLst>
      <p:ext uri="{BB962C8B-B14F-4D97-AF65-F5344CB8AC3E}">
        <p14:creationId xmlns:p14="http://schemas.microsoft.com/office/powerpoint/2010/main" val="70303954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2" name="Rectangle 5">
            <a:extLst>
              <a:ext uri="{FF2B5EF4-FFF2-40B4-BE49-F238E27FC236}">
                <a16:creationId xmlns:a16="http://schemas.microsoft.com/office/drawing/2014/main" id="{7E381B2C-58F7-477E-BC24-5C9CE7DC62EC}"/>
              </a:ext>
            </a:extLst>
          </p:cNvPr>
          <p:cNvSpPr>
            <a:spLocks noGrp="1" noChangeArrowheads="1"/>
          </p:cNvSpPr>
          <p:nvPr>
            <p:ph type="title"/>
          </p:nvPr>
        </p:nvSpPr>
        <p:spPr/>
        <p:txBody>
          <a:bodyPr>
            <a:noAutofit/>
          </a:bodyPr>
          <a:lstStyle/>
          <a:p>
            <a:r>
              <a:rPr lang="en-US" altLang="en-US" sz="4000" dirty="0"/>
              <a:t>Initializing Virtual Base Classes</a:t>
            </a:r>
            <a:endParaRPr lang="en-US" altLang="en-US" sz="4200" dirty="0"/>
          </a:p>
        </p:txBody>
      </p:sp>
      <p:sp>
        <p:nvSpPr>
          <p:cNvPr id="20" name="Content Placeholder 1"/>
          <p:cNvSpPr>
            <a:spLocks noGrp="1"/>
          </p:cNvSpPr>
          <p:nvPr>
            <p:ph idx="1"/>
          </p:nvPr>
        </p:nvSpPr>
        <p:spPr>
          <a:xfrm>
            <a:off x="342900" y="2133600"/>
            <a:ext cx="6172200" cy="6667500"/>
          </a:xfrm>
        </p:spPr>
        <p:txBody>
          <a:bodyPr>
            <a:noAutofit/>
          </a:bodyPr>
          <a:lstStyle/>
          <a:p>
            <a:pPr>
              <a:spcBef>
                <a:spcPts val="0"/>
              </a:spcBef>
            </a:pPr>
            <a:r>
              <a:rPr lang="en-US" altLang="en-US" sz="2200" dirty="0"/>
              <a:t>A constructor of a derived class may explicitly initialize its base(s) with the syntax:</a:t>
            </a:r>
          </a:p>
          <a:p>
            <a:pPr marL="0" indent="0">
              <a:spcBef>
                <a:spcPts val="0"/>
              </a:spcBef>
              <a:buNone/>
            </a:pPr>
            <a:endParaRPr lang="en-US" altLang="en-US" sz="1100" dirty="0"/>
          </a:p>
          <a:p>
            <a:pPr marL="720000" indent="0">
              <a:spcBef>
                <a:spcPts val="0"/>
              </a:spcBef>
              <a:buNone/>
            </a:pPr>
            <a:r>
              <a:rPr lang="en-US" altLang="en-US" sz="1600" b="1" dirty="0">
                <a:latin typeface="Consolas" panose="020B0609020204030204" pitchFamily="49" charset="0"/>
              </a:rPr>
              <a:t>B(Ta a) : A(a) { ... }</a:t>
            </a:r>
            <a:br>
              <a:rPr lang="en-US" altLang="en-US" sz="2000" b="1" dirty="0">
                <a:latin typeface="Consolas" panose="020B0609020204030204" pitchFamily="49" charset="0"/>
              </a:rPr>
            </a:br>
            <a:endParaRPr lang="en-US" altLang="en-US" sz="1100" dirty="0">
              <a:latin typeface="Consolas" panose="020B0609020204030204" pitchFamily="49" charset="0"/>
            </a:endParaRPr>
          </a:p>
          <a:p>
            <a:pPr>
              <a:spcBef>
                <a:spcPts val="0"/>
              </a:spcBef>
            </a:pPr>
            <a:r>
              <a:rPr lang="en-US" altLang="en-US" sz="2200" dirty="0"/>
              <a:t>A virtual base class must be initialized by the most derived constructor, so, for example:</a:t>
            </a:r>
          </a:p>
          <a:p>
            <a:pPr marL="0" indent="0">
              <a:spcBef>
                <a:spcPts val="0"/>
              </a:spcBef>
              <a:buNone/>
            </a:pPr>
            <a:endParaRPr lang="en-US" altLang="en-US" sz="1100" dirty="0"/>
          </a:p>
          <a:p>
            <a:pPr marL="720000" indent="0">
              <a:spcBef>
                <a:spcPts val="0"/>
              </a:spcBef>
              <a:buNone/>
            </a:pPr>
            <a:r>
              <a:rPr lang="en-US" altLang="en-US" sz="1600" b="1" dirty="0">
                <a:latin typeface="Consolas" panose="020B0609020204030204" pitchFamily="49" charset="0"/>
              </a:rPr>
              <a:t>class B : virtual public A { ... };   </a:t>
            </a:r>
            <a:br>
              <a:rPr lang="en-US" altLang="en-US" sz="1600" b="1" dirty="0">
                <a:latin typeface="Consolas" panose="020B0609020204030204" pitchFamily="49" charset="0"/>
              </a:rPr>
            </a:br>
            <a:r>
              <a:rPr lang="en-US" altLang="en-US" sz="1600" b="1" dirty="0">
                <a:latin typeface="Consolas" panose="020B0609020204030204" pitchFamily="49" charset="0"/>
              </a:rPr>
              <a:t>class C : virtual public A { ... };</a:t>
            </a:r>
            <a:br>
              <a:rPr lang="en-US" altLang="en-US" sz="1600" b="1" dirty="0">
                <a:latin typeface="Consolas" panose="020B0609020204030204" pitchFamily="49" charset="0"/>
              </a:rPr>
            </a:br>
            <a:r>
              <a:rPr lang="en-US" altLang="en-US" sz="1600" b="1" dirty="0">
                <a:latin typeface="Consolas" panose="020B0609020204030204" pitchFamily="49" charset="0"/>
              </a:rPr>
              <a:t>class D : public B, public C { ... };</a:t>
            </a:r>
          </a:p>
          <a:p>
            <a:pPr marL="0" indent="0">
              <a:spcBef>
                <a:spcPts val="0"/>
              </a:spcBef>
              <a:buNone/>
            </a:pPr>
            <a:endParaRPr lang="en-US" altLang="en-US" sz="1100" b="1" dirty="0">
              <a:latin typeface="Consolas" panose="020B0609020204030204" pitchFamily="49" charset="0"/>
            </a:endParaRPr>
          </a:p>
          <a:p>
            <a:pPr marL="0" indent="0">
              <a:spcBef>
                <a:spcPts val="0"/>
              </a:spcBef>
              <a:buNone/>
            </a:pPr>
            <a:r>
              <a:rPr lang="en-US" altLang="en-US" sz="2200" dirty="0"/>
              <a:t>A will be initialized by:</a:t>
            </a:r>
          </a:p>
          <a:p>
            <a:pPr marL="0" indent="0">
              <a:spcBef>
                <a:spcPts val="0"/>
              </a:spcBef>
              <a:buNone/>
            </a:pPr>
            <a:endParaRPr lang="en-US" altLang="en-US" sz="1050" dirty="0"/>
          </a:p>
          <a:p>
            <a:pPr marL="720000" indent="0">
              <a:spcBef>
                <a:spcPts val="0"/>
              </a:spcBef>
              <a:buNone/>
            </a:pPr>
            <a:r>
              <a:rPr lang="en-US" altLang="en-US" sz="1600" b="1" dirty="0">
                <a:latin typeface="Consolas" panose="020B0609020204030204" pitchFamily="49" charset="0"/>
              </a:rPr>
              <a:t>D(Ta a, Tb b, </a:t>
            </a:r>
            <a:r>
              <a:rPr lang="en-US" altLang="en-US" sz="1600" b="1" dirty="0" err="1">
                <a:latin typeface="Consolas" panose="020B0609020204030204" pitchFamily="49" charset="0"/>
              </a:rPr>
              <a:t>Tc</a:t>
            </a:r>
            <a:r>
              <a:rPr lang="en-US" altLang="en-US" sz="1600" b="1" dirty="0">
                <a:latin typeface="Consolas" panose="020B0609020204030204" pitchFamily="49" charset="0"/>
              </a:rPr>
              <a:t> c) </a:t>
            </a:r>
            <a:br>
              <a:rPr lang="en-US" altLang="en-US" sz="1600" b="1" dirty="0">
                <a:latin typeface="Consolas" panose="020B0609020204030204" pitchFamily="49" charset="0"/>
              </a:rPr>
            </a:br>
            <a:r>
              <a:rPr lang="en-US" altLang="en-US" sz="1600" b="1" dirty="0">
                <a:latin typeface="Consolas" panose="020B0609020204030204" pitchFamily="49" charset="0"/>
              </a:rPr>
              <a:t>    : A(a), B(b), C(c) { ... }</a:t>
            </a:r>
          </a:p>
          <a:p>
            <a:pPr marL="720000" indent="0">
              <a:spcBef>
                <a:spcPts val="0"/>
              </a:spcBef>
              <a:buNone/>
            </a:pPr>
            <a:endParaRPr lang="en-US" altLang="en-US" sz="1100" b="1" dirty="0">
              <a:latin typeface="Consolas" panose="020B0609020204030204" pitchFamily="49" charset="0"/>
            </a:endParaRPr>
          </a:p>
          <a:p>
            <a:pPr marL="0" indent="0">
              <a:spcBef>
                <a:spcPts val="0"/>
              </a:spcBef>
              <a:buNone/>
            </a:pPr>
            <a:r>
              <a:rPr lang="en-US" altLang="en-US" sz="2200" dirty="0"/>
              <a:t>If A were not virtual, B’s copy would be initialized by B, and C’s copy would be initialized by C.</a:t>
            </a:r>
            <a:br>
              <a:rPr lang="en-US" altLang="en-US" sz="2000" dirty="0"/>
            </a:br>
            <a:endParaRPr lang="en-US" altLang="en-US" sz="2000" dirty="0"/>
          </a:p>
          <a:p>
            <a:pPr>
              <a:spcBef>
                <a:spcPts val="0"/>
              </a:spcBef>
            </a:pPr>
            <a:r>
              <a:rPr lang="en-US" altLang="en-US" sz="2200" b="1" dirty="0"/>
              <a:t>Note that changing a base class from non-virtual to virtual can break correct code.</a:t>
            </a:r>
          </a:p>
        </p:txBody>
      </p:sp>
    </p:spTree>
    <p:extLst>
      <p:ext uri="{BB962C8B-B14F-4D97-AF65-F5344CB8AC3E}">
        <p14:creationId xmlns:p14="http://schemas.microsoft.com/office/powerpoint/2010/main" val="175680079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jones\Dropbox (2U)\Work\Designing Slides\Syracuse\03 Engin and CS\logo\logo_SYR-EngAtSYR.p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173627" y="4120259"/>
            <a:ext cx="4286250" cy="3857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0768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1481</TotalTime>
  <Words>484</Words>
  <Application>Microsoft Office PowerPoint</Application>
  <PresentationFormat>On-screen Show (4:3)</PresentationFormat>
  <Paragraphs>126</Paragraphs>
  <Slides>14</Slides>
  <Notes>10</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7" baseType="lpstr">
      <vt:lpstr>Arial</vt:lpstr>
      <vt:lpstr>Calibri</vt:lpstr>
      <vt:lpstr>Consolas</vt:lpstr>
      <vt:lpstr>Courier New</vt:lpstr>
      <vt:lpstr>Scala OT</vt:lpstr>
      <vt:lpstr>ScalaOT</vt:lpstr>
      <vt:lpstr>ScalaSansLF-Regular</vt:lpstr>
      <vt:lpstr>ScalaSansOT</vt:lpstr>
      <vt:lpstr>Symbol</vt:lpstr>
      <vt:lpstr>Times New Roman</vt:lpstr>
      <vt:lpstr>Clarity</vt:lpstr>
      <vt:lpstr>1_Clarity</vt:lpstr>
      <vt:lpstr>VISIO</vt:lpstr>
      <vt:lpstr>Multiple Inheritance</vt:lpstr>
      <vt:lpstr>Multiple Inheritance</vt:lpstr>
      <vt:lpstr>iostream Hierarchy</vt:lpstr>
      <vt:lpstr>Multiple Inheritance (cont.)</vt:lpstr>
      <vt:lpstr>Multiple Inheritance (cont.)</vt:lpstr>
      <vt:lpstr>Multiple Inheritance Mixins</vt:lpstr>
      <vt:lpstr>Multiple Inheritance Mixins (cont.)</vt:lpstr>
      <vt:lpstr>Dreaded Diamonds</vt:lpstr>
      <vt:lpstr>Dreaded Diamonds (cont.)</vt:lpstr>
      <vt:lpstr>Construction Sequence</vt:lpstr>
      <vt:lpstr>Virtual Base Classes</vt:lpstr>
      <vt:lpstr>Construction Sequence (cont.)</vt:lpstr>
      <vt:lpstr>Initializing Virtual Base Classes</vt:lpstr>
      <vt:lpstr>PowerPoint Presentation</vt:lpstr>
    </vt:vector>
  </TitlesOfParts>
  <Company>2U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GSM 420 / MBAH 420</dc:title>
  <dc:creator>Michael Lederer</dc:creator>
  <cp:lastModifiedBy>James Fawcett</cp:lastModifiedBy>
  <cp:revision>227</cp:revision>
  <dcterms:created xsi:type="dcterms:W3CDTF">2015-11-10T20:00:19Z</dcterms:created>
  <dcterms:modified xsi:type="dcterms:W3CDTF">2017-10-05T18:46:06Z</dcterms:modified>
</cp:coreProperties>
</file>