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0" r:id="rId1"/>
    <p:sldMasterId id="2147483987" r:id="rId2"/>
  </p:sldMasterIdLst>
  <p:notesMasterIdLst>
    <p:notesMasterId r:id="rId8"/>
  </p:notesMasterIdLst>
  <p:sldIdLst>
    <p:sldId id="326" r:id="rId3"/>
    <p:sldId id="330" r:id="rId4"/>
    <p:sldId id="338" r:id="rId5"/>
    <p:sldId id="339" r:id="rId6"/>
    <p:sldId id="318" r:id="rId7"/>
  </p:sldIdLst>
  <p:sldSz cx="6858000" cy="9144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6F777D"/>
    <a:srgbClr val="3E3D3C"/>
    <a:srgbClr val="0D1D37"/>
    <a:srgbClr val="D44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65"/>
  </p:normalViewPr>
  <p:slideViewPr>
    <p:cSldViewPr snapToGrid="0" snapToObjects="1">
      <p:cViewPr varScale="1">
        <p:scale>
          <a:sx n="64" d="100"/>
          <a:sy n="64" d="100"/>
        </p:scale>
        <p:origin x="864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12355E-9E02-FB4C-881D-3FE542E0640D}" type="datetimeFigureOut">
              <a:rPr lang="en-US" smtClean="0"/>
              <a:pPr/>
              <a:t>10/4/2017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143125" y="685800"/>
            <a:ext cx="257175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D50E08-B43C-1C40-8EE4-21DAB8FD271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490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40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725293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1214437"/>
      </p:ext>
    </p:extLst>
  </p:cSld>
  <p:clrMapOvr>
    <a:masterClrMapping/>
  </p:clrMapOvr>
  <p:transition spd="med">
    <p:zo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7210984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248242"/>
            <a:ext cx="5886450" cy="2569633"/>
          </a:xfrm>
        </p:spPr>
        <p:txBody>
          <a:bodyPr anchor="b">
            <a:noAutofit/>
          </a:bodyPr>
          <a:lstStyle>
            <a:lvl1pPr>
              <a:defRPr sz="4050" cap="all" baseline="0">
                <a:solidFill>
                  <a:srgbClr val="3E3D3C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14350" y="4093040"/>
            <a:ext cx="4800600" cy="2336800"/>
          </a:xfrm>
        </p:spPr>
        <p:txBody>
          <a:bodyPr/>
          <a:lstStyle>
            <a:lvl1pPr marL="0" indent="0" algn="l">
              <a:buNone/>
              <a:defRPr>
                <a:solidFill>
                  <a:srgbClr val="3E3D3C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A432C8-69A7-458B-9684-2BFA64B3194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514350" y="3950802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063917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96A3A3-94A6-4E5B-AF39-173ACA3E61CC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342900" y="1875605"/>
            <a:ext cx="617220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85840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3149602"/>
            <a:ext cx="5829300" cy="29337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6169154"/>
            <a:ext cx="5829300" cy="2000249"/>
          </a:xfrm>
        </p:spPr>
        <p:txBody>
          <a:bodyPr anchor="t">
            <a:normAutofit/>
          </a:bodyPr>
          <a:lstStyle>
            <a:lvl1pPr marL="0" indent="0">
              <a:buNone/>
              <a:defRPr sz="1800">
                <a:solidFill>
                  <a:schemeClr val="tx2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933D019-A32C-4EAD-B8E6-DBDA699692FD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548640" y="6132578"/>
            <a:ext cx="588645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718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34925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2231136"/>
            <a:ext cx="3028950" cy="6291072"/>
          </a:xfrm>
        </p:spPr>
        <p:txBody>
          <a:bodyPr/>
          <a:lstStyle>
            <a:lvl1pPr marL="183600" indent="-183600">
              <a:spcBef>
                <a:spcPts val="600"/>
              </a:spcBef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2231136"/>
            <a:ext cx="3028950" cy="6291072"/>
          </a:xfrm>
        </p:spPr>
        <p:txBody>
          <a:bodyPr/>
          <a:lstStyle>
            <a:lvl1pPr marL="183600" indent="-183600">
              <a:buClr>
                <a:schemeClr val="tx1"/>
              </a:buClr>
              <a:defRPr sz="3200"/>
            </a:lvl1pPr>
            <a:lvl2pPr>
              <a:buClr>
                <a:schemeClr val="tx1"/>
              </a:buClr>
              <a:defRPr sz="2800"/>
            </a:lvl2pPr>
            <a:lvl3pPr>
              <a:buClr>
                <a:schemeClr val="tx1"/>
              </a:buClr>
              <a:defRPr sz="2400"/>
            </a:lvl3pPr>
            <a:lvl4pPr>
              <a:buClr>
                <a:schemeClr val="tx1"/>
              </a:buClr>
              <a:defRPr sz="2000"/>
            </a:lvl4pPr>
            <a:lvl5pPr>
              <a:buClr>
                <a:schemeClr val="tx1"/>
              </a:buClr>
              <a:defRPr sz="200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EBA98F-560C-4997-81C4-81D4D9187EA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2222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1500" b="0">
                <a:solidFill>
                  <a:schemeClr val="tx2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566160" y="2235201"/>
            <a:ext cx="2948940" cy="853017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15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6160" y="3251200"/>
            <a:ext cx="2948940" cy="5268384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0972B2-CA5C-437D-87D0-8081271A9E4B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89858" y="5394662"/>
            <a:ext cx="6278880" cy="5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8633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42900" y="215900"/>
            <a:ext cx="6172200" cy="1320800"/>
          </a:xfrm>
        </p:spPr>
        <p:txBody>
          <a:bodyPr>
            <a:noAutofit/>
          </a:bodyPr>
          <a:lstStyle>
            <a:lvl1pPr algn="ctr">
              <a:defRPr sz="4400"/>
            </a:lvl1pPr>
          </a:lstStyle>
          <a:p>
            <a:r>
              <a:rPr lang="en-US" dirty="0"/>
              <a:t>Click to edit Master title style 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CD4847-11EF-4466-A8AD-85CDB7B4911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97429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68457A-3AB9-4880-8A0C-9F8524491207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9936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107"/>
            <a:ext cx="1604772" cy="1682496"/>
          </a:xfrm>
        </p:spPr>
        <p:txBody>
          <a:bodyPr anchor="b">
            <a:no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28850" y="1056107"/>
            <a:ext cx="4286250" cy="743712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1" y="2840740"/>
            <a:ext cx="1604772" cy="565815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E976D3-5B7F-4300-ABED-C91F1B2AE209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636707" y="4774071"/>
            <a:ext cx="7437120" cy="1191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585655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1056640"/>
            <a:ext cx="1607010" cy="1686560"/>
          </a:xfrm>
        </p:spPr>
        <p:txBody>
          <a:bodyPr anchor="b">
            <a:normAutofit/>
          </a:bodyPr>
          <a:lstStyle>
            <a:lvl1pPr algn="l">
              <a:defRPr sz="1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143957" y="1117602"/>
            <a:ext cx="4428293" cy="7333941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844800"/>
            <a:ext cx="1604772" cy="5657088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C1E59-17DD-41CE-97CA-624A472382D4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33749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C057FC-95B6-4D89-AFDA-ABA33EE921E5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019838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812800"/>
            <a:ext cx="1543050" cy="7823200"/>
          </a:xfrm>
        </p:spPr>
        <p:txBody>
          <a:bodyPr vert="eaVert" anchor="b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812800"/>
            <a:ext cx="4514850" cy="78232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C4549AC-EB31-477F-92A9-B1988E232878}" type="datetime2">
              <a:rPr lang="en-US" smtClean="0"/>
              <a:pPr/>
              <a:t>Wednesday, October 4, 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FEC368-1D7A-4F81-ABF6-AE0E36BAF6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01086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5775" y="366184"/>
            <a:ext cx="5084957" cy="1524000"/>
          </a:xfrm>
          <a:prstGeom prst="rect">
            <a:avLst/>
          </a:prstGeom>
        </p:spPr>
        <p:txBody>
          <a:bodyPr/>
          <a:lstStyle>
            <a:lvl1pPr>
              <a:defRPr sz="2700">
                <a:solidFill>
                  <a:schemeClr val="bg1"/>
                </a:solidFill>
                <a:latin typeface="ScalaSansLF-Regular" pitchFamily="2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389335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04010" y="2044701"/>
            <a:ext cx="3000375" cy="5323417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  <a:latin typeface="ScalaSansLF-Regular" pitchFamily="2" charset="0"/>
              </a:defRPr>
            </a:lvl1pPr>
            <a:lvl2pPr>
              <a:defRPr>
                <a:solidFill>
                  <a:schemeClr val="bg1"/>
                </a:solidFill>
                <a:latin typeface="ScalaSansLF-Regular" pitchFamily="2" charset="0"/>
              </a:defRPr>
            </a:lvl2pPr>
            <a:lvl3pPr>
              <a:defRPr>
                <a:solidFill>
                  <a:schemeClr val="bg1"/>
                </a:solidFill>
                <a:latin typeface="ScalaSansLF-Regular" pitchFamily="2" charset="0"/>
              </a:defRPr>
            </a:lvl3pPr>
            <a:lvl4pPr>
              <a:defRPr>
                <a:solidFill>
                  <a:schemeClr val="bg1"/>
                </a:solidFill>
                <a:latin typeface="ScalaSansLF-Regular" pitchFamily="2" charset="0"/>
              </a:defRPr>
            </a:lvl4pPr>
            <a:lvl5pPr>
              <a:defRPr>
                <a:solidFill>
                  <a:schemeClr val="bg1"/>
                </a:solidFill>
                <a:latin typeface="ScalaSansLF-Regular" pitchFamily="2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Rectangle 3"/>
          <p:cNvSpPr>
            <a:spLocks noGrp="1" noChangeArrowheads="1"/>
          </p:cNvSpPr>
          <p:nvPr>
            <p:ph type="dt" sz="half" idx="10"/>
          </p:nvPr>
        </p:nvSpPr>
        <p:spPr>
          <a:xfrm>
            <a:off x="342900" y="8326967"/>
            <a:ext cx="16002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4"/>
          <p:cNvSpPr>
            <a:spLocks noGrp="1" noChangeArrowheads="1"/>
          </p:cNvSpPr>
          <p:nvPr>
            <p:ph type="ftr" sz="quarter" idx="11"/>
          </p:nvPr>
        </p:nvSpPr>
        <p:spPr>
          <a:xfrm>
            <a:off x="2343150" y="8326967"/>
            <a:ext cx="2171700" cy="635000"/>
          </a:xfrm>
          <a:prstGeom prst="rect">
            <a:avLst/>
          </a:prstGeom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035FF7D-CD67-47BE-92C4-30E33F3FAE6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9776007"/>
      </p:ext>
    </p:extLst>
  </p:cSld>
  <p:clrMapOvr>
    <a:masterClrMapping/>
  </p:clrMapOvr>
  <p:transition spd="med">
    <p:zoom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nly - 2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42900" y="762330"/>
            <a:ext cx="6172200" cy="570159"/>
          </a:xfrm>
          <a:prstGeom prst="rect">
            <a:avLst/>
          </a:prstGeom>
        </p:spPr>
        <p:txBody>
          <a:bodyPr vert="horz"/>
          <a:lstStyle>
            <a:lvl1pPr>
              <a:defRPr sz="2400" b="1" i="0" spc="0">
                <a:solidFill>
                  <a:srgbClr val="34383C"/>
                </a:solidFill>
                <a:latin typeface="Scala OT" charset="0"/>
                <a:ea typeface="Scala OT" charset="0"/>
                <a:cs typeface="Scala OT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sz="quarter" idx="10"/>
          </p:nvPr>
        </p:nvSpPr>
        <p:spPr>
          <a:xfrm>
            <a:off x="342901" y="2317192"/>
            <a:ext cx="6172200" cy="4866107"/>
          </a:xfrm>
          <a:prstGeom prst="rect">
            <a:avLst/>
          </a:prstGeom>
        </p:spPr>
        <p:txBody>
          <a:bodyPr vert="horz" numCol="2"/>
          <a:lstStyle>
            <a:lvl1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1pPr>
            <a:lvl2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2pPr>
            <a:lvl3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3pPr>
            <a:lvl4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4pPr>
            <a:lvl5pPr>
              <a:defRPr sz="1200" b="0" i="0">
                <a:solidFill>
                  <a:srgbClr val="34383C"/>
                </a:solidFill>
                <a:latin typeface="ScalaSansOT" charset="0"/>
                <a:ea typeface="ScalaSansOT" charset="0"/>
                <a:cs typeface="ScalaSansOT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342900" y="1475770"/>
            <a:ext cx="6172200" cy="421551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350" b="0" i="0">
                <a:solidFill>
                  <a:srgbClr val="34383C"/>
                </a:solidFill>
                <a:latin typeface="ScalaOT" charset="0"/>
                <a:ea typeface="ScalaOT" charset="0"/>
                <a:cs typeface="ScalaOT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9202286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October 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1" name="Picture 3" descr="C:\Users\njones\Dropbox (2U)\Work\Designing Slides\Syracuse\03 Engin and CS\logo\logo_SYR-EngAtSYR.png"/>
          <p:cNvPicPr>
            <a:picLocks noChangeAspect="1" noChangeArrowheads="1"/>
          </p:cNvPicPr>
          <p:nvPr userDrawn="1"/>
        </p:nvPicPr>
        <p:blipFill>
          <a:blip r:embed="rId15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600" y="8564400"/>
            <a:ext cx="2032000" cy="182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61" r:id="rId1"/>
    <p:sldLayoutId id="2147483962" r:id="rId2"/>
    <p:sldLayoutId id="2147483963" r:id="rId3"/>
    <p:sldLayoutId id="2147483964" r:id="rId4"/>
    <p:sldLayoutId id="2147483965" r:id="rId5"/>
    <p:sldLayoutId id="2147483966" r:id="rId6"/>
    <p:sldLayoutId id="2147483967" r:id="rId7"/>
    <p:sldLayoutId id="2147483968" r:id="rId8"/>
    <p:sldLayoutId id="2147483969" r:id="rId9"/>
    <p:sldLayoutId id="2147483970" r:id="rId10"/>
    <p:sldLayoutId id="2147483971" r:id="rId11"/>
    <p:sldLayoutId id="2147483972" r:id="rId12"/>
    <p:sldLayoutId id="2147483973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94383"/>
            <a:ext cx="6858000" cy="30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711200"/>
            <a:ext cx="6172200" cy="1320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2133600"/>
            <a:ext cx="6172200" cy="6502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Rectangle 6"/>
          <p:cNvSpPr/>
          <p:nvPr/>
        </p:nvSpPr>
        <p:spPr>
          <a:xfrm rot="10800000">
            <a:off x="0" y="0"/>
            <a:ext cx="6858000" cy="30480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24384"/>
            <a:ext cx="21717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80CB818-7379-467D-8E76-EF9D9074A26C}" type="datetime2">
              <a:rPr lang="en-US" smtClean="0"/>
              <a:pPr/>
              <a:t>Wednesday, October 4, 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71750" y="24384"/>
            <a:ext cx="3086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rgbClr val="FFFFFF"/>
                </a:solidFill>
              </a:defRPr>
            </a:lvl1pPr>
          </a:lstStyle>
          <a:p>
            <a:pPr algn="r"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15000" y="24384"/>
            <a:ext cx="800100" cy="4389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 b="1">
                <a:solidFill>
                  <a:srgbClr val="FFFFFF"/>
                </a:solidFill>
              </a:defRPr>
            </a:lvl1pPr>
          </a:lstStyle>
          <a:p>
            <a:fld id="{0CFEC368-1D7A-4F81-ABF6-AE0E36BAF64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0" y="9071413"/>
            <a:ext cx="6858000" cy="121920"/>
          </a:xfrm>
          <a:prstGeom prst="rect">
            <a:avLst/>
          </a:prstGeom>
          <a:solidFill>
            <a:srgbClr val="6F777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78282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8" r:id="rId1"/>
    <p:sldLayoutId id="2147483989" r:id="rId2"/>
    <p:sldLayoutId id="2147483990" r:id="rId3"/>
    <p:sldLayoutId id="2147483991" r:id="rId4"/>
    <p:sldLayoutId id="2147483992" r:id="rId5"/>
    <p:sldLayoutId id="2147483993" r:id="rId6"/>
    <p:sldLayoutId id="2147483994" r:id="rId7"/>
    <p:sldLayoutId id="2147483995" r:id="rId8"/>
    <p:sldLayoutId id="2147483996" r:id="rId9"/>
    <p:sldLayoutId id="2147483997" r:id="rId10"/>
    <p:sldLayoutId id="2147483998" r:id="rId11"/>
    <p:sldLayoutId id="2147483999" r:id="rId12"/>
    <p:sldLayoutId id="2147484000" r:id="rId13"/>
  </p:sldLayoutIdLst>
  <p:hf sldNum="0" hdr="0" ftr="0" dt="0"/>
  <p:txStyles>
    <p:titleStyle>
      <a:lvl1pPr algn="l" defTabSz="685800" rtl="0" eaLnBrk="1" latinLnBrk="0" hangingPunct="1">
        <a:spcBef>
          <a:spcPct val="0"/>
        </a:spcBef>
        <a:buNone/>
        <a:defRPr sz="3000" kern="1200" spc="-75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91540" indent="-102870" algn="l" defTabSz="6858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05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02870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6pPr>
      <a:lvl7pPr marL="116586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7pPr>
      <a:lvl8pPr marL="130302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8pPr>
      <a:lvl9pPr marL="1440180" indent="-137160" algn="l" defTabSz="6858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97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altLang="en-US" cap="none"/>
              <a:t>I/O Operations</a:t>
            </a:r>
            <a:endParaRPr lang="en-US" cap="none" dirty="0"/>
          </a:p>
        </p:txBody>
      </p:sp>
    </p:spTree>
    <p:extLst>
      <p:ext uri="{BB962C8B-B14F-4D97-AF65-F5344CB8AC3E}">
        <p14:creationId xmlns:p14="http://schemas.microsoft.com/office/powerpoint/2010/main" val="11410355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Cast Operator</a:t>
            </a:r>
            <a:endParaRPr lang="en-IN" sz="4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39433" y="1423978"/>
            <a:ext cx="6781800" cy="6758781"/>
          </a:xfrm>
          <a:prstGeom prst="rect">
            <a:avLst/>
          </a:prstGeom>
          <a:solidFill>
            <a:schemeClr val="bg1"/>
          </a:solidFill>
        </p:spPr>
        <p:txBody>
          <a:bodyPr lIns="274320" tIns="47617" rIns="274320" bIns="47617"/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Purpose:</a:t>
            </a:r>
            <a:br>
              <a:rPr lang="en-US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to coerce object of class to an object of another class</a:t>
            </a: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here we cast a </a:t>
            </a:r>
            <a:r>
              <a:rPr lang="en-US" alt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object to a pointer to a </a:t>
            </a:r>
            <a:r>
              <a:rPr lang="en-US" alt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char array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Declaration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class declaration in header file):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char*( );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Definition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(inline in header file):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inline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::operator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char*()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{ 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return array;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}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The </a:t>
            </a:r>
            <a:r>
              <a:rPr lang="en-US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says that the character array values can’t be changed.  </a:t>
            </a: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Note that the cast operator is the only operator which has, by definition, no return value (not even void).</a:t>
            </a: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Invocations 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test stub or application code):</a:t>
            </a: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char*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s;           // implicit invocation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char*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static_cast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&lt;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char*&gt;(s)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char*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char*(s);    // newer cast notation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char* </a:t>
            </a:r>
            <a:r>
              <a:rPr lang="en-US" altLang="en-US" sz="1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ptr</a:t>
            </a:r>
            <a: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= (char*)s;    // classic cast notation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927398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en-US" dirty="0"/>
              <a:t>Insertion Operator</a:t>
            </a:r>
            <a:endParaRPr lang="en-IN" sz="4400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>
          <a:xfrm>
            <a:off x="84401" y="1402283"/>
            <a:ext cx="6705600" cy="7213600"/>
          </a:xfrm>
          <a:prstGeom prst="rect">
            <a:avLst/>
          </a:prstGeom>
          <a:solidFill>
            <a:schemeClr val="bg1"/>
          </a:solidFill>
        </p:spPr>
        <p:txBody>
          <a:bodyPr lIns="274320" tIns="47617" rIns="274320" bIns="47617"/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Purpose:</a:t>
            </a:r>
            <a:br>
              <a:rPr lang="en-US" altLang="en-US" sz="19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/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send string to output stream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Declaration </a:t>
            </a:r>
            <a:r>
              <a:rPr lang="en-US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header file):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buFontTx/>
              <a:buNone/>
            </a:pP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ostream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operator&lt;&lt;(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std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ostream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out,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Definition</a:t>
            </a:r>
            <a:r>
              <a:rPr lang="en-US" altLang="en-US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implementation file):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Note that this function is not a member of the </a:t>
            </a:r>
            <a:r>
              <a:rPr lang="en-US" altLang="en-US" sz="16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class nor is it a friend.</a:t>
            </a:r>
            <a:br>
              <a:rPr lang="en-US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300" b="1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ostream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operator&lt;&lt;(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ostream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out,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const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 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	  {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for(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int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i=0; i&lt;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s.size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(); i++)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out &lt;&lt; s[i];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return out;</a:t>
            </a:r>
          </a:p>
          <a:p>
            <a:pPr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}</a:t>
            </a:r>
          </a:p>
          <a:p>
            <a:pPr>
              <a:buFont typeface="Symbol" panose="05050102010706020507" pitchFamily="18" charset="2"/>
              <a:buNone/>
            </a:pPr>
            <a:b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Invocation</a:t>
            </a:r>
            <a:r>
              <a:rPr lang="en-US" altLang="en-US" sz="19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7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test stub or application code):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std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cout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&lt;&lt; s;</a:t>
            </a:r>
          </a:p>
        </p:txBody>
      </p:sp>
    </p:spTree>
    <p:extLst>
      <p:ext uri="{BB962C8B-B14F-4D97-AF65-F5344CB8AC3E}">
        <p14:creationId xmlns:p14="http://schemas.microsoft.com/office/powerpoint/2010/main" val="14575550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15900"/>
            <a:ext cx="6172200" cy="1125930"/>
          </a:xfrm>
        </p:spPr>
        <p:txBody>
          <a:bodyPr>
            <a:normAutofit/>
          </a:bodyPr>
          <a:lstStyle/>
          <a:p>
            <a:r>
              <a:rPr lang="en-US" altLang="en-US" sz="4000" dirty="0"/>
              <a:t>Extraction Operator</a:t>
            </a:r>
            <a:endParaRPr lang="en-IN" sz="4000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>
          <a:xfrm>
            <a:off x="385415" y="1341830"/>
            <a:ext cx="6154737" cy="7213600"/>
          </a:xfrm>
          <a:prstGeom prst="rect">
            <a:avLst/>
          </a:prstGeom>
          <a:solidFill>
            <a:schemeClr val="bg1"/>
          </a:solidFill>
        </p:spPr>
        <p:txBody>
          <a:bodyPr lIns="274320" tIns="47617" rIns="274320" bIns="47617"/>
          <a:lstStyle>
            <a:lvl1pPr marL="1371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54864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7543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891540" indent="-10287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sz="105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2870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16586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30302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440180" indent="-137160" algn="l" defTabSz="6858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97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Purpose:</a:t>
            </a:r>
            <a:br>
              <a:rPr lang="en-US" alt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</a:pPr>
            <a: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accept a string from input stream</a:t>
            </a: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Declaration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header file):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istream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operator&gt;&gt;(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std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::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istream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&amp;in,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&amp;s);</a:t>
            </a:r>
            <a:br>
              <a:rPr lang="en-US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4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Definition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implementation file):</a:t>
            </a: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br>
              <a:rPr lang="en-US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Note that this function is not a member of the </a:t>
            </a:r>
            <a:r>
              <a:rPr lang="en-US" altLang="en-US" sz="15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class nor is it a friend.</a:t>
            </a:r>
            <a:b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200" b="1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istream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operator&gt;&gt;(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istream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in, 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Str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&amp; s) </a:t>
            </a:r>
            <a:b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{</a:t>
            </a:r>
          </a:p>
          <a:p>
            <a:pPr>
              <a:lnSpc>
                <a:spcPct val="90000"/>
              </a:lnSpc>
              <a:buFont typeface="Arial" pitchFamily="34" charset="0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char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s.flush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in &gt;&gt;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while((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!= '\n') &amp;&amp;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in.good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()) {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s +=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  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in.get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</a:t>
            </a: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ch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);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}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  return in;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   }</a:t>
            </a:r>
          </a:p>
          <a:p>
            <a:pPr>
              <a:lnSpc>
                <a:spcPct val="90000"/>
              </a:lnSpc>
              <a:buFont typeface="Symbol" panose="05050102010706020507" pitchFamily="18" charset="2"/>
              <a:buNone/>
            </a:pPr>
            <a:br>
              <a:rPr lang="en-US" altLang="en-US" sz="12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endParaRPr lang="en-US" altLang="en-US" sz="12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</a:pPr>
            <a:r>
              <a:rPr lang="en-US" altLang="en-US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Invocation</a:t>
            </a:r>
            <a:r>
              <a:rPr lang="en-US" altLang="en-US" sz="17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</a:t>
            </a:r>
            <a:r>
              <a:rPr lang="en-US" altLang="en-US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(in test stub or application code):</a:t>
            </a:r>
            <a:endParaRPr lang="en-US" altLang="en-US" sz="1600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b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</a:br>
            <a:r>
              <a:rPr lang="en-US" altLang="en-US" sz="16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cin</a:t>
            </a:r>
            <a:r>
              <a:rPr lang="en-US" altLang="en-US" sz="16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onsolas" panose="020B0609020204030204" pitchFamily="49" charset="0"/>
              </a:rPr>
              <a:t> &gt;&gt; s;</a:t>
            </a:r>
            <a:endParaRPr lang="en-US" altLang="en-US" sz="1400" b="1" dirty="0">
              <a:solidFill>
                <a:schemeClr val="tx1">
                  <a:lumMod val="95000"/>
                  <a:lumOff val="5000"/>
                </a:schemeClr>
              </a:solidFill>
              <a:latin typeface="Consolas" panose="020B0609020204030204" pitchFamily="49" charset="0"/>
            </a:endParaRP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492764" y="6157119"/>
            <a:ext cx="2893046" cy="686594"/>
          </a:xfrm>
          <a:prstGeom prst="wedgeRoundRectCallout">
            <a:avLst>
              <a:gd name="adj1" fmla="val -80415"/>
              <a:gd name="adj2" fmla="val -47134"/>
              <a:gd name="adj3" fmla="val 16667"/>
            </a:avLst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en-US" altLang="en-US" sz="1400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str</a:t>
            </a:r>
            <a:r>
              <a:rPr lang="en-US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Tahoma" panose="020B0604030504040204" pitchFamily="34" charset="0"/>
              </a:rPr>
              <a:t> memory management means this function is simple!</a:t>
            </a:r>
          </a:p>
        </p:txBody>
      </p:sp>
    </p:spTree>
    <p:extLst>
      <p:ext uri="{BB962C8B-B14F-4D97-AF65-F5344CB8AC3E}">
        <p14:creationId xmlns:p14="http://schemas.microsoft.com/office/powerpoint/2010/main" val="961016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njones\Dropbox (2U)\Work\Designing Slides\Syracuse\03 Engin and CS\logo\logo_SYR-EngAtSYR.pn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3627" y="4120259"/>
            <a:ext cx="4286250" cy="385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207686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Clarity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华文新魏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1379</TotalTime>
  <Words>23</Words>
  <Application>Microsoft Office PowerPoint</Application>
  <PresentationFormat>On-screen Show (4:3)</PresentationFormat>
  <Paragraphs>49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Arial</vt:lpstr>
      <vt:lpstr>Calibri</vt:lpstr>
      <vt:lpstr>Consolas</vt:lpstr>
      <vt:lpstr>Scala OT</vt:lpstr>
      <vt:lpstr>ScalaOT</vt:lpstr>
      <vt:lpstr>ScalaSansLF-Regular</vt:lpstr>
      <vt:lpstr>ScalaSansOT</vt:lpstr>
      <vt:lpstr>Symbol</vt:lpstr>
      <vt:lpstr>Tahoma</vt:lpstr>
      <vt:lpstr>Clarity</vt:lpstr>
      <vt:lpstr>1_Clarity</vt:lpstr>
      <vt:lpstr>I/O Operations</vt:lpstr>
      <vt:lpstr>Cast Operator</vt:lpstr>
      <vt:lpstr>Insertion Operator</vt:lpstr>
      <vt:lpstr>Extraction Operator</vt:lpstr>
      <vt:lpstr>PowerPoint Presentation</vt:lpstr>
    </vt:vector>
  </TitlesOfParts>
  <Company>2U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GSM 420 / MBAH 420</dc:title>
  <dc:creator>Michael Lederer</dc:creator>
  <cp:lastModifiedBy>James Fawcett</cp:lastModifiedBy>
  <cp:revision>184</cp:revision>
  <dcterms:created xsi:type="dcterms:W3CDTF">2015-11-10T20:00:19Z</dcterms:created>
  <dcterms:modified xsi:type="dcterms:W3CDTF">2017-10-04T18:25:53Z</dcterms:modified>
</cp:coreProperties>
</file>