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37" r:id="rId4"/>
    <p:sldId id="338" r:id="rId5"/>
    <p:sldId id="340" r:id="rId6"/>
    <p:sldId id="318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64" d="100"/>
          <a:sy n="64" d="100"/>
        </p:scale>
        <p:origin x="86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72529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05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51546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875605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925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 marL="183600" indent="-183600">
              <a:spcBef>
                <a:spcPts val="600"/>
              </a:spcBef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1590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0" y="8564400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cap="none" dirty="0"/>
              <a:t>Indexers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140528" y="3385704"/>
            <a:ext cx="2514600" cy="121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000" dirty="0"/>
              <a:t>A C++ operator is really just a function.  Assignment, for example, may be written either way shown below:</a:t>
            </a:r>
            <a:br>
              <a:rPr lang="en-US" altLang="en-US" sz="2000" dirty="0"/>
            </a:br>
            <a:endParaRPr lang="en-US" altLang="en-US" sz="2000" dirty="0"/>
          </a:p>
          <a:p>
            <a:pPr algn="ctr">
              <a:buFont typeface="Symbol" panose="05050102010706020507" pitchFamily="18" charset="2"/>
              <a:buNone/>
            </a:pPr>
            <a:r>
              <a:rPr lang="en-US" altLang="en-US" sz="2000" b="1" dirty="0">
                <a:latin typeface="Consolas" panose="020B0609020204030204" pitchFamily="49" charset="0"/>
              </a:rPr>
              <a:t>x = y;</a:t>
            </a:r>
          </a:p>
          <a:p>
            <a:pPr algn="ctr">
              <a:buFont typeface="Symbol" panose="05050102010706020507" pitchFamily="18" charset="2"/>
              <a:buNone/>
            </a:pPr>
            <a:r>
              <a:rPr lang="en-US" altLang="en-US" sz="2000" b="1" dirty="0">
                <a:latin typeface="Consolas" panose="020B0609020204030204" pitchFamily="49" charset="0"/>
              </a:rPr>
              <a:t>or</a:t>
            </a:r>
          </a:p>
          <a:p>
            <a:pPr algn="ctr">
              <a:buFont typeface="Symbol" panose="05050102010706020507" pitchFamily="18" charset="2"/>
              <a:buNone/>
            </a:pPr>
            <a:r>
              <a:rPr lang="en-US" altLang="en-US" sz="2000" b="1" dirty="0" err="1">
                <a:latin typeface="Consolas" panose="020B0609020204030204" pitchFamily="49" charset="0"/>
              </a:rPr>
              <a:t>x.operator</a:t>
            </a:r>
            <a:r>
              <a:rPr lang="en-US" altLang="en-US" sz="2000" b="1" dirty="0">
                <a:latin typeface="Consolas" panose="020B0609020204030204" pitchFamily="49" charset="0"/>
              </a:rPr>
              <a:t>=(y);</a:t>
            </a:r>
          </a:p>
          <a:p>
            <a:pPr>
              <a:spcBef>
                <a:spcPts val="1800"/>
              </a:spcBef>
              <a:buFont typeface="Symbol" panose="05050102010706020507" pitchFamily="18" charset="2"/>
              <a:buNone/>
            </a:pPr>
            <a:br>
              <a:rPr lang="en-US" altLang="en-US" sz="2000" b="1" dirty="0"/>
            </a:br>
            <a:r>
              <a:rPr lang="en-US" altLang="en-US" sz="2000" dirty="0"/>
              <a:t>Here, the </a:t>
            </a:r>
            <a:r>
              <a:rPr lang="en-US" altLang="en-US" sz="2000" dirty="0">
                <a:latin typeface="Consolas" panose="020B0609020204030204" pitchFamily="49" charset="0"/>
              </a:rPr>
              <a:t>x</a:t>
            </a:r>
            <a:r>
              <a:rPr lang="en-US" altLang="en-US" sz="2000" dirty="0"/>
              <a:t> object is invoking the assignment operator on itself, using </a:t>
            </a:r>
            <a:r>
              <a:rPr lang="en-US" altLang="en-US" sz="2000" dirty="0">
                <a:latin typeface="Consolas" panose="020B0609020204030204" pitchFamily="49" charset="0"/>
              </a:rPr>
              <a:t>y</a:t>
            </a:r>
            <a:r>
              <a:rPr lang="en-US" altLang="en-US" sz="2000" dirty="0"/>
              <a:t> for the assigned values.</a:t>
            </a:r>
          </a:p>
          <a:p>
            <a:pPr>
              <a:spcBef>
                <a:spcPts val="1800"/>
              </a:spcBef>
            </a:pPr>
            <a:r>
              <a:rPr lang="en-US" altLang="en-US" sz="2000" dirty="0"/>
              <a:t>The left-hand operand is always the invoking object, and the right-hand operand is always passed to the function as an argument.</a:t>
            </a:r>
          </a:p>
          <a:p>
            <a:pPr>
              <a:spcBef>
                <a:spcPts val="1800"/>
              </a:spcBef>
            </a:pPr>
            <a:r>
              <a:rPr lang="en-US" altLang="en-US" sz="2000" dirty="0"/>
              <a:t>General form of the binary operator: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x^y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>
                <a:latin typeface="Consolas" panose="020B0609020204030204" pitchFamily="49" charset="0"/>
                <a:sym typeface="Wingdings" panose="05000000000000000000" pitchFamily="2" charset="2"/>
              </a:rPr>
              <a:t> </a:t>
            </a:r>
            <a:r>
              <a:rPr lang="en-US" altLang="en-US" sz="2000" dirty="0" err="1">
                <a:latin typeface="Consolas" panose="020B0609020204030204" pitchFamily="49" charset="0"/>
                <a:sym typeface="Wingdings" panose="05000000000000000000" pitchFamily="2" charset="2"/>
              </a:rPr>
              <a:t>x.operator</a:t>
            </a:r>
            <a:r>
              <a:rPr lang="en-US" altLang="en-US" sz="2000" dirty="0">
                <a:latin typeface="Consolas" panose="020B0609020204030204" pitchFamily="49" charset="0"/>
                <a:sym typeface="Wingdings" panose="05000000000000000000" pitchFamily="2" charset="2"/>
              </a:rPr>
              <a:t>^(y) – member function</a:t>
            </a: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x^y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>
                <a:latin typeface="Consolas" panose="020B0609020204030204" pitchFamily="49" charset="0"/>
                <a:sym typeface="Wingdings" panose="05000000000000000000" pitchFamily="2" charset="2"/>
              </a:rPr>
              <a:t> operator^(</a:t>
            </a:r>
            <a:r>
              <a:rPr lang="en-US" altLang="en-US" sz="2000" dirty="0" err="1">
                <a:latin typeface="Consolas" panose="020B0609020204030204" pitchFamily="49" charset="0"/>
                <a:sym typeface="Wingdings" panose="05000000000000000000" pitchFamily="2" charset="2"/>
              </a:rPr>
              <a:t>x,y</a:t>
            </a:r>
            <a:r>
              <a:rPr lang="en-US" altLang="en-US" sz="2000" dirty="0">
                <a:latin typeface="Consolas" panose="020B0609020204030204" pitchFamily="49" charset="0"/>
                <a:sym typeface="Wingdings" panose="05000000000000000000" pitchFamily="2" charset="2"/>
              </a:rPr>
              <a:t>) – global function</a:t>
            </a:r>
            <a:endParaRPr lang="en-IN" sz="2000" dirty="0">
              <a:latin typeface="Consolas" panose="020B0609020204030204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C++ Binary Operator Model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428075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Index Operator</a:t>
            </a:r>
            <a:endParaRPr lang="en-IN" dirty="0"/>
          </a:p>
        </p:txBody>
      </p:sp>
      <p:sp>
        <p:nvSpPr>
          <p:cNvPr id="7" name="Rectangle 6"/>
          <p:cNvSpPr>
            <a:spLocks noGrp="1" noChangeArrowheads="1"/>
          </p:cNvSpPr>
          <p:nvPr/>
        </p:nvSpPr>
        <p:spPr bwMode="auto">
          <a:xfrm>
            <a:off x="149900" y="1329395"/>
            <a:ext cx="6553200" cy="744458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274320" tIns="47617" rIns="274320" bIns="47617" numCol="1" anchor="t" anchorCtr="0" compatLnSpc="1">
            <a:prstTxWarp prst="textNoShape">
              <a:avLst/>
            </a:prstTxWarp>
          </a:bodyPr>
          <a:lstStyle>
            <a:lvl1pPr marL="374650" indent="-374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811213" indent="-3127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247775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3pPr>
            <a:lvl4pPr marL="1746250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700">
                <a:solidFill>
                  <a:schemeClr val="accent2"/>
                </a:solidFill>
                <a:latin typeface="+mn-lt"/>
              </a:defRPr>
            </a:lvl4pPr>
            <a:lvl5pPr marL="22431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5pPr>
            <a:lvl6pPr marL="27003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6pPr>
            <a:lvl7pPr marL="31575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7pPr>
            <a:lvl8pPr marL="36147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8pPr>
            <a:lvl9pPr marL="40719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altLang="en-US" sz="1700" b="1" dirty="0">
                <a:solidFill>
                  <a:schemeClr val="tx1"/>
                </a:solidFill>
                <a:latin typeface="Consolas" panose="020B0609020204030204" pitchFamily="49" charset="0"/>
              </a:rPr>
              <a:t>Purpose:</a:t>
            </a:r>
            <a:br>
              <a:rPr lang="en-US" altLang="en-US" sz="17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endParaRPr lang="en-US" altLang="en-US" sz="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read or write one character from the string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endParaRPr lang="en-US" altLang="en-US" sz="12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/>
                </a:solidFill>
                <a:latin typeface="Consolas" panose="020B0609020204030204" pitchFamily="49" charset="0"/>
              </a:rPr>
              <a:t>Declaration</a:t>
            </a:r>
            <a:r>
              <a:rPr lang="en-US" altLang="en-US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(in class declaration in header file):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char&amp; 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::operator[](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 n);</a:t>
            </a: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/>
                </a:solidFill>
                <a:latin typeface="Consolas" panose="020B0609020204030204" pitchFamily="49" charset="0"/>
              </a:rPr>
              <a:t>Definition </a:t>
            </a:r>
            <a:r>
              <a:rPr lang="en-US" alt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(in implementation file):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char&amp; 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::operator[](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 n) 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if(n &lt; 0 || 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 &lt;= n)</a:t>
            </a: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  throw 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invalid_argument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(“index out of bounds”);</a:t>
            </a: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return array[n];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br>
              <a:rPr lang="en-US" altLang="en-US" sz="11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/>
                </a:solidFill>
                <a:latin typeface="Consolas" panose="020B0609020204030204" pitchFamily="49" charset="0"/>
              </a:rPr>
              <a:t>Invocation </a:t>
            </a:r>
            <a:r>
              <a:rPr lang="en-US" altLang="en-US" sz="1500" dirty="0">
                <a:solidFill>
                  <a:schemeClr val="tx1"/>
                </a:solidFill>
                <a:latin typeface="Consolas" panose="020B0609020204030204" pitchFamily="49" charset="0"/>
              </a:rPr>
              <a:t>(in test stub or application code):</a:t>
            </a:r>
            <a:endParaRPr lang="en-US" altLang="en-US" sz="16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>
              <a:buNone/>
            </a:pPr>
            <a:endParaRPr lang="en-US" alt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0" lvl="1">
              <a:buNone/>
            </a:pPr>
            <a: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    The function returns a reference to the nth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    character so client code can either read or write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    to the result, e.g.: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br>
              <a:rPr lang="en-US" altLang="en-US" sz="14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char 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 = s[3] = ‘z’;</a:t>
            </a: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b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600" b="1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  <a:t>This statement is equivalent to:</a:t>
            </a:r>
            <a:br>
              <a:rPr lang="en-US" altLang="en-US" sz="16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br>
              <a:rPr lang="en-US" altLang="en-US" sz="1400" dirty="0">
                <a:solidFill>
                  <a:schemeClr val="tx1"/>
                </a:solidFill>
                <a:latin typeface="Consolas" panose="020B0609020204030204" pitchFamily="49" charset="0"/>
              </a:rPr>
            </a:br>
            <a:r>
              <a:rPr lang="en-US" alt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4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s.operator</a:t>
            </a:r>
            <a:r>
              <a:rPr lang="en-US" alt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[](3) = ‘z’;</a:t>
            </a: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3344056" y="5045705"/>
            <a:ext cx="2209006" cy="412557"/>
          </a:xfrm>
          <a:prstGeom prst="wedgeRoundRectCallout">
            <a:avLst>
              <a:gd name="adj1" fmla="val -50064"/>
              <a:gd name="adj2" fmla="val -110925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latin typeface="Tahoma" panose="020B0604030504040204" pitchFamily="34" charset="0"/>
              </a:rPr>
              <a:t>Standard exception type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148027" y="4314775"/>
            <a:ext cx="631462" cy="381000"/>
          </a:xfrm>
          <a:prstGeom prst="wedgeRoundRectCallout">
            <a:avLst>
              <a:gd name="adj1" fmla="val 66864"/>
              <a:gd name="adj2" fmla="val -12871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latin typeface="Tahoma" panose="020B0604030504040204" pitchFamily="34" charset="0"/>
              </a:rPr>
              <a:t>Note</a:t>
            </a: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263906" y="7805601"/>
            <a:ext cx="2362200" cy="838994"/>
          </a:xfrm>
          <a:prstGeom prst="wedgeRoundRectCallout">
            <a:avLst>
              <a:gd name="adj1" fmla="val -77588"/>
              <a:gd name="adj2" fmla="val -1786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latin typeface="Tahoma" panose="020B0604030504040204" pitchFamily="34" charset="0"/>
              </a:rPr>
              <a:t>Note:  We are assigning to a function!  How does that work?</a:t>
            </a:r>
          </a:p>
        </p:txBody>
      </p:sp>
    </p:spTree>
    <p:extLst>
      <p:ext uri="{BB962C8B-B14F-4D97-AF65-F5344CB8AC3E}">
        <p14:creationId xmlns:p14="http://schemas.microsoft.com/office/powerpoint/2010/main" val="259076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15900"/>
            <a:ext cx="6172200" cy="818421"/>
          </a:xfrm>
        </p:spPr>
        <p:txBody>
          <a:bodyPr anchor="b"/>
          <a:lstStyle/>
          <a:p>
            <a:r>
              <a:rPr lang="en-US" altLang="en-US" sz="4000" dirty="0"/>
              <a:t>Index Operator for </a:t>
            </a:r>
            <a:r>
              <a:rPr lang="en-US" altLang="en-US" sz="4000" dirty="0" err="1"/>
              <a:t>const</a:t>
            </a:r>
            <a:r>
              <a:rPr lang="en-US" altLang="en-US" sz="4000" dirty="0"/>
              <a:t> </a:t>
            </a:r>
            <a:r>
              <a:rPr lang="en-US" altLang="en-US" sz="4000" dirty="0" err="1"/>
              <a:t>str</a:t>
            </a:r>
            <a:endParaRPr lang="en-IN" sz="4000" dirty="0"/>
          </a:p>
        </p:txBody>
      </p:sp>
      <p:sp>
        <p:nvSpPr>
          <p:cNvPr id="9" name="Rectangle 8"/>
          <p:cNvSpPr>
            <a:spLocks noGrp="1" noChangeArrowheads="1"/>
          </p:cNvSpPr>
          <p:nvPr/>
        </p:nvSpPr>
        <p:spPr bwMode="auto">
          <a:xfrm>
            <a:off x="257956" y="1340740"/>
            <a:ext cx="6487618" cy="70191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274320" tIns="47617" rIns="274320" bIns="47617" numCol="1" anchor="t" anchorCtr="0" compatLnSpc="1">
            <a:prstTxWarp prst="textNoShape">
              <a:avLst/>
            </a:prstTxWarp>
          </a:bodyPr>
          <a:lstStyle>
            <a:lvl1pPr marL="374650" indent="-374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811213" indent="-3127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accent2"/>
                </a:solidFill>
                <a:latin typeface="+mn-lt"/>
              </a:defRPr>
            </a:lvl2pPr>
            <a:lvl3pPr marL="1247775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3pPr>
            <a:lvl4pPr marL="1746250" indent="-249238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700">
                <a:solidFill>
                  <a:schemeClr val="accent2"/>
                </a:solidFill>
                <a:latin typeface="+mn-lt"/>
              </a:defRPr>
            </a:lvl4pPr>
            <a:lvl5pPr marL="22431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5pPr>
            <a:lvl6pPr marL="27003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6pPr>
            <a:lvl7pPr marL="31575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7pPr>
            <a:lvl8pPr marL="36147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8pPr>
            <a:lvl9pPr marL="4071938" indent="-247650" algn="l" defTabSz="998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700"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b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read one character from </a:t>
            </a:r>
            <a:r>
              <a:rPr lang="en-US" alt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object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</a:t>
            </a:r>
            <a:r>
              <a:rPr lang="en-US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class declaration in header file):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5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char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::operator[](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n)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</a:t>
            </a:r>
            <a:r>
              <a:rPr lang="en-US" altLang="en-US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5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char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::operator[](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n)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{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if(n &lt; 0 ||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&lt;= n)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throw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invalid_argument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(“index out of bounds”);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return array[n];</a:t>
            </a: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}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</a:t>
            </a:r>
            <a:r>
              <a:rPr lang="en-US" altLang="en-US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test stub or application code):</a:t>
            </a:r>
          </a:p>
          <a:p>
            <a:pPr lvl="1">
              <a:buFontTx/>
              <a:buNone/>
            </a:pP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The function returns a 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copy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of the nth character</a:t>
            </a:r>
          </a:p>
          <a:p>
            <a:pPr lvl="1">
              <a:buFontTx/>
              <a:buNone/>
            </a:pP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So client code can only read the result, e.g.: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char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s[3];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AutoShape 1029"/>
          <p:cNvSpPr>
            <a:spLocks noChangeArrowheads="1"/>
          </p:cNvSpPr>
          <p:nvPr/>
        </p:nvSpPr>
        <p:spPr bwMode="auto">
          <a:xfrm>
            <a:off x="4529074" y="1248820"/>
            <a:ext cx="685006" cy="327025"/>
          </a:xfrm>
          <a:prstGeom prst="wedgeRoundRectCallout">
            <a:avLst>
              <a:gd name="adj1" fmla="val -76250"/>
              <a:gd name="adj2" fmla="val 12750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Note</a:t>
            </a:r>
          </a:p>
        </p:txBody>
      </p:sp>
      <p:sp>
        <p:nvSpPr>
          <p:cNvPr id="11" name="AutoShape 1030"/>
          <p:cNvSpPr>
            <a:spLocks noChangeArrowheads="1"/>
          </p:cNvSpPr>
          <p:nvPr/>
        </p:nvSpPr>
        <p:spPr bwMode="auto">
          <a:xfrm>
            <a:off x="5061680" y="3017698"/>
            <a:ext cx="608806" cy="358217"/>
          </a:xfrm>
          <a:prstGeom prst="wedgeRoundRectCallout">
            <a:avLst>
              <a:gd name="adj1" fmla="val -139934"/>
              <a:gd name="adj2" fmla="val -36530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Note</a:t>
            </a:r>
          </a:p>
        </p:txBody>
      </p:sp>
      <p:sp>
        <p:nvSpPr>
          <p:cNvPr id="12" name="AutoShape 1031"/>
          <p:cNvSpPr>
            <a:spLocks noChangeArrowheads="1"/>
          </p:cNvSpPr>
          <p:nvPr/>
        </p:nvSpPr>
        <p:spPr bwMode="auto">
          <a:xfrm>
            <a:off x="257956" y="2965863"/>
            <a:ext cx="608806" cy="381000"/>
          </a:xfrm>
          <a:prstGeom prst="wedgeRoundRectCallout">
            <a:avLst>
              <a:gd name="adj1" fmla="val 84162"/>
              <a:gd name="adj2" fmla="val -2260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Note</a:t>
            </a:r>
          </a:p>
        </p:txBody>
      </p:sp>
    </p:spTree>
    <p:extLst>
      <p:ext uri="{BB962C8B-B14F-4D97-AF65-F5344CB8AC3E}">
        <p14:creationId xmlns:p14="http://schemas.microsoft.com/office/powerpoint/2010/main" val="546564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27" y="4120259"/>
            <a:ext cx="428625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61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7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Symbol</vt:lpstr>
      <vt:lpstr>Tahoma</vt:lpstr>
      <vt:lpstr>Wingdings</vt:lpstr>
      <vt:lpstr>Clarity</vt:lpstr>
      <vt:lpstr>1_Clarity</vt:lpstr>
      <vt:lpstr>Indexers</vt:lpstr>
      <vt:lpstr>C++ Binary Operator Model</vt:lpstr>
      <vt:lpstr>Index Operator</vt:lpstr>
      <vt:lpstr>Index Operator for const str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182</cp:revision>
  <dcterms:created xsi:type="dcterms:W3CDTF">2015-11-10T20:00:19Z</dcterms:created>
  <dcterms:modified xsi:type="dcterms:W3CDTF">2017-10-04T18:02:47Z</dcterms:modified>
</cp:coreProperties>
</file>