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5"/>
  </p:notesMasterIdLst>
  <p:sldIdLst>
    <p:sldId id="326" r:id="rId3"/>
    <p:sldId id="330" r:id="rId4"/>
    <p:sldId id="337" r:id="rId5"/>
    <p:sldId id="345" r:id="rId6"/>
    <p:sldId id="338" r:id="rId7"/>
    <p:sldId id="340" r:id="rId8"/>
    <p:sldId id="341" r:id="rId9"/>
    <p:sldId id="342" r:id="rId10"/>
    <p:sldId id="343" r:id="rId11"/>
    <p:sldId id="344" r:id="rId12"/>
    <p:sldId id="346" r:id="rId13"/>
    <p:sldId id="318" r:id="rId14"/>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64" d="100"/>
          <a:sy n="64" d="100"/>
        </p:scale>
        <p:origin x="864" y="84"/>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10/4/2017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539136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010720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889579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October 4,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Wednesday, October 4,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October 4,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37032"/>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October 4,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Wednesday, October 4,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October 4,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Wednesday, October 4,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Wednesday, October 4,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dirty="0"/>
              <a:t>ADT Conclusions</a:t>
            </a:r>
            <a:endParaRPr lang="en-US" cap="none"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2140528" y="3385704"/>
            <a:ext cx="2514600" cy="1219200"/>
          </a:xfrm>
          <a:prstGeom prst="rect">
            <a:avLst/>
          </a:prstGeom>
          <a:solidFill>
            <a:schemeClr val="accent2">
              <a:lumMod val="20000"/>
              <a:lumOff val="80000"/>
            </a:schemeClr>
          </a:solidFill>
          <a:ln w="12700">
            <a:solidFill>
              <a:schemeClr val="bg2">
                <a:lumMod val="25000"/>
              </a:schemeClr>
            </a:solidFill>
            <a:miter lim="800000"/>
            <a:headEnd/>
            <a:tailEnd/>
          </a:ln>
          <a:effectLst>
            <a:outerShdw dist="107763" dir="2700000" algn="ctr" rotWithShape="0">
              <a:schemeClr val="tx1">
                <a:lumMod val="75000"/>
                <a:lumOff val="25000"/>
                <a:alpha val="50000"/>
              </a:schemeClr>
            </a:outerShdw>
          </a:effectLst>
        </p:spPr>
        <p:txBody>
          <a:bodyPr wrap="none" anchor="ctr"/>
          <a:lstStyle/>
          <a:p>
            <a:pPr>
              <a:defRPr/>
            </a:pPr>
            <a:endParaRPr lang="en-US"/>
          </a:p>
        </p:txBody>
      </p:sp>
      <p:sp>
        <p:nvSpPr>
          <p:cNvPr id="3" name="Content Placeholder 2"/>
          <p:cNvSpPr>
            <a:spLocks noGrp="1"/>
          </p:cNvSpPr>
          <p:nvPr>
            <p:ph idx="1"/>
          </p:nvPr>
        </p:nvSpPr>
        <p:spPr/>
        <p:txBody>
          <a:bodyPr>
            <a:noAutofit/>
          </a:bodyPr>
          <a:lstStyle/>
          <a:p>
            <a:r>
              <a:rPr lang="en-US" altLang="en-US" sz="2000" dirty="0"/>
              <a:t>A C++ operator is really just a function.  Assignment, for example, may be written either way shown below:</a:t>
            </a:r>
            <a:br>
              <a:rPr lang="en-US" altLang="en-US" sz="2000" dirty="0"/>
            </a:br>
            <a:endParaRPr lang="en-US" altLang="en-US" sz="2000" dirty="0"/>
          </a:p>
          <a:p>
            <a:pPr algn="ctr">
              <a:buFont typeface="Symbol" panose="05050102010706020507" pitchFamily="18" charset="2"/>
              <a:buNone/>
            </a:pPr>
            <a:r>
              <a:rPr lang="en-US" altLang="en-US" sz="2000" b="1" dirty="0">
                <a:latin typeface="Consolas" panose="020B0609020204030204" pitchFamily="49" charset="0"/>
              </a:rPr>
              <a:t>x = y;</a:t>
            </a:r>
          </a:p>
          <a:p>
            <a:pPr algn="ctr">
              <a:buFont typeface="Symbol" panose="05050102010706020507" pitchFamily="18" charset="2"/>
              <a:buNone/>
            </a:pPr>
            <a:r>
              <a:rPr lang="en-US" altLang="en-US" sz="2000" b="1" dirty="0">
                <a:latin typeface="Consolas" panose="020B0609020204030204" pitchFamily="49" charset="0"/>
              </a:rPr>
              <a:t>or</a:t>
            </a:r>
          </a:p>
          <a:p>
            <a:pPr algn="ctr">
              <a:buFont typeface="Symbol" panose="05050102010706020507" pitchFamily="18" charset="2"/>
              <a:buNone/>
            </a:pPr>
            <a:r>
              <a:rPr lang="en-US" altLang="en-US" sz="2000" b="1" dirty="0" err="1">
                <a:latin typeface="Consolas" panose="020B0609020204030204" pitchFamily="49" charset="0"/>
              </a:rPr>
              <a:t>x.operator</a:t>
            </a:r>
            <a:r>
              <a:rPr lang="en-US" altLang="en-US" sz="2000" b="1" dirty="0">
                <a:latin typeface="Consolas" panose="020B0609020204030204" pitchFamily="49" charset="0"/>
              </a:rPr>
              <a:t>=(y);</a:t>
            </a:r>
          </a:p>
          <a:p>
            <a:pPr>
              <a:spcBef>
                <a:spcPts val="1800"/>
              </a:spcBef>
              <a:buFont typeface="Symbol" panose="05050102010706020507" pitchFamily="18" charset="2"/>
              <a:buNone/>
            </a:pPr>
            <a:br>
              <a:rPr lang="en-US" altLang="en-US" sz="2000" b="1" dirty="0"/>
            </a:br>
            <a:r>
              <a:rPr lang="en-US" altLang="en-US" sz="2000" dirty="0"/>
              <a:t>Here, the x object is invoking the assignment operator on itself, using y for the assigned values.</a:t>
            </a:r>
          </a:p>
          <a:p>
            <a:pPr>
              <a:spcBef>
                <a:spcPts val="1800"/>
              </a:spcBef>
            </a:pPr>
            <a:r>
              <a:rPr lang="en-US" altLang="en-US" sz="2000" dirty="0"/>
              <a:t>The left-hand operand is always the invoking object, and the right-hand operand is always passed to the function as an argument.</a:t>
            </a:r>
          </a:p>
          <a:p>
            <a:pPr>
              <a:spcBef>
                <a:spcPts val="1800"/>
              </a:spcBef>
            </a:pPr>
            <a:r>
              <a:rPr lang="en-US" altLang="en-US" sz="2000" dirty="0"/>
              <a:t>General form of the binary operator:</a:t>
            </a:r>
            <a:br>
              <a:rPr lang="en-US" altLang="en-US" sz="2000" dirty="0"/>
            </a:br>
            <a:br>
              <a:rPr lang="en-US" altLang="en-US" sz="2000" dirty="0"/>
            </a:br>
            <a:r>
              <a:rPr lang="en-US" altLang="en-US" sz="2000" dirty="0"/>
              <a:t>  </a:t>
            </a:r>
            <a:r>
              <a:rPr lang="en-US" altLang="en-US" sz="2000" dirty="0" err="1">
                <a:latin typeface="Consolas" panose="020B0609020204030204" pitchFamily="49" charset="0"/>
              </a:rPr>
              <a:t>x^y</a:t>
            </a:r>
            <a:r>
              <a:rPr lang="en-US" altLang="en-US" sz="2000" dirty="0">
                <a:latin typeface="Consolas" panose="020B0609020204030204" pitchFamily="49" charset="0"/>
              </a:rPr>
              <a:t> </a:t>
            </a:r>
            <a:r>
              <a:rPr lang="en-US" altLang="en-US" sz="2000" dirty="0">
                <a:latin typeface="Consolas" panose="020B0609020204030204" pitchFamily="49" charset="0"/>
                <a:sym typeface="Wingdings" panose="05000000000000000000" pitchFamily="2" charset="2"/>
              </a:rPr>
              <a:t> </a:t>
            </a:r>
            <a:r>
              <a:rPr lang="en-US" altLang="en-US" sz="2000" dirty="0" err="1">
                <a:latin typeface="Consolas" panose="020B0609020204030204" pitchFamily="49" charset="0"/>
                <a:sym typeface="Wingdings" panose="05000000000000000000" pitchFamily="2" charset="2"/>
              </a:rPr>
              <a:t>x.operator</a:t>
            </a:r>
            <a:r>
              <a:rPr lang="en-US" altLang="en-US" sz="2000" dirty="0">
                <a:latin typeface="Consolas" panose="020B0609020204030204" pitchFamily="49" charset="0"/>
                <a:sym typeface="Wingdings" panose="05000000000000000000" pitchFamily="2" charset="2"/>
              </a:rPr>
              <a:t>^(y) – member function</a:t>
            </a:r>
            <a:endParaRPr lang="en-US" altLang="en-US" sz="2000" dirty="0">
              <a:latin typeface="Consolas" panose="020B0609020204030204" pitchFamily="49" charset="0"/>
            </a:endParaRPr>
          </a:p>
          <a:p>
            <a:pPr marL="0" indent="0">
              <a:spcBef>
                <a:spcPts val="1800"/>
              </a:spcBef>
              <a:buNone/>
            </a:pPr>
            <a:r>
              <a:rPr lang="en-US" altLang="en-US" sz="2000" dirty="0">
                <a:latin typeface="Consolas" panose="020B0609020204030204" pitchFamily="49" charset="0"/>
              </a:rPr>
              <a:t>  </a:t>
            </a:r>
            <a:r>
              <a:rPr lang="en-US" altLang="en-US" sz="2000" dirty="0" err="1">
                <a:latin typeface="Consolas" panose="020B0609020204030204" pitchFamily="49" charset="0"/>
              </a:rPr>
              <a:t>x^y</a:t>
            </a:r>
            <a:r>
              <a:rPr lang="en-US" altLang="en-US" sz="2000" dirty="0">
                <a:latin typeface="Consolas" panose="020B0609020204030204" pitchFamily="49" charset="0"/>
              </a:rPr>
              <a:t> </a:t>
            </a:r>
            <a:r>
              <a:rPr lang="en-US" altLang="en-US" sz="2000" dirty="0">
                <a:latin typeface="Consolas" panose="020B0609020204030204" pitchFamily="49" charset="0"/>
                <a:sym typeface="Wingdings" panose="05000000000000000000" pitchFamily="2" charset="2"/>
              </a:rPr>
              <a:t> operator^(</a:t>
            </a:r>
            <a:r>
              <a:rPr lang="en-US" altLang="en-US" sz="2000" dirty="0" err="1">
                <a:latin typeface="Consolas" panose="020B0609020204030204" pitchFamily="49" charset="0"/>
                <a:sym typeface="Wingdings" panose="05000000000000000000" pitchFamily="2" charset="2"/>
              </a:rPr>
              <a:t>x,y</a:t>
            </a:r>
            <a:r>
              <a:rPr lang="en-US" altLang="en-US" sz="2000" dirty="0">
                <a:latin typeface="Consolas" panose="020B0609020204030204" pitchFamily="49" charset="0"/>
                <a:sym typeface="Wingdings" panose="05000000000000000000" pitchFamily="2" charset="2"/>
              </a:rPr>
              <a:t>) – global function</a:t>
            </a:r>
            <a:endParaRPr lang="en-IN" sz="2000" dirty="0">
              <a:latin typeface="Consolas" panose="020B0609020204030204" pitchFamily="49" charset="0"/>
            </a:endParaRPr>
          </a:p>
        </p:txBody>
      </p:sp>
      <p:sp>
        <p:nvSpPr>
          <p:cNvPr id="2" name="Title 1"/>
          <p:cNvSpPr>
            <a:spLocks noGrp="1"/>
          </p:cNvSpPr>
          <p:nvPr>
            <p:ph type="title"/>
          </p:nvPr>
        </p:nvSpPr>
        <p:spPr/>
        <p:txBody>
          <a:bodyPr>
            <a:normAutofit fontScale="90000"/>
          </a:bodyPr>
          <a:lstStyle/>
          <a:p>
            <a:r>
              <a:rPr lang="en-US" altLang="en-US" dirty="0"/>
              <a:t>C++ Binary Operator Model</a:t>
            </a:r>
            <a:endParaRPr lang="en-IN" sz="4400" dirty="0"/>
          </a:p>
        </p:txBody>
      </p:sp>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Rectangle 8"/>
          <p:cNvSpPr>
            <a:spLocks noGrp="1" noChangeArrowheads="1"/>
          </p:cNvSpPr>
          <p:nvPr>
            <p:ph type="title"/>
          </p:nvPr>
        </p:nvSpPr>
        <p:spPr/>
        <p:txBody>
          <a:bodyPr/>
          <a:lstStyle/>
          <a:p>
            <a:r>
              <a:rPr lang="en-US" altLang="en-US" dirty="0"/>
              <a:t>Coercions</a:t>
            </a:r>
          </a:p>
        </p:txBody>
      </p:sp>
      <p:sp>
        <p:nvSpPr>
          <p:cNvPr id="79876" name="Rectangle 3"/>
          <p:cNvSpPr>
            <a:spLocks noGrp="1" noChangeArrowheads="1"/>
          </p:cNvSpPr>
          <p:nvPr>
            <p:ph idx="1"/>
          </p:nvPr>
        </p:nvSpPr>
        <p:spPr>
          <a:noFill/>
        </p:spPr>
        <p:txBody>
          <a:bodyPr vert="horz" lIns="86051" tIns="43026" rIns="86051" bIns="43026" rtlCol="0">
            <a:noAutofit/>
          </a:bodyPr>
          <a:lstStyle/>
          <a:p>
            <a:pPr>
              <a:spcBef>
                <a:spcPts val="600"/>
              </a:spcBef>
            </a:pPr>
            <a:r>
              <a:rPr lang="en-US" altLang="en-US" sz="2000" dirty="0"/>
              <a:t>We often write code which contains type mismatches.</a:t>
            </a:r>
            <a:br>
              <a:rPr lang="en-US" altLang="en-US" sz="2000" dirty="0"/>
            </a:br>
            <a:endParaRPr lang="en-US" altLang="en-US" sz="2000" dirty="0"/>
          </a:p>
          <a:p>
            <a:pPr marL="159300" lvl="1" indent="0">
              <a:spcBef>
                <a:spcPts val="0"/>
              </a:spcBef>
              <a:buNone/>
            </a:pPr>
            <a:r>
              <a:rPr lang="en-US" altLang="en-US" sz="2000" dirty="0"/>
              <a:t>For example:</a:t>
            </a:r>
            <a:br>
              <a:rPr lang="en-US" altLang="en-US" sz="2000" dirty="0"/>
            </a:br>
            <a:endParaRPr lang="en-US" altLang="en-US" sz="2000" dirty="0"/>
          </a:p>
          <a:p>
            <a:pPr marL="159300" lvl="1" indent="0">
              <a:spcBef>
                <a:spcPts val="0"/>
              </a:spcBef>
              <a:buNone/>
            </a:pPr>
            <a:r>
              <a:rPr lang="en-US" altLang="en-US" sz="1600" b="1" dirty="0">
                <a:latin typeface="Consolas" panose="020B0609020204030204" pitchFamily="49" charset="0"/>
              </a:rPr>
              <a:t>       </a:t>
            </a:r>
            <a:r>
              <a:rPr lang="en-US" altLang="en-US" sz="2000" b="1" dirty="0">
                <a:latin typeface="Consolas" panose="020B0609020204030204" pitchFamily="49" charset="0"/>
              </a:rPr>
              <a:t>str s1 = “this is a string”;</a:t>
            </a:r>
            <a:br>
              <a:rPr lang="en-US" altLang="en-US" sz="2000" b="1" dirty="0">
                <a:latin typeface="Consolas" panose="020B0609020204030204" pitchFamily="49" charset="0"/>
              </a:rPr>
            </a:br>
            <a:br>
              <a:rPr lang="en-US" altLang="en-US" sz="1600" b="1" dirty="0"/>
            </a:br>
            <a:br>
              <a:rPr lang="en-US" altLang="en-US" sz="1600" dirty="0"/>
            </a:br>
            <a:br>
              <a:rPr lang="en-US" altLang="en-US" sz="1600" dirty="0"/>
            </a:br>
            <a:endParaRPr lang="en-US" altLang="en-US" sz="1600" dirty="0"/>
          </a:p>
          <a:p>
            <a:pPr marL="159300" lvl="1" indent="0">
              <a:spcBef>
                <a:spcPts val="1800"/>
              </a:spcBef>
              <a:buNone/>
            </a:pPr>
            <a:r>
              <a:rPr lang="en-US" altLang="en-US" sz="2000" dirty="0"/>
              <a:t>The compiler scans this expression, notes the type mismatch, and looks for means to resolve it.  </a:t>
            </a:r>
          </a:p>
          <a:p>
            <a:pPr marL="159300" lvl="1" indent="0">
              <a:spcBef>
                <a:spcPts val="1800"/>
              </a:spcBef>
              <a:buNone/>
            </a:pPr>
            <a:r>
              <a:rPr lang="en-US" altLang="en-US" sz="2000" dirty="0"/>
              <a:t>It finds the promotion constructor which takes a pointer to char and builds an str object. So the compiler generates code to build the s1 str object.</a:t>
            </a:r>
          </a:p>
          <a:p>
            <a:pPr>
              <a:spcBef>
                <a:spcPts val="1800"/>
              </a:spcBef>
            </a:pPr>
            <a:r>
              <a:rPr lang="en-US" altLang="en-US" sz="2000" dirty="0"/>
              <a:t>We write promotion constructors and cast operators so just this kind of “silent” coercion can happen. It makes programming much easier when sensible conversions happen automatically.</a:t>
            </a:r>
          </a:p>
        </p:txBody>
      </p:sp>
      <p:sp>
        <p:nvSpPr>
          <p:cNvPr id="79877" name="Line 4"/>
          <p:cNvSpPr>
            <a:spLocks noChangeShapeType="1"/>
          </p:cNvSpPr>
          <p:nvPr/>
        </p:nvSpPr>
        <p:spPr bwMode="auto">
          <a:xfrm flipV="1">
            <a:off x="1689930" y="4006466"/>
            <a:ext cx="344263" cy="583812"/>
          </a:xfrm>
          <a:prstGeom prst="line">
            <a:avLst/>
          </a:prstGeom>
          <a:noFill/>
          <a:ln w="38100" cmpd="sng">
            <a:solidFill>
              <a:schemeClr val="tx1"/>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en-US" sz="1626"/>
          </a:p>
        </p:txBody>
      </p:sp>
      <p:sp>
        <p:nvSpPr>
          <p:cNvPr id="79878" name="Rectangle 5"/>
          <p:cNvSpPr>
            <a:spLocks noChangeArrowheads="1"/>
          </p:cNvSpPr>
          <p:nvPr/>
        </p:nvSpPr>
        <p:spPr bwMode="auto">
          <a:xfrm>
            <a:off x="529240" y="4603189"/>
            <a:ext cx="2007618" cy="39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051" tIns="43026" rIns="86051" bIns="43026">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latin typeface="Consolas" panose="020B0609020204030204" pitchFamily="49" charset="0"/>
              </a:rPr>
              <a:t>string object</a:t>
            </a:r>
          </a:p>
        </p:txBody>
      </p:sp>
      <p:sp>
        <p:nvSpPr>
          <p:cNvPr id="79879" name="Rectangle 6"/>
          <p:cNvSpPr>
            <a:spLocks noChangeArrowheads="1"/>
          </p:cNvSpPr>
          <p:nvPr/>
        </p:nvSpPr>
        <p:spPr bwMode="auto">
          <a:xfrm>
            <a:off x="3529121" y="4449300"/>
            <a:ext cx="2430811" cy="70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051" tIns="43026" rIns="86051" bIns="43026">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latin typeface="Consolas" panose="020B0609020204030204" pitchFamily="49" charset="0"/>
              </a:rPr>
              <a:t>pointer to char </a:t>
            </a:r>
          </a:p>
          <a:p>
            <a:r>
              <a:rPr lang="en-US" altLang="en-US" sz="2000" dirty="0">
                <a:latin typeface="Consolas" panose="020B0609020204030204" pitchFamily="49" charset="0"/>
              </a:rPr>
              <a:t>(literal string)</a:t>
            </a:r>
          </a:p>
        </p:txBody>
      </p:sp>
      <p:sp>
        <p:nvSpPr>
          <p:cNvPr id="79880" name="Line 7"/>
          <p:cNvSpPr>
            <a:spLocks noChangeShapeType="1"/>
          </p:cNvSpPr>
          <p:nvPr/>
        </p:nvSpPr>
        <p:spPr bwMode="auto">
          <a:xfrm flipH="1" flipV="1">
            <a:off x="4390142" y="4006466"/>
            <a:ext cx="354385" cy="583812"/>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wrap="none" anchor="ctr"/>
          <a:lstStyle/>
          <a:p>
            <a:r>
              <a:rPr lang="en-US" sz="1626" dirty="0"/>
              <a:t>   </a:t>
            </a:r>
          </a:p>
        </p:txBody>
      </p:sp>
    </p:spTree>
    <p:extLst>
      <p:ext uri="{BB962C8B-B14F-4D97-AF65-F5344CB8AC3E}">
        <p14:creationId xmlns:p14="http://schemas.microsoft.com/office/powerpoint/2010/main" val="236388432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1" name="Rectangle 8"/>
          <p:cNvSpPr>
            <a:spLocks noGrp="1" noChangeArrowheads="1"/>
          </p:cNvSpPr>
          <p:nvPr>
            <p:ph type="title"/>
          </p:nvPr>
        </p:nvSpPr>
        <p:spPr/>
        <p:txBody>
          <a:bodyPr/>
          <a:lstStyle/>
          <a:p>
            <a:r>
              <a:rPr lang="en-US" altLang="en-US" dirty="0"/>
              <a:t>Overloading</a:t>
            </a:r>
          </a:p>
        </p:txBody>
      </p:sp>
      <p:sp>
        <p:nvSpPr>
          <p:cNvPr id="79876" name="Rectangle 3"/>
          <p:cNvSpPr>
            <a:spLocks noGrp="1" noChangeArrowheads="1"/>
          </p:cNvSpPr>
          <p:nvPr>
            <p:ph idx="1"/>
          </p:nvPr>
        </p:nvSpPr>
        <p:spPr>
          <a:noFill/>
        </p:spPr>
        <p:txBody>
          <a:bodyPr vert="horz" lIns="86051" tIns="43026" rIns="86051" bIns="43026" rtlCol="0">
            <a:noAutofit/>
          </a:bodyPr>
          <a:lstStyle/>
          <a:p>
            <a:pPr>
              <a:spcBef>
                <a:spcPts val="1200"/>
              </a:spcBef>
            </a:pPr>
            <a:r>
              <a:rPr lang="en-US" altLang="en-US" sz="2200" dirty="0"/>
              <a:t>Function overloading occurs when two functions have the same identifier but different calling sequences; e.g., the sequences of types passed as arguments.</a:t>
            </a:r>
          </a:p>
          <a:p>
            <a:pPr lvl="1">
              <a:spcBef>
                <a:spcPts val="1200"/>
              </a:spcBef>
            </a:pPr>
            <a:r>
              <a:rPr lang="en-US" altLang="en-US" sz="2000" dirty="0">
                <a:latin typeface="Consolas" panose="020B0609020204030204" pitchFamily="49" charset="0"/>
              </a:rPr>
              <a:t>str(</a:t>
            </a:r>
            <a:r>
              <a:rPr lang="en-US" altLang="en-US" sz="2000" dirty="0" err="1">
                <a:latin typeface="Consolas" panose="020B0609020204030204" pitchFamily="49" charset="0"/>
              </a:rPr>
              <a:t>int</a:t>
            </a:r>
            <a:r>
              <a:rPr lang="en-US" altLang="en-US" sz="2000" dirty="0">
                <a:latin typeface="Consolas" panose="020B0609020204030204" pitchFamily="49" charset="0"/>
              </a:rPr>
              <a:t> n=10);</a:t>
            </a:r>
          </a:p>
          <a:p>
            <a:pPr lvl="1">
              <a:spcBef>
                <a:spcPts val="1200"/>
              </a:spcBef>
            </a:pPr>
            <a:r>
              <a:rPr lang="en-US" altLang="en-US" sz="2000" dirty="0">
                <a:latin typeface="Consolas" panose="020B0609020204030204" pitchFamily="49" charset="0"/>
              </a:rPr>
              <a:t>str(</a:t>
            </a:r>
            <a:r>
              <a:rPr lang="en-US" altLang="en-US" sz="2000" dirty="0" err="1">
                <a:latin typeface="Consolas" panose="020B0609020204030204" pitchFamily="49" charset="0"/>
              </a:rPr>
              <a:t>const</a:t>
            </a:r>
            <a:r>
              <a:rPr lang="en-US" altLang="en-US" sz="2000" dirty="0">
                <a:latin typeface="Consolas" panose="020B0609020204030204" pitchFamily="49" charset="0"/>
              </a:rPr>
              <a:t> str&amp; s);</a:t>
            </a:r>
            <a:br>
              <a:rPr lang="en-US" altLang="en-US" sz="2000" dirty="0">
                <a:latin typeface="Consolas" panose="020B0609020204030204" pitchFamily="49" charset="0"/>
              </a:rPr>
            </a:br>
            <a:endParaRPr lang="en-US" altLang="en-US" sz="2000" dirty="0">
              <a:latin typeface="Consolas" panose="020B0609020204030204" pitchFamily="49" charset="0"/>
            </a:endParaRPr>
          </a:p>
          <a:p>
            <a:pPr marL="205740" lvl="1" indent="0">
              <a:spcBef>
                <a:spcPts val="1200"/>
              </a:spcBef>
              <a:buNone/>
            </a:pPr>
            <a:r>
              <a:rPr lang="en-US" altLang="en-US" sz="2200" dirty="0"/>
              <a:t>Here, str is a common identifier used for both functions. The functions differ in their calling sequences; e.g., </a:t>
            </a:r>
            <a:r>
              <a:rPr lang="en-US" altLang="en-US" sz="2200" dirty="0" err="1"/>
              <a:t>int</a:t>
            </a:r>
            <a:r>
              <a:rPr lang="en-US" altLang="en-US" sz="2200" dirty="0"/>
              <a:t> n vs. </a:t>
            </a:r>
            <a:r>
              <a:rPr lang="en-US" altLang="en-US" sz="2200" dirty="0" err="1"/>
              <a:t>const</a:t>
            </a:r>
            <a:r>
              <a:rPr lang="en-US" altLang="en-US" sz="2200" dirty="0"/>
              <a:t> str&amp;.</a:t>
            </a:r>
          </a:p>
          <a:p>
            <a:pPr>
              <a:spcBef>
                <a:spcPts val="1200"/>
              </a:spcBef>
            </a:pPr>
            <a:r>
              <a:rPr lang="en-US" altLang="en-US" sz="2200" dirty="0"/>
              <a:t>The compiler distinguishes overloaded functions on their sequences, but not on return values.</a:t>
            </a:r>
          </a:p>
          <a:p>
            <a:pPr lvl="1">
              <a:spcBef>
                <a:spcPts val="1200"/>
              </a:spcBef>
            </a:pPr>
            <a:r>
              <a:rPr lang="en-US" altLang="en-US" sz="2000" dirty="0">
                <a:latin typeface="Consolas" panose="020B0609020204030204" pitchFamily="49" charset="0"/>
              </a:rPr>
              <a:t>char&amp; operator[](</a:t>
            </a:r>
            <a:r>
              <a:rPr lang="en-US" altLang="en-US" sz="2000" dirty="0" err="1">
                <a:latin typeface="Consolas" panose="020B0609020204030204" pitchFamily="49" charset="0"/>
              </a:rPr>
              <a:t>int</a:t>
            </a:r>
            <a:r>
              <a:rPr lang="en-US" altLang="en-US" sz="2000" dirty="0">
                <a:latin typeface="Consolas" panose="020B0609020204030204" pitchFamily="49" charset="0"/>
              </a:rPr>
              <a:t> n);</a:t>
            </a:r>
          </a:p>
          <a:p>
            <a:pPr lvl="1">
              <a:spcBef>
                <a:spcPts val="1200"/>
              </a:spcBef>
            </a:pPr>
            <a:r>
              <a:rPr lang="en-US" altLang="en-US" sz="2000" dirty="0">
                <a:latin typeface="Consolas" panose="020B0609020204030204" pitchFamily="49" charset="0"/>
              </a:rPr>
              <a:t>char operator[](</a:t>
            </a:r>
            <a:r>
              <a:rPr lang="en-US" altLang="en-US" sz="2000" dirty="0" err="1">
                <a:latin typeface="Consolas" panose="020B0609020204030204" pitchFamily="49" charset="0"/>
              </a:rPr>
              <a:t>int</a:t>
            </a:r>
            <a:r>
              <a:rPr lang="en-US" altLang="en-US" sz="2000" dirty="0">
                <a:latin typeface="Consolas" panose="020B0609020204030204" pitchFamily="49" charset="0"/>
              </a:rPr>
              <a:t> n) </a:t>
            </a:r>
            <a:r>
              <a:rPr lang="en-US" altLang="en-US" sz="2000" dirty="0" err="1">
                <a:latin typeface="Consolas" panose="020B0609020204030204" pitchFamily="49" charset="0"/>
              </a:rPr>
              <a:t>const</a:t>
            </a:r>
            <a:r>
              <a:rPr lang="en-US" altLang="en-US" sz="2000" dirty="0">
                <a:latin typeface="Consolas" panose="020B0609020204030204" pitchFamily="49" charset="0"/>
              </a:rPr>
              <a:t>;</a:t>
            </a:r>
          </a:p>
          <a:p>
            <a:pPr>
              <a:spcBef>
                <a:spcPts val="1200"/>
              </a:spcBef>
              <a:buFont typeface="Symbol" panose="05050102010706020507" pitchFamily="18" charset="2"/>
              <a:buChar char=" "/>
            </a:pPr>
            <a:r>
              <a:rPr lang="en-US" altLang="en-US" sz="2200" dirty="0"/>
              <a:t>Are distinguished by </a:t>
            </a:r>
            <a:r>
              <a:rPr lang="en-US" altLang="en-US" sz="2200" dirty="0" err="1"/>
              <a:t>const</a:t>
            </a:r>
            <a:r>
              <a:rPr lang="en-US" altLang="en-US" sz="2200" dirty="0"/>
              <a:t>, not the return type.</a:t>
            </a:r>
          </a:p>
        </p:txBody>
      </p:sp>
    </p:spTree>
    <p:extLst>
      <p:ext uri="{BB962C8B-B14F-4D97-AF65-F5344CB8AC3E}">
        <p14:creationId xmlns:p14="http://schemas.microsoft.com/office/powerpoint/2010/main" val="420671838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p:txBody>
          <a:bodyPr/>
          <a:lstStyle/>
          <a:p>
            <a:r>
              <a:rPr lang="en-US" altLang="en-US" dirty="0" err="1"/>
              <a:t>Constness</a:t>
            </a:r>
            <a:endParaRPr lang="en-US" altLang="en-US" dirty="0"/>
          </a:p>
        </p:txBody>
      </p:sp>
      <p:sp>
        <p:nvSpPr>
          <p:cNvPr id="83973" name="Rectangle 3"/>
          <p:cNvSpPr>
            <a:spLocks noGrp="1" noChangeArrowheads="1"/>
          </p:cNvSpPr>
          <p:nvPr>
            <p:ph idx="1"/>
          </p:nvPr>
        </p:nvSpPr>
        <p:spPr>
          <a:xfrm>
            <a:off x="342900" y="2133600"/>
            <a:ext cx="6172200" cy="6827520"/>
          </a:xfrm>
        </p:spPr>
        <p:txBody>
          <a:bodyPr>
            <a:noAutofit/>
          </a:bodyPr>
          <a:lstStyle/>
          <a:p>
            <a:pPr>
              <a:spcBef>
                <a:spcPts val="1200"/>
              </a:spcBef>
            </a:pPr>
            <a:r>
              <a:rPr lang="en-US" altLang="en-US" sz="2200" dirty="0"/>
              <a:t>What </a:t>
            </a:r>
            <a:r>
              <a:rPr lang="en-US" altLang="en-US" sz="2200" dirty="0" err="1"/>
              <a:t>const</a:t>
            </a:r>
            <a:r>
              <a:rPr lang="en-US" altLang="en-US" sz="2200" dirty="0"/>
              <a:t> implies is determined by where you find it:</a:t>
            </a:r>
          </a:p>
          <a:p>
            <a:pPr lvl="1">
              <a:spcBef>
                <a:spcPts val="1200"/>
              </a:spcBef>
            </a:pPr>
            <a:r>
              <a:rPr lang="en-US" altLang="en-US" sz="2000" dirty="0">
                <a:latin typeface="Consolas" panose="020B0609020204030204" pitchFamily="49" charset="0"/>
              </a:rPr>
              <a:t>str(</a:t>
            </a:r>
            <a:r>
              <a:rPr lang="en-US" altLang="en-US" sz="2000" dirty="0" err="1">
                <a:latin typeface="Consolas" panose="020B0609020204030204" pitchFamily="49" charset="0"/>
              </a:rPr>
              <a:t>const</a:t>
            </a:r>
            <a:r>
              <a:rPr lang="en-US" altLang="en-US" sz="2000" dirty="0">
                <a:latin typeface="Consolas" panose="020B0609020204030204" pitchFamily="49" charset="0"/>
              </a:rPr>
              <a:t> str&amp; s);</a:t>
            </a:r>
          </a:p>
          <a:p>
            <a:pPr>
              <a:spcBef>
                <a:spcPts val="1200"/>
              </a:spcBef>
              <a:buFont typeface="Symbol" panose="05050102010706020507" pitchFamily="18" charset="2"/>
              <a:buChar char=" "/>
            </a:pPr>
            <a:r>
              <a:rPr lang="en-US" altLang="en-US" sz="2200" dirty="0"/>
              <a:t>is a contract that the argument s will not be changed. The compiler attempts to enforce the contract.</a:t>
            </a:r>
          </a:p>
          <a:p>
            <a:pPr lvl="1">
              <a:spcBef>
                <a:spcPts val="1200"/>
              </a:spcBef>
            </a:pPr>
            <a:r>
              <a:rPr lang="en-US" altLang="en-US" sz="2000" dirty="0">
                <a:latin typeface="Consolas" panose="020B0609020204030204" pitchFamily="49" charset="0"/>
              </a:rPr>
              <a:t>char operator[](</a:t>
            </a:r>
            <a:r>
              <a:rPr lang="en-US" altLang="en-US" sz="2000" dirty="0" err="1">
                <a:latin typeface="Consolas" panose="020B0609020204030204" pitchFamily="49" charset="0"/>
              </a:rPr>
              <a:t>int</a:t>
            </a:r>
            <a:r>
              <a:rPr lang="en-US" altLang="en-US" sz="2000" dirty="0">
                <a:latin typeface="Consolas" panose="020B0609020204030204" pitchFamily="49" charset="0"/>
              </a:rPr>
              <a:t> n) </a:t>
            </a:r>
            <a:r>
              <a:rPr lang="en-US" altLang="en-US" sz="2000" dirty="0" err="1">
                <a:latin typeface="Consolas" panose="020B0609020204030204" pitchFamily="49" charset="0"/>
              </a:rPr>
              <a:t>const</a:t>
            </a:r>
            <a:r>
              <a:rPr lang="en-US" altLang="en-US" sz="2000" dirty="0">
                <a:latin typeface="Consolas" panose="020B0609020204030204" pitchFamily="49" charset="0"/>
              </a:rPr>
              <a:t>;</a:t>
            </a:r>
          </a:p>
          <a:p>
            <a:pPr>
              <a:spcBef>
                <a:spcPts val="1200"/>
              </a:spcBef>
              <a:buFont typeface="Symbol" panose="05050102010706020507" pitchFamily="18" charset="2"/>
              <a:buChar char=" "/>
            </a:pPr>
            <a:r>
              <a:rPr lang="en-US" altLang="en-US" sz="2200" dirty="0"/>
              <a:t>implies the state of the object on which the operator is applied will not change. Again, the compiler attempts to enforce the contract. </a:t>
            </a:r>
            <a:br>
              <a:rPr lang="en-US" altLang="en-US" sz="2200" dirty="0"/>
            </a:br>
            <a:r>
              <a:rPr lang="en-US" altLang="en-US" sz="2200" dirty="0"/>
              <a:t>Thus:</a:t>
            </a:r>
          </a:p>
          <a:p>
            <a:pPr lvl="1">
              <a:spcBef>
                <a:spcPts val="1200"/>
              </a:spcBef>
            </a:pPr>
            <a:r>
              <a:rPr lang="en-US" altLang="en-US" sz="2000" dirty="0" err="1">
                <a:latin typeface="Consolas" panose="020B0609020204030204" pitchFamily="49" charset="0"/>
              </a:rPr>
              <a:t>const</a:t>
            </a:r>
            <a:r>
              <a:rPr lang="en-US" altLang="en-US" sz="2000" dirty="0">
                <a:latin typeface="Consolas" panose="020B0609020204030204" pitchFamily="49" charset="0"/>
              </a:rPr>
              <a:t> str </a:t>
            </a:r>
            <a:r>
              <a:rPr lang="en-US" altLang="en-US" sz="2000" dirty="0" err="1">
                <a:latin typeface="Consolas" panose="020B0609020204030204" pitchFamily="49" charset="0"/>
              </a:rPr>
              <a:t>cs</a:t>
            </a:r>
            <a:r>
              <a:rPr lang="en-US" altLang="en-US" sz="2000" dirty="0">
                <a:latin typeface="Consolas" panose="020B0609020204030204" pitchFamily="49" charset="0"/>
              </a:rPr>
              <a:t> = “a constant string”;</a:t>
            </a:r>
          </a:p>
          <a:p>
            <a:pPr lvl="1">
              <a:spcBef>
                <a:spcPts val="1200"/>
              </a:spcBef>
            </a:pPr>
            <a:r>
              <a:rPr lang="en-US" altLang="en-US" sz="2000" dirty="0" err="1">
                <a:latin typeface="Consolas" panose="020B0609020204030204" pitchFamily="49" charset="0"/>
              </a:rPr>
              <a:t>cs</a:t>
            </a:r>
            <a:r>
              <a:rPr lang="en-US" altLang="en-US" sz="2000" dirty="0">
                <a:latin typeface="Consolas" panose="020B0609020204030204" pitchFamily="49" charset="0"/>
              </a:rPr>
              <a:t>[3] = ‘a’;</a:t>
            </a:r>
          </a:p>
          <a:p>
            <a:pPr>
              <a:spcBef>
                <a:spcPts val="1200"/>
              </a:spcBef>
              <a:buFont typeface="Symbol" panose="05050102010706020507" pitchFamily="18" charset="2"/>
              <a:buChar char=" "/>
            </a:pPr>
            <a:r>
              <a:rPr lang="en-US" altLang="en-US" sz="2200" dirty="0"/>
              <a:t>will fail to compile because the compiler will call the const version of operator[ ] on the const string and will disallow changes to </a:t>
            </a:r>
            <a:br>
              <a:rPr lang="en-US" altLang="en-US" sz="2200" dirty="0"/>
            </a:br>
            <a:r>
              <a:rPr lang="en-US" altLang="en-US" sz="2200" dirty="0"/>
              <a:t>the string.</a:t>
            </a:r>
            <a:endParaRPr lang="en-US" altLang="en-US" dirty="0">
              <a:latin typeface="Consolas" panose="020B0609020204030204" pitchFamily="49" charset="0"/>
            </a:endParaRPr>
          </a:p>
          <a:p>
            <a:endParaRPr lang="en-US" altLang="en-US" dirty="0">
              <a:latin typeface="Consolas" panose="020B0609020204030204" pitchFamily="49" charset="0"/>
            </a:endParaRPr>
          </a:p>
        </p:txBody>
      </p:sp>
    </p:spTree>
    <p:extLst>
      <p:ext uri="{BB962C8B-B14F-4D97-AF65-F5344CB8AC3E}">
        <p14:creationId xmlns:p14="http://schemas.microsoft.com/office/powerpoint/2010/main" val="3454115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 Expression Model</a:t>
            </a:r>
            <a:endParaRPr lang="en-IN" dirty="0"/>
          </a:p>
        </p:txBody>
      </p:sp>
      <p:sp>
        <p:nvSpPr>
          <p:cNvPr id="3" name="Content Placeholder 2"/>
          <p:cNvSpPr>
            <a:spLocks noGrp="1"/>
          </p:cNvSpPr>
          <p:nvPr>
            <p:ph idx="1"/>
          </p:nvPr>
        </p:nvSpPr>
        <p:spPr/>
        <p:txBody>
          <a:bodyPr>
            <a:noAutofit/>
          </a:bodyPr>
          <a:lstStyle/>
          <a:p>
            <a:pPr>
              <a:spcBef>
                <a:spcPts val="1200"/>
              </a:spcBef>
            </a:pPr>
            <a:r>
              <a:rPr lang="en-US" altLang="en-US" sz="2800" dirty="0"/>
              <a:t>When a C++ compiler evaluates an expression it performs the following steps:</a:t>
            </a:r>
          </a:p>
          <a:p>
            <a:pPr lvl="1">
              <a:spcBef>
                <a:spcPts val="1200"/>
              </a:spcBef>
            </a:pPr>
            <a:r>
              <a:rPr lang="en-US" altLang="en-US" sz="2400" dirty="0"/>
              <a:t>Evaluates all function invocations, replacing the call with its return value</a:t>
            </a:r>
          </a:p>
          <a:p>
            <a:pPr lvl="1">
              <a:spcBef>
                <a:spcPts val="1200"/>
              </a:spcBef>
            </a:pPr>
            <a:r>
              <a:rPr lang="en-US" altLang="en-US" sz="2400" dirty="0"/>
              <a:t>Scans the expression, checking for type mismatches </a:t>
            </a:r>
          </a:p>
          <a:p>
            <a:pPr lvl="2">
              <a:spcBef>
                <a:spcPts val="1200"/>
              </a:spcBef>
            </a:pPr>
            <a:r>
              <a:rPr lang="en-US" altLang="en-US" sz="2000" dirty="0"/>
              <a:t>If any are found, the compiler looks for ways to resolve the mismatches by implicitly calling a promotion constructor or cast operator.</a:t>
            </a:r>
          </a:p>
          <a:p>
            <a:pPr lvl="2">
              <a:spcBef>
                <a:spcPts val="1200"/>
              </a:spcBef>
            </a:pPr>
            <a:r>
              <a:rPr lang="en-US" altLang="en-US" sz="2000" dirty="0"/>
              <a:t>If there is exactly one way to resolve the mismatch, the compiler generates code to do so, and the expression evaluation succeeds. </a:t>
            </a:r>
          </a:p>
          <a:p>
            <a:pPr lvl="2">
              <a:spcBef>
                <a:spcPts val="1200"/>
              </a:spcBef>
            </a:pPr>
            <a:r>
              <a:rPr lang="en-US" altLang="en-US" sz="2000" dirty="0"/>
              <a:t>If there is more than one way to resolve the mismatch, the compiler declares an ambiguity and the compilation fails.</a:t>
            </a:r>
          </a:p>
          <a:p>
            <a:pPr lvl="2">
              <a:spcBef>
                <a:spcPts val="1200"/>
              </a:spcBef>
            </a:pPr>
            <a:endParaRPr lang="en-IN" altLang="en-US" sz="2000" dirty="0"/>
          </a:p>
        </p:txBody>
      </p:sp>
    </p:spTree>
    <p:extLst>
      <p:ext uri="{BB962C8B-B14F-4D97-AF65-F5344CB8AC3E}">
        <p14:creationId xmlns:p14="http://schemas.microsoft.com/office/powerpoint/2010/main" val="3785860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altLang="en-US" dirty="0"/>
              <a:t>C++ Expression Model (cont.)</a:t>
            </a:r>
            <a:endParaRPr lang="en-IN" dirty="0"/>
          </a:p>
        </p:txBody>
      </p:sp>
      <p:sp>
        <p:nvSpPr>
          <p:cNvPr id="3" name="Content Placeholder 2"/>
          <p:cNvSpPr>
            <a:spLocks noGrp="1"/>
          </p:cNvSpPr>
          <p:nvPr>
            <p:ph idx="1"/>
          </p:nvPr>
        </p:nvSpPr>
        <p:spPr/>
        <p:txBody>
          <a:bodyPr>
            <a:noAutofit/>
          </a:bodyPr>
          <a:lstStyle/>
          <a:p>
            <a:pPr lvl="1">
              <a:spcBef>
                <a:spcPts val="1200"/>
              </a:spcBef>
            </a:pPr>
            <a:r>
              <a:rPr lang="en-US" altLang="en-US" sz="2400" dirty="0"/>
              <a:t>All stack frames for any functions invoked by the expression are guaranteed to be valid until the evaluation is complete.</a:t>
            </a:r>
          </a:p>
          <a:p>
            <a:pPr lvl="2">
              <a:spcBef>
                <a:spcPts val="1200"/>
              </a:spcBef>
            </a:pPr>
            <a:r>
              <a:rPr lang="en-US" altLang="en-US" sz="2000" dirty="0"/>
              <a:t>This allows the return values of functions, which are deposited in an output area of the stack frame, to participate in the expression just like the value of a cited variable. Any value residing in a stack frame during evaluation is called a </a:t>
            </a:r>
            <a:r>
              <a:rPr lang="en-US" altLang="en-US" sz="2000" b="1" i="1" dirty="0"/>
              <a:t>temporary.</a:t>
            </a:r>
          </a:p>
          <a:p>
            <a:pPr marL="205740" lvl="1" indent="0">
              <a:spcBef>
                <a:spcPts val="1200"/>
              </a:spcBef>
              <a:buNone/>
            </a:pPr>
            <a:endParaRPr lang="en-IN" sz="2400" dirty="0"/>
          </a:p>
        </p:txBody>
      </p:sp>
    </p:spTree>
    <p:extLst>
      <p:ext uri="{BB962C8B-B14F-4D97-AF65-F5344CB8AC3E}">
        <p14:creationId xmlns:p14="http://schemas.microsoft.com/office/powerpoint/2010/main" val="759618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dirty="0"/>
              <a:t>Abstraction</a:t>
            </a:r>
            <a:endParaRPr lang="en-IN" dirty="0"/>
          </a:p>
        </p:txBody>
      </p:sp>
      <p:sp>
        <p:nvSpPr>
          <p:cNvPr id="3" name="Content Placeholder 2"/>
          <p:cNvSpPr>
            <a:spLocks noGrp="1"/>
          </p:cNvSpPr>
          <p:nvPr>
            <p:ph idx="1"/>
          </p:nvPr>
        </p:nvSpPr>
        <p:spPr/>
        <p:txBody>
          <a:bodyPr>
            <a:noAutofit/>
          </a:bodyPr>
          <a:lstStyle/>
          <a:p>
            <a:pPr>
              <a:spcBef>
                <a:spcPts val="1800"/>
              </a:spcBef>
            </a:pPr>
            <a:r>
              <a:rPr lang="en-US" altLang="en-US" sz="2400" dirty="0"/>
              <a:t>Good abstraction is built around a </a:t>
            </a:r>
            <a:r>
              <a:rPr lang="en-US" altLang="en-US" sz="2400" b="1" dirty="0"/>
              <a:t>model-based view </a:t>
            </a:r>
            <a:r>
              <a:rPr lang="en-US" altLang="en-US" sz="2400" dirty="0"/>
              <a:t>of an object which describes the behavior expected of the object by clients. Models are often based on a </a:t>
            </a:r>
            <a:r>
              <a:rPr lang="en-US" altLang="en-US" sz="2400" b="1" dirty="0"/>
              <a:t>metaphor</a:t>
            </a:r>
            <a:r>
              <a:rPr lang="en-US" altLang="en-US" sz="2400" dirty="0"/>
              <a:t> which helps a client understand and relate to an object’s behavior; e.g., the window, matrix, dictionary, ...</a:t>
            </a:r>
          </a:p>
          <a:p>
            <a:pPr>
              <a:spcBef>
                <a:spcPts val="1800"/>
              </a:spcBef>
            </a:pPr>
            <a:r>
              <a:rPr lang="en-US" altLang="en-US" sz="2400" dirty="0"/>
              <a:t>The model-based view of an object is determined by the names and actions of the class functions which make up its public interface. These should be carefully developed to be consistent with the metaphor around which the object model is developed. </a:t>
            </a:r>
          </a:p>
        </p:txBody>
      </p:sp>
    </p:spTree>
    <p:extLst>
      <p:ext uri="{BB962C8B-B14F-4D97-AF65-F5344CB8AC3E}">
        <p14:creationId xmlns:p14="http://schemas.microsoft.com/office/powerpoint/2010/main" val="146256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spcBef>
                <a:spcPts val="1800"/>
              </a:spcBef>
            </a:pPr>
            <a:r>
              <a:rPr lang="en-US" altLang="en-US" sz="2400" dirty="0"/>
              <a:t>The str class has a good abstraction. It is simple; clients easily relate to its string metaphor; e.g., a sequence of characters, and its model concentrates on the character sequence, not management of the character space. All that happens silently as users append characters to their strings.</a:t>
            </a:r>
            <a:br>
              <a:rPr lang="en-US" altLang="en-US" sz="2400" dirty="0">
                <a:latin typeface="Consolas" panose="020B0609020204030204" pitchFamily="49" charset="0"/>
              </a:rPr>
            </a:br>
            <a:endParaRPr lang="en-US" altLang="en-US" sz="2400" dirty="0"/>
          </a:p>
        </p:txBody>
      </p:sp>
      <p:sp>
        <p:nvSpPr>
          <p:cNvPr id="6" name="Rectangle 2"/>
          <p:cNvSpPr>
            <a:spLocks noChangeArrowheads="1"/>
          </p:cNvSpPr>
          <p:nvPr/>
        </p:nvSpPr>
        <p:spPr bwMode="auto">
          <a:xfrm>
            <a:off x="639219" y="5578615"/>
            <a:ext cx="5641677" cy="1431786"/>
          </a:xfrm>
          <a:prstGeom prst="rect">
            <a:avLst/>
          </a:prstGeom>
          <a:solidFill>
            <a:schemeClr val="accent2">
              <a:lumMod val="20000"/>
              <a:lumOff val="80000"/>
            </a:schemeClr>
          </a:solidFill>
          <a:ln w="12700">
            <a:solidFill>
              <a:schemeClr val="bg2">
                <a:lumMod val="25000"/>
              </a:schemeClr>
            </a:solidFill>
            <a:miter lim="800000"/>
            <a:headEnd/>
            <a:tailEnd/>
          </a:ln>
          <a:effectLst>
            <a:outerShdw dist="107763" dir="2700000" algn="ctr" rotWithShape="0">
              <a:schemeClr val="tx1">
                <a:lumMod val="75000"/>
                <a:lumOff val="25000"/>
                <a:alpha val="50000"/>
              </a:schemeClr>
            </a:outerShdw>
          </a:effectLst>
        </p:spPr>
        <p:txBody>
          <a:bodyPr wrap="none" anchor="ctr"/>
          <a:lstStyle/>
          <a:p>
            <a:pPr>
              <a:defRPr/>
            </a:pPr>
            <a:endParaRPr lang="en-US"/>
          </a:p>
        </p:txBody>
      </p:sp>
      <p:sp>
        <p:nvSpPr>
          <p:cNvPr id="2" name="Title 1"/>
          <p:cNvSpPr>
            <a:spLocks noGrp="1"/>
          </p:cNvSpPr>
          <p:nvPr>
            <p:ph type="title"/>
          </p:nvPr>
        </p:nvSpPr>
        <p:spPr/>
        <p:txBody>
          <a:bodyPr anchor="ctr"/>
          <a:lstStyle/>
          <a:p>
            <a:r>
              <a:rPr lang="en-US" altLang="en-US" dirty="0"/>
              <a:t>Abstraction (cont.)</a:t>
            </a:r>
            <a:endParaRPr lang="en-IN" dirty="0"/>
          </a:p>
        </p:txBody>
      </p:sp>
      <p:sp>
        <p:nvSpPr>
          <p:cNvPr id="4" name="Rectangle 3"/>
          <p:cNvSpPr/>
          <p:nvPr/>
        </p:nvSpPr>
        <p:spPr>
          <a:xfrm>
            <a:off x="1021079" y="5812632"/>
            <a:ext cx="4907281" cy="1015663"/>
          </a:xfrm>
          <a:prstGeom prst="rect">
            <a:avLst/>
          </a:prstGeom>
        </p:spPr>
        <p:txBody>
          <a:bodyPr wrap="square">
            <a:spAutoFit/>
          </a:bodyPr>
          <a:lstStyle/>
          <a:p>
            <a:r>
              <a:rPr lang="en-US" altLang="en-US" sz="2000" dirty="0"/>
              <a:t>Abstraction emphasizes the client’s view of the system while suppressing the implementation view.</a:t>
            </a:r>
          </a:p>
        </p:txBody>
      </p:sp>
    </p:spTree>
    <p:extLst>
      <p:ext uri="{BB962C8B-B14F-4D97-AF65-F5344CB8AC3E}">
        <p14:creationId xmlns:p14="http://schemas.microsoft.com/office/powerpoint/2010/main" val="2631724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dirty="0"/>
              <a:t>Conclusions—ADTs</a:t>
            </a:r>
            <a:endParaRPr lang="en-IN" dirty="0"/>
          </a:p>
        </p:txBody>
      </p:sp>
      <p:sp>
        <p:nvSpPr>
          <p:cNvPr id="3" name="Content Placeholder 2"/>
          <p:cNvSpPr>
            <a:spLocks noGrp="1"/>
          </p:cNvSpPr>
          <p:nvPr>
            <p:ph idx="1"/>
          </p:nvPr>
        </p:nvSpPr>
        <p:spPr/>
        <p:txBody>
          <a:bodyPr>
            <a:noAutofit/>
          </a:bodyPr>
          <a:lstStyle/>
          <a:p>
            <a:pPr>
              <a:defRPr/>
            </a:pPr>
            <a:r>
              <a:rPr lang="en-US" sz="2800" dirty="0"/>
              <a:t>User-defined data types can be endowed (by you) with virtually all of the capabilities of built-in types:</a:t>
            </a:r>
          </a:p>
          <a:p>
            <a:pPr lvl="1">
              <a:defRPr/>
            </a:pPr>
            <a:r>
              <a:rPr lang="en-US" sz="2400" dirty="0"/>
              <a:t>Declaration of multiple objects at either compile or run time</a:t>
            </a:r>
          </a:p>
          <a:p>
            <a:pPr lvl="1">
              <a:defRPr/>
            </a:pPr>
            <a:r>
              <a:rPr lang="en-US" sz="2400" dirty="0"/>
              <a:t>Declaration and initialization of arrays of objects</a:t>
            </a:r>
          </a:p>
          <a:p>
            <a:pPr lvl="1">
              <a:defRPr/>
            </a:pPr>
            <a:r>
              <a:rPr lang="en-US" sz="2400" dirty="0"/>
              <a:t>Objects take care of themselves; e.g., acquire and release system resources</a:t>
            </a:r>
          </a:p>
          <a:p>
            <a:pPr lvl="1">
              <a:defRPr/>
            </a:pPr>
            <a:r>
              <a:rPr lang="en-US" sz="2400" dirty="0"/>
              <a:t>Objects can participate in mixed-type expressions, implicitly calling promotion constructors or cast operators, as needed</a:t>
            </a:r>
          </a:p>
          <a:p>
            <a:pPr lvl="1">
              <a:defRPr/>
            </a:pPr>
            <a:r>
              <a:rPr lang="en-US" sz="2400" dirty="0"/>
              <a:t>Objects can be assigned and passed by value to functions</a:t>
            </a:r>
          </a:p>
          <a:p>
            <a:pPr lvl="1">
              <a:defRPr/>
            </a:pPr>
            <a:r>
              <a:rPr lang="en-US" sz="2400" dirty="0"/>
              <a:t>Objects can use the same operator symbolism as built-in types</a:t>
            </a:r>
          </a:p>
        </p:txBody>
      </p:sp>
    </p:spTree>
    <p:extLst>
      <p:ext uri="{BB962C8B-B14F-4D97-AF65-F5344CB8AC3E}">
        <p14:creationId xmlns:p14="http://schemas.microsoft.com/office/powerpoint/2010/main" val="1724881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ltLang="en-US"/>
              <a:t>Conclusions—ADTs </a:t>
            </a:r>
            <a:r>
              <a:rPr lang="en-US" altLang="en-US" dirty="0"/>
              <a:t>(cont.)</a:t>
            </a:r>
            <a:endParaRPr lang="en-IN" dirty="0"/>
          </a:p>
        </p:txBody>
      </p:sp>
      <p:sp>
        <p:nvSpPr>
          <p:cNvPr id="3" name="Content Placeholder 2"/>
          <p:cNvSpPr>
            <a:spLocks noGrp="1"/>
          </p:cNvSpPr>
          <p:nvPr>
            <p:ph idx="1"/>
          </p:nvPr>
        </p:nvSpPr>
        <p:spPr/>
        <p:txBody>
          <a:bodyPr>
            <a:noAutofit/>
          </a:bodyPr>
          <a:lstStyle/>
          <a:p>
            <a:pPr>
              <a:spcBef>
                <a:spcPts val="1800"/>
              </a:spcBef>
              <a:defRPr/>
            </a:pPr>
            <a:r>
              <a:rPr lang="en-US" sz="2800" dirty="0"/>
              <a:t>All of these things have syntax provided by the language, but semantics provided by you.</a:t>
            </a:r>
          </a:p>
          <a:p>
            <a:pPr>
              <a:spcBef>
                <a:spcPts val="1800"/>
              </a:spcBef>
              <a:defRPr/>
            </a:pPr>
            <a:r>
              <a:rPr lang="en-US" sz="2800" dirty="0"/>
              <a:t>You can choose to provide as much or as little capability as you deem appropriate for your class.</a:t>
            </a:r>
            <a:endParaRPr lang="en-US" altLang="en-US" sz="2800" dirty="0"/>
          </a:p>
        </p:txBody>
      </p:sp>
    </p:spTree>
    <p:extLst>
      <p:ext uri="{BB962C8B-B14F-4D97-AF65-F5344CB8AC3E}">
        <p14:creationId xmlns:p14="http://schemas.microsoft.com/office/powerpoint/2010/main" val="795684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1482</TotalTime>
  <Words>636</Words>
  <Application>Microsoft Office PowerPoint</Application>
  <PresentationFormat>On-screen Show (4:3)</PresentationFormat>
  <Paragraphs>66</Paragraphs>
  <Slides>12</Slides>
  <Notes>3</Notes>
  <HiddenSlides>2</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Arial</vt:lpstr>
      <vt:lpstr>Calibri</vt:lpstr>
      <vt:lpstr>Consolas</vt:lpstr>
      <vt:lpstr>Scala OT</vt:lpstr>
      <vt:lpstr>ScalaOT</vt:lpstr>
      <vt:lpstr>ScalaSansLF-Regular</vt:lpstr>
      <vt:lpstr>ScalaSansOT</vt:lpstr>
      <vt:lpstr>Symbol</vt:lpstr>
      <vt:lpstr>Wingdings</vt:lpstr>
      <vt:lpstr>Clarity</vt:lpstr>
      <vt:lpstr>1_Clarity</vt:lpstr>
      <vt:lpstr>ADT Conclusions</vt:lpstr>
      <vt:lpstr>C++ Binary Operator Model</vt:lpstr>
      <vt:lpstr>Coercions</vt:lpstr>
      <vt:lpstr>Overloading</vt:lpstr>
      <vt:lpstr>Constness</vt:lpstr>
      <vt:lpstr>C++ Expression Model</vt:lpstr>
      <vt:lpstr>C++ Expression Model (cont.)</vt:lpstr>
      <vt:lpstr>Abstraction</vt:lpstr>
      <vt:lpstr>Abstraction (cont.)</vt:lpstr>
      <vt:lpstr>Conclusions—ADTs</vt:lpstr>
      <vt:lpstr>Conclusions—ADTs (cont.)</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189</cp:revision>
  <dcterms:created xsi:type="dcterms:W3CDTF">2015-11-10T20:00:19Z</dcterms:created>
  <dcterms:modified xsi:type="dcterms:W3CDTF">2017-10-04T18:29:34Z</dcterms:modified>
</cp:coreProperties>
</file>