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14"/>
  </p:notesMasterIdLst>
  <p:sldIdLst>
    <p:sldId id="326" r:id="rId3"/>
    <p:sldId id="320" r:id="rId4"/>
    <p:sldId id="327" r:id="rId5"/>
    <p:sldId id="328" r:id="rId6"/>
    <p:sldId id="329" r:id="rId7"/>
    <p:sldId id="334" r:id="rId8"/>
    <p:sldId id="330" r:id="rId9"/>
    <p:sldId id="331" r:id="rId10"/>
    <p:sldId id="332" r:id="rId11"/>
    <p:sldId id="333" r:id="rId12"/>
    <p:sldId id="31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5362" autoAdjust="0"/>
  </p:normalViewPr>
  <p:slideViewPr>
    <p:cSldViewPr snapToGrid="0" snapToObjects="1">
      <p:cViewPr varScale="1">
        <p:scale>
          <a:sx n="102" d="100"/>
          <a:sy n="102" d="100"/>
        </p:scale>
        <p:origin x="666" y="102"/>
      </p:cViewPr>
      <p:guideLst>
        <p:guide orient="horz" pos="102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D5F8266A-18B4-4C61-BA41-68CE66E409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40A5B9D-9BFA-4A03-8CAB-43614154FDC2}" type="slidenum">
              <a:rPr lang="en-US" altLang="en-US" sz="1200">
                <a:latin typeface="Arial" panose="020B0604020202020204" pitchFamily="34" charset="0"/>
              </a:rPr>
              <a:pPr/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1C9F1DB8-1B44-4824-B984-C1C0376802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DFA3689D-AB64-477D-948D-42B49AF767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356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8D227DFE-318C-4DBB-B3A0-FDB82B83FD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4B1A31B-ACB6-47A0-8EA1-03D27A702985}" type="slidenum">
              <a:rPr lang="en-US" altLang="en-US" sz="1200">
                <a:latin typeface="Arial" panose="020B0604020202020204" pitchFamily="34" charset="0"/>
              </a:rPr>
              <a:pPr/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1BC0D339-B83C-4E52-B743-91FE76BE1B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69BE7481-BFC8-4846-8B8D-2CC442DACE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8738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0975F31E-8D33-4902-9BC9-53F996ACFF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7969270-C460-4A60-A5DC-3D59BF6AB7A2}" type="slidenum">
              <a:rPr lang="en-US" altLang="en-US" sz="1200">
                <a:latin typeface="Arial" panose="020B0604020202020204" pitchFamily="34" charset="0"/>
              </a:rPr>
              <a:pPr/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5DDAB85F-34A1-41C9-9314-3FCED7838F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D4165B20-D2F7-4786-A325-C973D7BCB5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698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A6A63236-9008-46A0-8FF9-B350131B48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B0EAB03-6663-4808-A008-9CEBB54413C8}" type="slidenum">
              <a:rPr lang="en-US" altLang="en-US" sz="1200">
                <a:latin typeface="Arial" panose="020B0604020202020204" pitchFamily="34" charset="0"/>
              </a:rPr>
              <a:pPr/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1CDE08F5-14B0-43D2-94CE-6271674782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6F476892-08AC-485E-BDAE-649747EE9C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630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A357315D-F60D-4F7F-8B30-5006F9C5AA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F12FF79-4FA8-4D69-9EA8-0F51D0909587}" type="slidenum">
              <a:rPr lang="en-US" altLang="en-US" sz="1200">
                <a:latin typeface="Arial" panose="020B0604020202020204" pitchFamily="34" charset="0"/>
              </a:rPr>
              <a:pPr/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B93F499D-1386-4F4F-AEC4-63D0F228B6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F05362B9-6F9F-4026-82D5-57AF7C7DBA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226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12383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indent="-183600">
              <a:buClr>
                <a:schemeClr val="tx1"/>
              </a:buClr>
              <a:defRPr sz="3200"/>
            </a:lvl1pPr>
            <a:lvl2pPr indent="-183600">
              <a:buClr>
                <a:schemeClr val="tx1"/>
              </a:buClr>
              <a:defRPr sz="2800"/>
            </a:lvl2pPr>
            <a:lvl3pPr indent="-183600">
              <a:buClr>
                <a:schemeClr val="tx1"/>
              </a:buClr>
              <a:defRPr sz="2400"/>
            </a:lvl3pPr>
            <a:lvl4pPr indent="-183600">
              <a:buClr>
                <a:schemeClr val="tx1"/>
              </a:buClr>
              <a:defRPr sz="2000"/>
            </a:lvl4pPr>
            <a:lvl5pPr indent="-183600">
              <a:buClr>
                <a:schemeClr val="tx1"/>
              </a:buCl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erbsutter.com/" TargetMode="External"/><Relationship Id="rId2" Type="http://schemas.openxmlformats.org/officeDocument/2006/relationships/hyperlink" Target="http://www.stroustrup.com/" TargetMode="Externa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www.visualstudio.com/vs/cplusplus/" TargetMode="External"/><Relationship Id="rId5" Type="http://schemas.openxmlformats.org/officeDocument/2006/relationships/hyperlink" Target="http://www.boost.org/" TargetMode="External"/><Relationship Id="rId4" Type="http://schemas.openxmlformats.org/officeDocument/2006/relationships/hyperlink" Target="http://www.codeproject.com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cs.syr.edu/faculty/fawcet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C++ A</a:t>
            </a:r>
            <a:r>
              <a:rPr lang="en-US" altLang="en-US" cap="none" dirty="0"/>
              <a:t>ssessment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C++ Strengths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7153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400" b="1" i="1" dirty="0"/>
              <a:t>Is very powerful</a:t>
            </a:r>
          </a:p>
          <a:p>
            <a:pPr lvl="1"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000" dirty="0"/>
              <a:t>Can program at very low level or very high level of abstraction</a:t>
            </a:r>
          </a:p>
          <a:p>
            <a:pPr lvl="1"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000" dirty="0"/>
              <a:t>Has direct access to memory</a:t>
            </a:r>
          </a:p>
          <a:p>
            <a:pPr lvl="1"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000" dirty="0"/>
              <a:t>User defined objects are first-class citizens</a:t>
            </a:r>
          </a:p>
          <a:p>
            <a:pPr lvl="1"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000" dirty="0"/>
              <a:t>Supports structured design, object-oriented design, and generic design</a:t>
            </a:r>
          </a:p>
          <a:p>
            <a:pPr lvl="1"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000" dirty="0"/>
              <a:t>Has a flexible memory model—static, stack, and heap</a:t>
            </a:r>
          </a:p>
          <a:p>
            <a:pPr lvl="1">
              <a:spcBef>
                <a:spcPts val="200"/>
              </a:spcBef>
              <a:spcAft>
                <a:spcPts val="200"/>
              </a:spcAft>
              <a:buSzTx/>
            </a:pPr>
            <a:endParaRPr lang="en-US" altLang="en-US" sz="2000" dirty="0"/>
          </a:p>
          <a:p>
            <a:pPr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400" b="1" i="1" dirty="0"/>
              <a:t>Language emphasizes performance</a:t>
            </a:r>
          </a:p>
          <a:p>
            <a:pPr lvl="1"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000" dirty="0"/>
              <a:t>You don’t pay for features you don’t use</a:t>
            </a:r>
          </a:p>
          <a:p>
            <a:pPr lvl="1"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000" dirty="0"/>
              <a:t>Almost no runtime checking </a:t>
            </a:r>
          </a:p>
        </p:txBody>
      </p:sp>
    </p:spTree>
    <p:extLst>
      <p:ext uri="{BB962C8B-B14F-4D97-AF65-F5344CB8AC3E}">
        <p14:creationId xmlns:p14="http://schemas.microsoft.com/office/powerpoint/2010/main" val="77570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7E7CF-1A68-4DEB-A7F3-1F994A40A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Strengths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24642-2E69-4EF1-B7B9-823307B6C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7153"/>
          </a:xfrm>
        </p:spPr>
        <p:txBody>
          <a:bodyPr>
            <a:no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400" b="1" i="1" dirty="0"/>
              <a:t>Is platform agnostic</a:t>
            </a:r>
          </a:p>
          <a:p>
            <a:pPr lvl="1"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000" dirty="0"/>
              <a:t>Language and standard library apply to all platforms</a:t>
            </a:r>
          </a:p>
          <a:p>
            <a:pPr lvl="1"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000" dirty="0"/>
              <a:t>Easy to isolate platform dependencies in small modules</a:t>
            </a:r>
          </a:p>
          <a:p>
            <a:pPr lvl="1">
              <a:spcBef>
                <a:spcPts val="200"/>
              </a:spcBef>
              <a:spcAft>
                <a:spcPts val="200"/>
              </a:spcAft>
              <a:buSzTx/>
            </a:pPr>
            <a:endParaRPr lang="en-US" altLang="en-US" sz="2400" b="1" i="1" dirty="0"/>
          </a:p>
          <a:p>
            <a:pPr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400" b="1" i="1" dirty="0"/>
              <a:t>Has a governing standard</a:t>
            </a:r>
          </a:p>
          <a:p>
            <a:pPr lvl="1">
              <a:spcBef>
                <a:spcPts val="200"/>
              </a:spcBef>
              <a:spcAft>
                <a:spcPts val="200"/>
              </a:spcAft>
              <a:buSzTx/>
            </a:pPr>
            <a:r>
              <a:rPr lang="en-US" altLang="en-US" sz="2000" dirty="0"/>
              <a:t>C++11, C++14, C++17</a:t>
            </a:r>
          </a:p>
          <a:p>
            <a:pPr>
              <a:spcBef>
                <a:spcPts val="200"/>
              </a:spcBef>
              <a:spcAft>
                <a:spcPts val="200"/>
              </a:spcAft>
            </a:pPr>
            <a:endParaRPr lang="en-IN" sz="2200" b="1" dirty="0"/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IN" sz="2400" b="1" i="1" dirty="0"/>
              <a:t>Has many useful features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en-IN" sz="2200" dirty="0"/>
              <a:t>Callable objects—function pointers, </a:t>
            </a:r>
            <a:r>
              <a:rPr lang="en-IN" sz="2200" dirty="0" err="1"/>
              <a:t>functors</a:t>
            </a:r>
            <a:r>
              <a:rPr lang="en-IN" sz="2200" dirty="0"/>
              <a:t>, and lambdas</a:t>
            </a:r>
          </a:p>
          <a:p>
            <a:pPr lvl="2">
              <a:spcBef>
                <a:spcPts val="200"/>
              </a:spcBef>
              <a:spcAft>
                <a:spcPts val="200"/>
              </a:spcAft>
            </a:pPr>
            <a:r>
              <a:rPr lang="en-IN" sz="2000" dirty="0"/>
              <a:t>Defining thread operations</a:t>
            </a:r>
          </a:p>
          <a:p>
            <a:pPr lvl="2">
              <a:spcBef>
                <a:spcPts val="200"/>
              </a:spcBef>
              <a:spcAft>
                <a:spcPts val="200"/>
              </a:spcAft>
            </a:pPr>
            <a:r>
              <a:rPr lang="en-IN" sz="2000" dirty="0"/>
              <a:t>Defining operations to apply to STL containers</a:t>
            </a:r>
          </a:p>
          <a:p>
            <a:pPr marL="273600" lvl="1" indent="0">
              <a:spcBef>
                <a:spcPts val="200"/>
              </a:spcBef>
              <a:spcAft>
                <a:spcPts val="200"/>
              </a:spcAft>
              <a:buNone/>
            </a:pPr>
            <a:endParaRPr lang="en-IN" sz="2000" dirty="0"/>
          </a:p>
          <a:p>
            <a:pPr lvl="1">
              <a:spcBef>
                <a:spcPts val="200"/>
              </a:spcBef>
              <a:spcAft>
                <a:spcPts val="200"/>
              </a:spcAft>
            </a:pP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765887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7E7CF-1A68-4DEB-A7F3-1F994A40A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C++ Strengths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24642-2E69-4EF1-B7B9-823307B6C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en-IN" sz="2200" dirty="0"/>
              <a:t>Templates</a:t>
            </a:r>
          </a:p>
          <a:p>
            <a:pPr lvl="2">
              <a:spcBef>
                <a:spcPts val="200"/>
              </a:spcBef>
              <a:spcAft>
                <a:spcPts val="200"/>
              </a:spcAft>
            </a:pPr>
            <a:r>
              <a:rPr lang="en-IN" sz="2000" dirty="0"/>
              <a:t>Support specialization</a:t>
            </a:r>
          </a:p>
          <a:p>
            <a:pPr lvl="2">
              <a:spcBef>
                <a:spcPts val="200"/>
              </a:spcBef>
              <a:spcAft>
                <a:spcPts val="200"/>
              </a:spcAft>
            </a:pPr>
            <a:r>
              <a:rPr lang="en-IN" sz="2000" dirty="0"/>
              <a:t>Enables defining functions that accept a wide variety of types</a:t>
            </a:r>
            <a:endParaRPr lang="en-IN" sz="2200" dirty="0"/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en-IN" sz="2200" dirty="0"/>
              <a:t>Deterministic resource management</a:t>
            </a:r>
          </a:p>
          <a:p>
            <a:pPr lvl="2">
              <a:spcBef>
                <a:spcPts val="200"/>
              </a:spcBef>
              <a:spcAft>
                <a:spcPts val="200"/>
              </a:spcAft>
            </a:pPr>
            <a:r>
              <a:rPr lang="en-IN" sz="2000" dirty="0"/>
              <a:t>Allocate resources in constructors</a:t>
            </a:r>
          </a:p>
          <a:p>
            <a:pPr lvl="2">
              <a:spcBef>
                <a:spcPts val="200"/>
              </a:spcBef>
              <a:spcAft>
                <a:spcPts val="200"/>
              </a:spcAft>
            </a:pPr>
            <a:r>
              <a:rPr lang="en-IN" sz="2000" dirty="0"/>
              <a:t>Return them in destructor</a:t>
            </a:r>
          </a:p>
          <a:p>
            <a:pPr lvl="2">
              <a:spcBef>
                <a:spcPts val="200"/>
              </a:spcBef>
              <a:spcAft>
                <a:spcPts val="200"/>
              </a:spcAft>
            </a:pPr>
            <a:r>
              <a:rPr lang="en-IN" sz="2000" dirty="0"/>
              <a:t>All that happens automatically, not requiring any special handling by using code</a:t>
            </a:r>
          </a:p>
          <a:p>
            <a:pPr lvl="2">
              <a:spcBef>
                <a:spcPts val="200"/>
              </a:spcBef>
              <a:spcAft>
                <a:spcPts val="200"/>
              </a:spcAft>
            </a:pPr>
            <a:endParaRPr lang="en-IN" sz="2400" b="1" dirty="0"/>
          </a:p>
          <a:p>
            <a:pPr>
              <a:spcBef>
                <a:spcPts val="0"/>
              </a:spcBef>
            </a:pPr>
            <a:r>
              <a:rPr lang="en-IN" sz="2400" b="1" i="1" dirty="0"/>
              <a:t>Has very rich library ecosystem</a:t>
            </a:r>
          </a:p>
          <a:p>
            <a:pPr lvl="1">
              <a:spcBef>
                <a:spcPts val="0"/>
              </a:spcBef>
            </a:pPr>
            <a:r>
              <a:rPr lang="en-IN" sz="2000" dirty="0"/>
              <a:t>Strings, STL, streams</a:t>
            </a:r>
          </a:p>
          <a:p>
            <a:pPr lvl="1">
              <a:spcBef>
                <a:spcPts val="0"/>
              </a:spcBef>
            </a:pPr>
            <a:r>
              <a:rPr lang="en-IN" sz="2000" dirty="0"/>
              <a:t>Threads, atomics</a:t>
            </a:r>
          </a:p>
          <a:p>
            <a:pPr lvl="1">
              <a:spcBef>
                <a:spcPts val="0"/>
              </a:spcBef>
            </a:pPr>
            <a:r>
              <a:rPr lang="en-IN" sz="2000" dirty="0"/>
              <a:t>Regular expressions</a:t>
            </a:r>
          </a:p>
          <a:p>
            <a:pPr>
              <a:spcBef>
                <a:spcPts val="100"/>
              </a:spcBef>
              <a:spcAft>
                <a:spcPts val="100"/>
              </a:spcAft>
            </a:pPr>
            <a:endParaRPr lang="en-IN" sz="2200" b="1" dirty="0"/>
          </a:p>
          <a:p>
            <a:pPr>
              <a:spcBef>
                <a:spcPts val="100"/>
              </a:spcBef>
              <a:spcAft>
                <a:spcPts val="100"/>
              </a:spcAft>
            </a:pP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1619885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46E8944-6FCB-432B-8603-43B3FB08FA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C++ Strengths</a:t>
            </a:r>
            <a:r>
              <a:rPr lang="en-US" dirty="0"/>
              <a:t> (cont.)</a:t>
            </a:r>
            <a:endParaRPr lang="en-US" altLang="en-US" dirty="0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9BDFE9F-D8B6-4AA8-8C32-F36980867BF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100"/>
              </a:spcBef>
              <a:spcAft>
                <a:spcPts val="100"/>
              </a:spcAft>
            </a:pPr>
            <a:r>
              <a:rPr lang="en-IN" sz="2400" b="1" i="1" dirty="0"/>
              <a:t>Is very expressive</a:t>
            </a:r>
          </a:p>
          <a:p>
            <a:pPr lvl="1">
              <a:spcBef>
                <a:spcPts val="100"/>
              </a:spcBef>
              <a:spcAft>
                <a:spcPts val="100"/>
              </a:spcAft>
            </a:pPr>
            <a:r>
              <a:rPr lang="en-IN" sz="2000" dirty="0"/>
              <a:t>Namespaces and type aliases allow you to endow your code with semantic meaning</a:t>
            </a:r>
          </a:p>
          <a:p>
            <a:pPr lvl="1">
              <a:spcBef>
                <a:spcPts val="100"/>
              </a:spcBef>
              <a:spcAft>
                <a:spcPts val="100"/>
              </a:spcAft>
            </a:pPr>
            <a:r>
              <a:rPr lang="en-IN" sz="2000" dirty="0"/>
              <a:t>Operators help you code algorithms with syntax close to what you use to describe them on paper</a:t>
            </a:r>
          </a:p>
          <a:p>
            <a:pPr lvl="1">
              <a:spcBef>
                <a:spcPts val="100"/>
              </a:spcBef>
              <a:spcAft>
                <a:spcPts val="100"/>
              </a:spcAft>
            </a:pPr>
            <a:r>
              <a:rPr lang="en-IN" sz="2000" dirty="0"/>
              <a:t>Binding lambdas to </a:t>
            </a:r>
            <a:r>
              <a:rPr lang="en-IN" sz="2000" dirty="0" err="1"/>
              <a:t>std</a:t>
            </a:r>
            <a:r>
              <a:rPr lang="en-IN" sz="2000" dirty="0"/>
              <a:t>::function allows you to provide locally named blocks of processing that you can use in several places in a function or class method</a:t>
            </a:r>
            <a:endParaRPr lang="en-US" altLang="en-US" sz="2000" b="1" dirty="0"/>
          </a:p>
          <a:p>
            <a:pPr>
              <a:spcBef>
                <a:spcPts val="100"/>
              </a:spcBef>
            </a:pPr>
            <a:endParaRPr lang="en-US" altLang="en-US" sz="2400" b="1" dirty="0"/>
          </a:p>
          <a:p>
            <a:pPr>
              <a:spcBef>
                <a:spcPts val="100"/>
              </a:spcBef>
            </a:pPr>
            <a:r>
              <a:rPr lang="en-US" altLang="en-US" sz="2400" b="1" i="1" dirty="0"/>
              <a:t>C++ is widely used</a:t>
            </a:r>
          </a:p>
          <a:p>
            <a:pPr lvl="1">
              <a:spcBef>
                <a:spcPts val="100"/>
              </a:spcBef>
            </a:pPr>
            <a:r>
              <a:rPr lang="en-US" altLang="en-US" sz="2000" dirty="0"/>
              <a:t>System programming</a:t>
            </a:r>
          </a:p>
          <a:p>
            <a:pPr lvl="1">
              <a:spcBef>
                <a:spcPts val="100"/>
              </a:spcBef>
            </a:pPr>
            <a:r>
              <a:rPr lang="en-US" altLang="en-US" sz="2000" dirty="0"/>
              <a:t>Applications</a:t>
            </a:r>
          </a:p>
          <a:p>
            <a:pPr lvl="1">
              <a:spcBef>
                <a:spcPts val="100"/>
              </a:spcBef>
            </a:pPr>
            <a:r>
              <a:rPr lang="en-US" altLang="en-US" sz="2000" dirty="0"/>
              <a:t>Scientific programming</a:t>
            </a:r>
          </a:p>
        </p:txBody>
      </p:sp>
    </p:spTree>
    <p:extLst>
      <p:ext uri="{BB962C8B-B14F-4D97-AF65-F5344CB8AC3E}">
        <p14:creationId xmlns:p14="http://schemas.microsoft.com/office/powerpoint/2010/main" val="12992836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00"/>
              </a:spcBef>
            </a:pPr>
            <a:r>
              <a:rPr lang="en-US" altLang="en-US" sz="2400" b="1" i="1" dirty="0"/>
              <a:t>There are a lot of resources available:</a:t>
            </a:r>
          </a:p>
          <a:p>
            <a:pPr lvl="1">
              <a:spcBef>
                <a:spcPts val="100"/>
              </a:spcBef>
            </a:pPr>
            <a:r>
              <a:rPr lang="en-US" altLang="en-US" sz="2000" dirty="0" err="1">
                <a:hlinkClick r:id="rId2"/>
              </a:rPr>
              <a:t>Stroustrup’s</a:t>
            </a:r>
            <a:r>
              <a:rPr lang="en-US" altLang="en-US" sz="2000" dirty="0">
                <a:hlinkClick r:id="rId2"/>
              </a:rPr>
              <a:t> Site</a:t>
            </a:r>
            <a:endParaRPr lang="en-US" altLang="en-US" sz="2000" dirty="0"/>
          </a:p>
          <a:p>
            <a:pPr lvl="1">
              <a:spcBef>
                <a:spcPts val="100"/>
              </a:spcBef>
            </a:pPr>
            <a:r>
              <a:rPr lang="en-US" altLang="en-US" sz="2000" dirty="0">
                <a:hlinkClick r:id="rId3"/>
              </a:rPr>
              <a:t>Herb Sutter's Site</a:t>
            </a:r>
            <a:endParaRPr lang="en-US" altLang="en-US" sz="2000" dirty="0"/>
          </a:p>
          <a:p>
            <a:pPr lvl="1">
              <a:spcBef>
                <a:spcPts val="100"/>
              </a:spcBef>
            </a:pPr>
            <a:r>
              <a:rPr lang="en-US" altLang="en-US" sz="2000" dirty="0" err="1">
                <a:hlinkClick r:id="rId4"/>
              </a:rPr>
              <a:t>CodeProject</a:t>
            </a:r>
            <a:endParaRPr lang="en-US" altLang="en-US" sz="2000" dirty="0"/>
          </a:p>
          <a:p>
            <a:pPr lvl="1">
              <a:spcBef>
                <a:spcPts val="100"/>
              </a:spcBef>
            </a:pPr>
            <a:r>
              <a:rPr lang="en-US" altLang="en-US" sz="2000" dirty="0">
                <a:hlinkClick r:id="rId5"/>
              </a:rPr>
              <a:t>Boost C++ Library</a:t>
            </a:r>
            <a:endParaRPr lang="en-US" altLang="en-US" sz="2000" dirty="0"/>
          </a:p>
          <a:p>
            <a:pPr lvl="1">
              <a:spcBef>
                <a:spcPts val="100"/>
              </a:spcBef>
            </a:pPr>
            <a:r>
              <a:rPr lang="en-US" altLang="en-US" sz="2000" dirty="0">
                <a:hlinkClick r:id="rId6"/>
              </a:rPr>
              <a:t>C++ at Microsoft</a:t>
            </a:r>
            <a:endParaRPr lang="en-US" altLang="en-US" sz="200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46E8944-6FCB-432B-8603-43B3FB08FA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06829"/>
            <a:ext cx="8229600" cy="1317171"/>
          </a:xfrm>
        </p:spPr>
        <p:txBody>
          <a:bodyPr>
            <a:normAutofit/>
          </a:bodyPr>
          <a:lstStyle/>
          <a:p>
            <a:r>
              <a:rPr lang="en-US" altLang="en-US" dirty="0"/>
              <a:t>C++ Strengths</a:t>
            </a:r>
            <a:r>
              <a:rPr lang="en-US" dirty="0"/>
              <a:t> (cont.)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37965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E19A800-2F05-4778-9D74-AA714B4124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C++ Weaknesses!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C4BB91CF-25B4-4FF6-8D54-166AB113C8E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>
            <a:noAutofit/>
          </a:bodyPr>
          <a:lstStyle/>
          <a:p>
            <a:pPr>
              <a:spcBef>
                <a:spcPts val="200"/>
              </a:spcBef>
              <a:spcAft>
                <a:spcPts val="100"/>
              </a:spcAft>
              <a:buSzTx/>
            </a:pPr>
            <a:r>
              <a:rPr lang="en-US" altLang="en-US" sz="2400" b="1" i="1" dirty="0"/>
              <a:t>C++ is a complex language</a:t>
            </a:r>
          </a:p>
          <a:p>
            <a:pPr lvl="1">
              <a:spcBef>
                <a:spcPts val="200"/>
              </a:spcBef>
              <a:spcAft>
                <a:spcPts val="100"/>
              </a:spcAft>
              <a:buSzTx/>
            </a:pPr>
            <a:r>
              <a:rPr lang="en-US" altLang="en-US" sz="2200" dirty="0"/>
              <a:t>Context dependent</a:t>
            </a:r>
          </a:p>
          <a:p>
            <a:pPr lvl="2">
              <a:spcBef>
                <a:spcPts val="200"/>
              </a:spcBef>
              <a:spcAft>
                <a:spcPts val="100"/>
              </a:spcAft>
              <a:buSzTx/>
            </a:pPr>
            <a:r>
              <a:rPr lang="en-US" altLang="en-US" sz="2000" dirty="0"/>
              <a:t>For example, the keyword static has four distinctly different meanings, depending on the context of its use.</a:t>
            </a:r>
          </a:p>
          <a:p>
            <a:pPr lvl="1">
              <a:spcBef>
                <a:spcPts val="200"/>
              </a:spcBef>
              <a:spcAft>
                <a:spcPts val="100"/>
              </a:spcAft>
              <a:buSzTx/>
            </a:pPr>
            <a:r>
              <a:rPr lang="en-US" altLang="en-US" sz="2200" dirty="0"/>
              <a:t>Has some rules not enforced by the compiler</a:t>
            </a:r>
          </a:p>
          <a:p>
            <a:pPr lvl="2">
              <a:spcBef>
                <a:spcPts val="200"/>
              </a:spcBef>
              <a:spcAft>
                <a:spcPts val="100"/>
              </a:spcAft>
              <a:buSzTx/>
            </a:pPr>
            <a:r>
              <a:rPr lang="en-US" altLang="en-US" sz="2000" dirty="0"/>
              <a:t>Use virtual destructors.</a:t>
            </a:r>
          </a:p>
          <a:p>
            <a:pPr lvl="2">
              <a:spcBef>
                <a:spcPts val="200"/>
              </a:spcBef>
              <a:spcAft>
                <a:spcPts val="100"/>
              </a:spcAft>
              <a:buSzTx/>
            </a:pPr>
            <a:r>
              <a:rPr lang="en-US" altLang="en-US" sz="2000" dirty="0"/>
              <a:t>Use initializers in constructors.</a:t>
            </a:r>
          </a:p>
          <a:p>
            <a:pPr lvl="2">
              <a:spcBef>
                <a:spcPts val="200"/>
              </a:spcBef>
              <a:spcAft>
                <a:spcPts val="100"/>
              </a:spcAft>
              <a:buSzTx/>
            </a:pPr>
            <a:r>
              <a:rPr lang="en-US" altLang="en-US" sz="2000" dirty="0"/>
              <a:t>Don’t return references to temporaries.</a:t>
            </a:r>
          </a:p>
          <a:p>
            <a:pPr lvl="1">
              <a:spcBef>
                <a:spcPts val="200"/>
              </a:spcBef>
              <a:spcAft>
                <a:spcPts val="100"/>
              </a:spcAft>
              <a:buSzTx/>
            </a:pPr>
            <a:r>
              <a:rPr lang="en-US" altLang="en-US" sz="2200" dirty="0"/>
              <a:t>Some rules have exceptions</a:t>
            </a:r>
          </a:p>
          <a:p>
            <a:pPr lvl="2">
              <a:spcBef>
                <a:spcPts val="200"/>
              </a:spcBef>
              <a:spcAft>
                <a:spcPts val="100"/>
              </a:spcAft>
              <a:buSzTx/>
            </a:pPr>
            <a:r>
              <a:rPr lang="en-US" altLang="en-US" sz="2000" dirty="0"/>
              <a:t>Compiler will automatically generate constructors:</a:t>
            </a:r>
          </a:p>
          <a:p>
            <a:pPr lvl="3">
              <a:spcBef>
                <a:spcPts val="200"/>
              </a:spcBef>
              <a:spcAft>
                <a:spcPts val="100"/>
              </a:spcAft>
              <a:buSzTx/>
            </a:pPr>
            <a:r>
              <a:rPr lang="en-US" altLang="en-US" dirty="0"/>
              <a:t>All constructors? No. Which ones? That depends.</a:t>
            </a:r>
          </a:p>
          <a:p>
            <a:pPr lvl="2">
              <a:spcBef>
                <a:spcPts val="200"/>
              </a:spcBef>
              <a:spcAft>
                <a:spcPts val="100"/>
              </a:spcAft>
              <a:buSzTx/>
            </a:pPr>
            <a:r>
              <a:rPr lang="en-US" altLang="en-US" sz="2000" dirty="0"/>
              <a:t>In fact, the language implies many implicit operations.</a:t>
            </a:r>
          </a:p>
          <a:p>
            <a:pPr lvl="3">
              <a:spcBef>
                <a:spcPts val="200"/>
              </a:spcBef>
              <a:spcAft>
                <a:spcPts val="100"/>
              </a:spcAft>
              <a:buSzTx/>
            </a:pPr>
            <a:r>
              <a:rPr lang="en-US" altLang="en-US" dirty="0"/>
              <a:t>The good news is that C++ does lots of things for you!</a:t>
            </a:r>
          </a:p>
          <a:p>
            <a:pPr lvl="3">
              <a:spcBef>
                <a:spcPts val="200"/>
              </a:spcBef>
              <a:spcAft>
                <a:spcPts val="100"/>
              </a:spcAft>
              <a:buSzTx/>
            </a:pPr>
            <a:r>
              <a:rPr lang="en-US" altLang="en-US" dirty="0"/>
              <a:t>The bad news is that C++ does lots of things for you!</a:t>
            </a:r>
          </a:p>
        </p:txBody>
      </p:sp>
    </p:spTree>
    <p:extLst>
      <p:ext uri="{BB962C8B-B14F-4D97-AF65-F5344CB8AC3E}">
        <p14:creationId xmlns:p14="http://schemas.microsoft.com/office/powerpoint/2010/main" val="3784477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809E4FDC-1DAD-4490-AA6C-CBA0EAA76C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C++ Weaknesses?</a:t>
            </a:r>
          </a:p>
        </p:txBody>
      </p:sp>
      <p:sp>
        <p:nvSpPr>
          <p:cNvPr id="11267" name="Rectangle 4">
            <a:extLst>
              <a:ext uri="{FF2B5EF4-FFF2-40B4-BE49-F238E27FC236}">
                <a16:creationId xmlns:a16="http://schemas.microsoft.com/office/drawing/2014/main" id="{C75BF255-529B-488F-835E-9D5960526F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056094"/>
          </a:xfrm>
          <a:noFill/>
        </p:spPr>
        <p:txBody>
          <a:bodyPr>
            <a:noAutofit/>
          </a:bodyPr>
          <a:lstStyle/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en-US" sz="2400" b="1" i="1" dirty="0"/>
              <a:t>Safety is not automatic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en-US" altLang="en-US" sz="2000" dirty="0"/>
              <a:t>No bounds checking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en-US" altLang="en-US" sz="2000" dirty="0"/>
              <a:t>Direct access to memory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en-US" altLang="en-US" sz="2000" dirty="0"/>
              <a:t>Can break the type system with casts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en-US" altLang="en-US" sz="2000" dirty="0"/>
              <a:t>Thrown exceptions can leave program in undefined state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endParaRPr lang="en-US" altLang="en-US" sz="2000" dirty="0"/>
          </a:p>
          <a:p>
            <a:pPr>
              <a:spcBef>
                <a:spcPts val="200"/>
              </a:spcBef>
              <a:spcAft>
                <a:spcPts val="200"/>
              </a:spcAft>
            </a:pPr>
            <a:r>
              <a:rPr lang="en-US" altLang="en-US" sz="2400" b="1" i="1" dirty="0"/>
              <a:t>However, you are in control!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en-US" altLang="en-US" sz="2000" dirty="0"/>
              <a:t>You want bounds checking—then build it into your class—it’s not hard.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en-US" altLang="en-US" sz="2000" dirty="0"/>
              <a:t>You can create smart, safe pointers if you want—the C++11 standard library has done that.</a:t>
            </a:r>
          </a:p>
          <a:p>
            <a:pPr lvl="1">
              <a:spcBef>
                <a:spcPts val="200"/>
              </a:spcBef>
              <a:spcAft>
                <a:spcPts val="200"/>
              </a:spcAft>
            </a:pPr>
            <a:r>
              <a:rPr lang="en-US" altLang="en-US" sz="2000" dirty="0"/>
              <a:t>You can safely cast and write exception safe code. You just have to know how!</a:t>
            </a:r>
          </a:p>
          <a:p>
            <a:pPr lvl="2">
              <a:spcBef>
                <a:spcPts val="200"/>
              </a:spcBef>
              <a:spcAft>
                <a:spcPts val="200"/>
              </a:spcAft>
            </a:pPr>
            <a:r>
              <a:rPr lang="en-US" altLang="en-US" sz="2000" dirty="0"/>
              <a:t>That’s why, among other reasons, that you are here.</a:t>
            </a:r>
          </a:p>
        </p:txBody>
      </p:sp>
    </p:spTree>
    <p:extLst>
      <p:ext uri="{BB962C8B-B14F-4D97-AF65-F5344CB8AC3E}">
        <p14:creationId xmlns:p14="http://schemas.microsoft.com/office/powerpoint/2010/main" val="657715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FDAF8587-56DB-4775-B24B-09F9A535D6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C++ Omissions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DEC9E6F1-12D7-412F-926B-6A736EDC80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538210" cy="48768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Tx/>
            </a:pPr>
            <a:r>
              <a:rPr lang="en-US" altLang="en-US" sz="2400" b="1" i="1" dirty="0"/>
              <a:t>Things not supported by the language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Tx/>
            </a:pPr>
            <a:r>
              <a:rPr lang="en-US" altLang="en-US" sz="2000" dirty="0"/>
              <a:t>Directory services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Tx/>
            </a:pPr>
            <a:r>
              <a:rPr lang="en-US" altLang="en-US" sz="2000" dirty="0"/>
              <a:t>Graphical user interfaces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Tx/>
            </a:pPr>
            <a:r>
              <a:rPr lang="en-US" altLang="en-US" sz="2000" dirty="0"/>
              <a:t>Network programming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Tx/>
            </a:pPr>
            <a:r>
              <a:rPr lang="en-US" altLang="en-US" sz="2000" dirty="0"/>
              <a:t>Internet programming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Tx/>
            </a:pPr>
            <a:r>
              <a:rPr lang="en-US" altLang="en-US" sz="2000" dirty="0"/>
              <a:t>Database operations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Tx/>
            </a:pPr>
            <a:endParaRPr lang="en-US" altLang="en-US" sz="2000" dirty="0"/>
          </a:p>
          <a:p>
            <a:pPr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Tx/>
            </a:pPr>
            <a:r>
              <a:rPr lang="en-US" altLang="en-US" sz="2400" b="1" i="1" dirty="0"/>
              <a:t>You can provide all those things</a:t>
            </a:r>
            <a:r>
              <a:rPr lang="en-US" altLang="en-US" sz="2400" dirty="0"/>
              <a:t>  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Tx/>
            </a:pPr>
            <a:r>
              <a:rPr lang="en-US" altLang="en-US" sz="2000" dirty="0"/>
              <a:t>You will find </a:t>
            </a:r>
            <a:r>
              <a:rPr lang="en-US" altLang="en-US" sz="2000" dirty="0" err="1"/>
              <a:t>FileSystem</a:t>
            </a:r>
            <a:r>
              <a:rPr lang="en-US" altLang="en-US" sz="2000" dirty="0"/>
              <a:t> and Sockets packages on the college server</a:t>
            </a:r>
          </a:p>
          <a:p>
            <a:pPr lvl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Tx/>
            </a:pPr>
            <a:r>
              <a:rPr lang="en-US" altLang="en-US" sz="2000" dirty="0"/>
              <a:t>You’ve seen how to make C# WPF code interoperate with native C++</a:t>
            </a:r>
          </a:p>
        </p:txBody>
      </p:sp>
    </p:spTree>
    <p:extLst>
      <p:ext uri="{BB962C8B-B14F-4D97-AF65-F5344CB8AC3E}">
        <p14:creationId xmlns:p14="http://schemas.microsoft.com/office/powerpoint/2010/main" val="2072572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00DEC297-1AB7-4965-AFC6-00672CA170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Resources to Help You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FE4ECD82-3D6E-4EF9-B054-05E305B9155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400"/>
              </a:spcBef>
              <a:spcAft>
                <a:spcPts val="100"/>
              </a:spcAft>
              <a:defRPr/>
            </a:pPr>
            <a:r>
              <a:rPr lang="en-US" altLang="en-US" sz="2400" b="1" dirty="0"/>
              <a:t>Class texts</a:t>
            </a:r>
          </a:p>
          <a:p>
            <a:pPr>
              <a:spcBef>
                <a:spcPts val="400"/>
              </a:spcBef>
              <a:spcAft>
                <a:spcPts val="100"/>
              </a:spcAft>
              <a:defRPr/>
            </a:pPr>
            <a:r>
              <a:rPr lang="en-US" altLang="en-US" sz="2400" b="1" dirty="0"/>
              <a:t>Website: </a:t>
            </a:r>
            <a:r>
              <a:rPr lang="en-US" altLang="en-US" sz="2400" dirty="0">
                <a:hlinkClick r:id="rId3"/>
              </a:rPr>
              <a:t>https://ecs.syr.edu/faculty/fawcett</a:t>
            </a:r>
            <a:endParaRPr lang="en-US" altLang="en-US" sz="2400" dirty="0"/>
          </a:p>
          <a:p>
            <a:pPr>
              <a:spcBef>
                <a:spcPts val="400"/>
              </a:spcBef>
              <a:spcAft>
                <a:spcPts val="100"/>
              </a:spcAft>
              <a:defRPr/>
            </a:pPr>
            <a:r>
              <a:rPr lang="en-US" altLang="en-US" sz="2400" b="1" dirty="0"/>
              <a:t>For online students:</a:t>
            </a:r>
          </a:p>
          <a:p>
            <a:pPr lvl="1">
              <a:spcBef>
                <a:spcPts val="400"/>
              </a:spcBef>
              <a:spcAft>
                <a:spcPts val="100"/>
              </a:spcAft>
              <a:defRPr/>
            </a:pPr>
            <a:r>
              <a:rPr lang="en-US" altLang="en-US" sz="2200" dirty="0"/>
              <a:t>Weekly synchronous lectures</a:t>
            </a:r>
          </a:p>
          <a:p>
            <a:pPr>
              <a:spcBef>
                <a:spcPts val="400"/>
              </a:spcBef>
              <a:spcAft>
                <a:spcPts val="100"/>
              </a:spcAft>
              <a:defRPr/>
            </a:pPr>
            <a:r>
              <a:rPr lang="en-US" altLang="en-US" sz="2400" b="1" dirty="0"/>
              <a:t>For residential students:</a:t>
            </a:r>
          </a:p>
          <a:p>
            <a:pPr lvl="1">
              <a:spcBef>
                <a:spcPts val="400"/>
              </a:spcBef>
              <a:spcAft>
                <a:spcPts val="100"/>
              </a:spcAft>
              <a:defRPr/>
            </a:pPr>
            <a:r>
              <a:rPr lang="en-US" altLang="en-US" sz="2200" dirty="0"/>
              <a:t>Friday help sessions:</a:t>
            </a:r>
          </a:p>
          <a:p>
            <a:pPr lvl="2">
              <a:spcBef>
                <a:spcPts val="400"/>
              </a:spcBef>
              <a:spcAft>
                <a:spcPts val="100"/>
              </a:spcAft>
              <a:defRPr/>
            </a:pPr>
            <a:r>
              <a:rPr lang="en-US" altLang="en-US" sz="2000" dirty="0"/>
              <a:t>9:00 am–10:30 am in CST 4-201 by instructor</a:t>
            </a:r>
          </a:p>
          <a:p>
            <a:pPr lvl="2">
              <a:spcBef>
                <a:spcPts val="400"/>
              </a:spcBef>
              <a:spcAft>
                <a:spcPts val="100"/>
              </a:spcAft>
              <a:defRPr/>
            </a:pPr>
            <a:r>
              <a:rPr lang="en-US" altLang="en-US" sz="2000" dirty="0"/>
              <a:t>5:30 pm–7:00 pm in CST 4-201 by TAs</a:t>
            </a:r>
          </a:p>
          <a:p>
            <a:pPr lvl="1">
              <a:spcBef>
                <a:spcPts val="400"/>
              </a:spcBef>
              <a:spcAft>
                <a:spcPts val="100"/>
              </a:spcAft>
              <a:defRPr/>
            </a:pPr>
            <a:r>
              <a:rPr lang="en-US" altLang="en-US" sz="2200" dirty="0"/>
              <a:t>Teaching assistants:</a:t>
            </a:r>
          </a:p>
          <a:p>
            <a:pPr lvl="2">
              <a:spcBef>
                <a:spcPts val="400"/>
              </a:spcBef>
              <a:spcAft>
                <a:spcPts val="100"/>
              </a:spcAft>
              <a:defRPr/>
            </a:pPr>
            <a:r>
              <a:rPr lang="en-US" altLang="en-US" sz="2000" dirty="0"/>
              <a:t>Office hours</a:t>
            </a:r>
          </a:p>
          <a:p>
            <a:pPr lvl="1">
              <a:spcBef>
                <a:spcPts val="400"/>
              </a:spcBef>
              <a:spcAft>
                <a:spcPts val="100"/>
              </a:spcAft>
              <a:defRPr/>
            </a:pPr>
            <a:r>
              <a:rPr lang="en-US" altLang="en-US" sz="2200" dirty="0"/>
              <a:t>Special help sessions</a:t>
            </a:r>
          </a:p>
          <a:p>
            <a:pPr lvl="2">
              <a:spcBef>
                <a:spcPts val="400"/>
              </a:spcBef>
              <a:spcAft>
                <a:spcPts val="100"/>
              </a:spcAft>
              <a:defRPr/>
            </a:pPr>
            <a:r>
              <a:rPr lang="en-US" altLang="en-US" sz="2000" dirty="0"/>
              <a:t>One or two sessions covering Visual Studio IDE</a:t>
            </a:r>
          </a:p>
        </p:txBody>
      </p:sp>
    </p:spTree>
    <p:extLst>
      <p:ext uri="{BB962C8B-B14F-4D97-AF65-F5344CB8AC3E}">
        <p14:creationId xmlns:p14="http://schemas.microsoft.com/office/powerpoint/2010/main" val="1959881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1867</TotalTime>
  <Words>639</Words>
  <Application>Microsoft Office PowerPoint</Application>
  <PresentationFormat>On-screen Show (4:3)</PresentationFormat>
  <Paragraphs>109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Scala OT</vt:lpstr>
      <vt:lpstr>ScalaOT</vt:lpstr>
      <vt:lpstr>ScalaSansLF-Regular</vt:lpstr>
      <vt:lpstr>ScalaSansOT</vt:lpstr>
      <vt:lpstr>Clarity</vt:lpstr>
      <vt:lpstr>1_Clarity</vt:lpstr>
      <vt:lpstr>C++ Assessment</vt:lpstr>
      <vt:lpstr>C++ Strengths</vt:lpstr>
      <vt:lpstr>C++ Strengths (cont.)</vt:lpstr>
      <vt:lpstr>C++ Strengths (cont.)</vt:lpstr>
      <vt:lpstr>C++ Strengths (cont.)</vt:lpstr>
      <vt:lpstr>C++ Strengths (cont.)</vt:lpstr>
      <vt:lpstr>C++ Weaknesses!</vt:lpstr>
      <vt:lpstr>C++ Weaknesses?</vt:lpstr>
      <vt:lpstr>C++ Omissions</vt:lpstr>
      <vt:lpstr>Resources to Help You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James Fawcett</cp:lastModifiedBy>
  <cp:revision>229</cp:revision>
  <dcterms:created xsi:type="dcterms:W3CDTF">2015-11-10T20:00:19Z</dcterms:created>
  <dcterms:modified xsi:type="dcterms:W3CDTF">2017-10-05T14:12:00Z</dcterms:modified>
</cp:coreProperties>
</file>