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32"/>
  </p:notesMasterIdLst>
  <p:sldIdLst>
    <p:sldId id="326" r:id="rId3"/>
    <p:sldId id="320" r:id="rId4"/>
    <p:sldId id="327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18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5" d="100"/>
          <a:sy n="65" d="100"/>
        </p:scale>
        <p:origin x="145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9/28/2017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529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2774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2774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September 28,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September 28,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gcons.com/KateBlog/CategoryView.aspx?category=C++#a7dfd6ea3-138a-404e-b3e9-55534ba84f22" TargetMode="External"/><Relationship Id="rId2" Type="http://schemas.openxmlformats.org/officeDocument/2006/relationships/hyperlink" Target="http://www.gotw.ca/publications/C++CLIRationale.pdf" TargetMode="Externa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dirty="0"/>
              <a:t>C++\CLI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2938420"/>
            <a:ext cx="6400800" cy="1752600"/>
          </a:xfrm>
        </p:spPr>
        <p:txBody>
          <a:bodyPr>
            <a:noAutofit/>
          </a:bodyPr>
          <a:lstStyle/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References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C++/CLI</a:t>
            </a:r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A Design Rationale for C++/CLI, Herb Sutter, </a:t>
            </a:r>
            <a:r>
              <a:rPr lang="en-US" altLang="en-US" sz="2400" dirty="0">
                <a:hlinkClick r:id="rId2"/>
              </a:rPr>
              <a:t>http://www.gotw.ca/publications/C++CLIRationale.pdf</a:t>
            </a:r>
            <a:endParaRPr lang="en-US" altLang="en-US" sz="2400" dirty="0"/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Moving C++ Applications to the Common Language Runtime, Kate Gregory, </a:t>
            </a:r>
            <a:r>
              <a:rPr lang="en-US" altLang="en-US" sz="2400" dirty="0">
                <a:hlinkClick r:id="rId3"/>
              </a:rPr>
              <a:t>http://www.gregcons.com/KateBlog/CategoryView.aspx?category=C++#a7dfd6ea3-138a-404e-b3e9-55534ba84f22</a:t>
            </a:r>
            <a:endParaRPr lang="en-US" altLang="en-US" sz="2400" dirty="0"/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extensions</a:t>
            </a:r>
          </a:p>
          <a:p>
            <a:pPr lvl="1">
              <a:spcBef>
                <a:spcPts val="1200"/>
              </a:spcBef>
            </a:pPr>
            <a:r>
              <a:rPr lang="en-US" altLang="en-US" sz="2400" dirty="0"/>
              <a:t>C++/CLI in Action, </a:t>
            </a:r>
            <a:r>
              <a:rPr lang="en-US" altLang="en-US" sz="2400" dirty="0" err="1"/>
              <a:t>Nishant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Sivakumar</a:t>
            </a:r>
            <a:r>
              <a:rPr lang="en-US" altLang="en-US" sz="2400" dirty="0"/>
              <a:t>,  Manning, 2007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C++\CLI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2800" dirty="0"/>
              <a:t>C++\CLI interoperates with native C++ easily.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You can even use C++\CLI code and native C++ code in the same source file.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C++\CLI compiles to MSIL, so C# code can interoperate with any C++\CLI code compiled as a dynamic link library.</a:t>
            </a:r>
          </a:p>
          <a:p>
            <a:pPr>
              <a:spcBef>
                <a:spcPts val="1200"/>
              </a:spcBef>
            </a:pPr>
            <a:r>
              <a:rPr lang="en-US" sz="2800" dirty="0"/>
              <a:t>These two characteristics of C++\CLI allow us to build a C++\CLI shim between an C# WPF application and native C++ code.</a:t>
            </a:r>
          </a:p>
          <a:p>
            <a:pPr lvl="1">
              <a:spcBef>
                <a:spcPts val="1200"/>
              </a:spcBef>
            </a:pPr>
            <a:r>
              <a:rPr lang="en-US" sz="2400" dirty="0"/>
              <a:t>That’s exactly what you will do in Projects #3 and #4.</a:t>
            </a:r>
          </a:p>
        </p:txBody>
      </p:sp>
    </p:spTree>
    <p:extLst>
      <p:ext uri="{BB962C8B-B14F-4D97-AF65-F5344CB8AC3E}">
        <p14:creationId xmlns:p14="http://schemas.microsoft.com/office/powerpoint/2010/main" val="250454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Comparison of Object Models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200" b="1" dirty="0"/>
              <a:t>Standard C++ Object Model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All objects share a rich memory model: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Static, stack, and heap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Rich object life-time model: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Static objects live for the duration of the program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Objects on stack live within a scope defined by { and }</a:t>
            </a:r>
          </a:p>
          <a:p>
            <a:pPr lvl="2">
              <a:spcBef>
                <a:spcPts val="600"/>
              </a:spcBef>
              <a:defRPr/>
            </a:pPr>
            <a:r>
              <a:rPr lang="en-US" sz="2000" dirty="0"/>
              <a:t>Objects on heap live at the designer’s discretion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200" b="1" dirty="0"/>
              <a:t>.Net Managed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More Spartan memory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Value types are stack-based only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Reference types (all user-defined types and library types) live on the managed heap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Non-deterministic life-time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All reference types are garbage collected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good news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bad news</a:t>
            </a:r>
          </a:p>
          <a:p>
            <a:pPr>
              <a:spcBef>
                <a:spcPts val="600"/>
              </a:spcBef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3580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Object Models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200" b="1" dirty="0"/>
              <a:t>Standard C++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Semantics based on deep copy model: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good news.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the bad news.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For compilation, a source file must include information about all the types it uses.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That’s definitely bad news.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But it has a work-around; e.g., design to interface not implementation. Use object factories.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200" b="1" dirty="0"/>
              <a:t>.Net Managed Object Model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Semantics based on a shallow reference model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For compilation, a source file is type checked with metadata provided by the types it uses.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That is great news.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It is this property that makes .Net components so simple.</a:t>
            </a:r>
          </a:p>
        </p:txBody>
      </p:sp>
    </p:spTree>
    <p:extLst>
      <p:ext uri="{BB962C8B-B14F-4D97-AF65-F5344CB8AC3E}">
        <p14:creationId xmlns:p14="http://schemas.microsoft.com/office/powerpoint/2010/main" val="357996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.Net Object Model</a:t>
            </a:r>
            <a:endParaRPr lang="en-IN" dirty="0"/>
          </a:p>
        </p:txBody>
      </p:sp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519F149C-1BC8-44B6-AF79-2DC78BC808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2638879"/>
              </p:ext>
            </p:extLst>
          </p:nvPr>
        </p:nvGraphicFramePr>
        <p:xfrm>
          <a:off x="2108446" y="1543050"/>
          <a:ext cx="4927109" cy="49737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1" name="VISIO" r:id="rId3" imgW="5758920" imgH="5812920" progId="">
                  <p:embed/>
                </p:oleObj>
              </mc:Choice>
              <mc:Fallback>
                <p:oleObj name="VISIO" r:id="rId3" imgW="5758920" imgH="581292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446" y="1543050"/>
                        <a:ext cx="4927109" cy="49737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0372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Language Comparison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Is an ANSI and ISO standard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Has a standard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Universally available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Windows, UNIX, MAC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Well known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Large developer base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Lots of books and articles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Programming models supported: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Objects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Procedural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Generic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.Net C#, Managed C++, …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Is an ECMA standard, becoming an ISO standard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Has defined an ECMA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Mono project porting to UNIX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New, but gaining a lot of popularity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Developer base growing quickly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Lots of books and articles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Programming models supported: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Objects</a:t>
            </a:r>
          </a:p>
          <a:p>
            <a:pPr>
              <a:spcBef>
                <a:spcPts val="2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8360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Language Comparison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Implementation is separate from class declaration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See object model comparison</a:t>
            </a:r>
          </a:p>
          <a:p>
            <a:pPr>
              <a:spcBef>
                <a:spcPts val="200"/>
              </a:spcBef>
              <a:defRPr/>
            </a:pP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920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.Net C#, Managed C++, …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200" dirty="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Implementation forced in class declaration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dirty="0"/>
              <a:t>See object model comparison</a:t>
            </a:r>
          </a:p>
          <a:p>
            <a:pPr>
              <a:spcBef>
                <a:spcPts val="2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12585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Library Comparison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200"/>
              </a:spcBef>
              <a:buNone/>
              <a:defRPr/>
            </a:pPr>
            <a:r>
              <a:rPr lang="en-US" sz="2400" b="1" dirty="0"/>
              <a:t>Standard C++ Library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Portable across most platforms with good standards conformance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I/O support is stream-based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Console, files, and strings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Flexible container facility using Standard Template Library (STL)</a:t>
            </a:r>
          </a:p>
          <a:p>
            <a:pPr lvl="2">
              <a:spcBef>
                <a:spcPts val="200"/>
              </a:spcBef>
              <a:defRPr/>
            </a:pPr>
            <a:r>
              <a:rPr lang="en-US" sz="2000" dirty="0"/>
              <a:t>But no hash-table containers</a:t>
            </a:r>
          </a:p>
          <a:p>
            <a:pPr lvl="1">
              <a:spcBef>
                <a:spcPts val="200"/>
              </a:spcBef>
              <a:defRPr/>
            </a:pPr>
            <a:r>
              <a:rPr lang="en-US" sz="2200" dirty="0"/>
              <a:t>No support for paths and directories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  <a:defRPr/>
            </a:pPr>
            <a:r>
              <a:rPr lang="en-US" sz="2400" b="1" dirty="0"/>
              <a:t>.Net Framework Class Library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Windows only but porting efforts underway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I/O support is function-based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Console and files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Fixed set of containers that are not very type safe</a:t>
            </a:r>
          </a:p>
          <a:p>
            <a:pPr lvl="2">
              <a:spcBef>
                <a:spcPts val="1200"/>
              </a:spcBef>
              <a:defRPr/>
            </a:pPr>
            <a:r>
              <a:rPr lang="en-US" sz="2000" dirty="0"/>
              <a:t>Has hash-table containers</a:t>
            </a:r>
          </a:p>
          <a:p>
            <a:pPr lvl="1">
              <a:spcBef>
                <a:spcPts val="1200"/>
              </a:spcBef>
              <a:defRPr/>
            </a:pPr>
            <a:r>
              <a:rPr lang="en-US" sz="2200" dirty="0"/>
              <a:t>Strong support for paths and directories</a:t>
            </a:r>
          </a:p>
          <a:p>
            <a:pPr>
              <a:spcBef>
                <a:spcPts val="6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5825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Library Comparison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lvl="1" indent="0">
              <a:buNone/>
              <a:defRPr/>
            </a:pPr>
            <a:r>
              <a:rPr lang="en-US" sz="2400" b="1" dirty="0"/>
              <a:t>Standard C++ </a:t>
            </a:r>
            <a:r>
              <a:rPr lang="en-US" sz="2400" b="1" dirty="0" smtClean="0"/>
              <a:t>Library</a:t>
            </a:r>
            <a:endParaRPr lang="en-US" sz="2400" dirty="0" smtClean="0"/>
          </a:p>
          <a:p>
            <a:pPr lvl="1">
              <a:defRPr/>
            </a:pPr>
            <a:r>
              <a:rPr lang="en-US" sz="2200" dirty="0" smtClean="0"/>
              <a:t>Strings</a:t>
            </a:r>
            <a:r>
              <a:rPr lang="en-US" sz="2200" dirty="0"/>
              <a:t>, no regular expressions</a:t>
            </a:r>
          </a:p>
          <a:p>
            <a:pPr lvl="1">
              <a:defRPr/>
            </a:pPr>
            <a:r>
              <a:rPr lang="en-US" sz="2200" dirty="0"/>
              <a:t>No support for threads</a:t>
            </a:r>
          </a:p>
          <a:p>
            <a:pPr lvl="1">
              <a:defRPr/>
            </a:pPr>
            <a:r>
              <a:rPr lang="en-US" sz="2200" dirty="0"/>
              <a:t>No support for inter-process and distributed processing</a:t>
            </a:r>
          </a:p>
          <a:p>
            <a:pPr lvl="1">
              <a:defRPr/>
            </a:pPr>
            <a:r>
              <a:rPr lang="en-US" sz="2200" dirty="0"/>
              <a:t>No support for XML</a:t>
            </a:r>
          </a:p>
          <a:p>
            <a:pPr lvl="1">
              <a:defRPr/>
            </a:pPr>
            <a:r>
              <a:rPr lang="en-US" sz="2200" dirty="0"/>
              <a:t>Platform agnostic</a:t>
            </a:r>
          </a:p>
          <a:p>
            <a:pPr lvl="1">
              <a:spcBef>
                <a:spcPts val="200"/>
              </a:spcBef>
              <a:defRPr/>
            </a:pPr>
            <a:endParaRPr lang="en-US" sz="2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248150" cy="4718304"/>
          </a:xfrm>
        </p:spPr>
        <p:txBody>
          <a:bodyPr>
            <a:noAutofit/>
          </a:bodyPr>
          <a:lstStyle/>
          <a:p>
            <a:pPr marL="0" lvl="1" indent="0">
              <a:spcBef>
                <a:spcPts val="600"/>
              </a:spcBef>
              <a:buNone/>
              <a:defRPr/>
            </a:pPr>
            <a:r>
              <a:rPr lang="en-US" sz="2400" b="1" dirty="0" err="1"/>
              <a:t>.Net</a:t>
            </a:r>
            <a:r>
              <a:rPr lang="en-US" sz="2400" b="1" dirty="0"/>
              <a:t> Framework Class </a:t>
            </a:r>
            <a:r>
              <a:rPr lang="en-US" sz="2400" b="1" dirty="0" smtClean="0"/>
              <a:t>Library</a:t>
            </a:r>
            <a:endParaRPr lang="en-US" sz="2400" dirty="0" smtClean="0"/>
          </a:p>
          <a:p>
            <a:pPr lvl="1">
              <a:spcBef>
                <a:spcPts val="600"/>
              </a:spcBef>
              <a:defRPr/>
            </a:pPr>
            <a:r>
              <a:rPr lang="en-US" sz="2200" dirty="0" smtClean="0"/>
              <a:t>Strings </a:t>
            </a:r>
            <a:r>
              <a:rPr lang="en-US" sz="2200" dirty="0"/>
              <a:t>and regular expressions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Thread support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Rich set of inter-process and distributed processing constructs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Support for XML processing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200" dirty="0"/>
              <a:t>Deep support for Windows but very dependent on windows services like COM</a:t>
            </a:r>
          </a:p>
          <a:p>
            <a:pPr>
              <a:spcBef>
                <a:spcPts val="600"/>
              </a:spcBef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97008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200" dirty="0"/>
              <a:t>Syntax: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endParaRPr lang="en-US" altLang="en-US" sz="2000" dirty="0"/>
          </a:p>
          <a:p>
            <a:pPr lvl="1">
              <a:lnSpc>
                <a:spcPct val="80000"/>
              </a:lnSpc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N is a standard C++ class.  None of the rules have changed.</a:t>
            </a:r>
          </a:p>
          <a:p>
            <a:pPr lvl="1">
              <a:spcBef>
                <a:spcPts val="6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R is a managed class of reference type.  It lives on the managed heap and is referenced by a handle: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R^ </a:t>
            </a:r>
            <a:r>
              <a:rPr lang="en-US" altLang="en-US" sz="2000" dirty="0" err="1">
                <a:latin typeface="Consolas" panose="020B0609020204030204" pitchFamily="49" charset="0"/>
              </a:rPr>
              <a:t>rh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R;</a:t>
            </a:r>
          </a:p>
          <a:p>
            <a:pPr lvl="2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delete </a:t>
            </a:r>
            <a:r>
              <a:rPr lang="en-US" altLang="en-US" sz="2000" dirty="0" err="1">
                <a:latin typeface="Consolas" panose="020B0609020204030204" pitchFamily="49" charset="0"/>
              </a:rPr>
              <a:t>rh</a:t>
            </a:r>
            <a:r>
              <a:rPr lang="en-US" altLang="en-US" sz="2000" dirty="0">
                <a:latin typeface="Consolas" panose="020B0609020204030204" pitchFamily="49" charset="0"/>
              </a:rPr>
              <a:t>;  [optional: calls destructor which calls Dispose() to release unmanaged resources]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25402" t="44140" r="25101" b="39376"/>
          <a:stretch/>
        </p:blipFill>
        <p:spPr>
          <a:xfrm>
            <a:off x="627013" y="2090195"/>
            <a:ext cx="6439989" cy="1205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4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Reference types may also be declared as local variables.  They still live on the managed heap, but their destructors are called when the thread of execution leaves the local scope.</a:t>
            </a:r>
          </a:p>
          <a:p>
            <a:pPr marL="457200" lvl="2">
              <a:spcBef>
                <a:spcPts val="1800"/>
              </a:spcBef>
            </a:pPr>
            <a:r>
              <a:rPr lang="en-US" altLang="en-US" sz="2200" dirty="0">
                <a:latin typeface="Consolas" panose="020B0609020204030204" pitchFamily="49" charset="0"/>
              </a:rPr>
              <a:t>V is a managed class of value type.  It lives in its scope of declaration.</a:t>
            </a:r>
            <a:r>
              <a:rPr lang="en-US" altLang="en-US" sz="1000" dirty="0">
                <a:latin typeface="Consolas" panose="020B0609020204030204" pitchFamily="49" charset="0"/>
              </a:rPr>
              <a:t> </a:t>
            </a:r>
          </a:p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Value types must be bit-wise </a:t>
            </a:r>
            <a:r>
              <a:rPr lang="en-US" altLang="en-US" dirty="0" err="1">
                <a:latin typeface="Consolas" panose="020B0609020204030204" pitchFamily="49" charset="0"/>
              </a:rPr>
              <a:t>copyable</a:t>
            </a:r>
            <a:r>
              <a:rPr lang="en-US" altLang="en-US" dirty="0">
                <a:latin typeface="Consolas" panose="020B0609020204030204" pitchFamily="49" charset="0"/>
              </a:rPr>
              <a:t>.  They have no constructors, destructors, or virtual functions.</a:t>
            </a:r>
          </a:p>
          <a:p>
            <a:pPr marL="730800" lvl="3">
              <a:spcBef>
                <a:spcPts val="1800"/>
              </a:spcBef>
            </a:pPr>
            <a:r>
              <a:rPr lang="en-US" altLang="en-US" dirty="0">
                <a:latin typeface="Consolas" panose="020B0609020204030204" pitchFamily="49" charset="0"/>
              </a:rPr>
              <a:t>Value types may be boxed to become objects on the managed heap.</a:t>
            </a: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249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Classes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I is a managed interface.  You do not declare its methods virtual.  You qualify an implementing class’s methods with override (or new if you want to hide the interface’s method).</a:t>
            </a:r>
          </a:p>
          <a:p>
            <a:pPr lvl="1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E is a managed enumeration.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hold “values,” handles, and references to managed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hold values, handles, and references to value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N can call methods of managed types.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R can call global functions and members of unmanaged classes without marshaling.</a:t>
            </a:r>
          </a:p>
          <a:p>
            <a:pPr>
              <a:spcBef>
                <a:spcPts val="600"/>
              </a:spcBef>
            </a:pPr>
            <a:r>
              <a:rPr lang="en-US" altLang="en-US" sz="2200" dirty="0"/>
              <a:t>R can hold a pointer to an unmanaged object but is responsible for creating it on the C++ heap and eventually destroying it.</a:t>
            </a:r>
          </a:p>
          <a:p>
            <a:pPr lvl="1">
              <a:lnSpc>
                <a:spcPct val="80000"/>
              </a:lnSpc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sz="2200" dirty="0">
              <a:latin typeface="Consolas" panose="020B0609020204030204" pitchFamily="49" charset="0"/>
            </a:endParaRPr>
          </a:p>
          <a:p>
            <a:pPr lvl="1">
              <a:spcBef>
                <a:spcPts val="600"/>
              </a:spcBef>
            </a:pPr>
            <a:endParaRPr lang="en-US" alt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820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Library Functionality</a:t>
            </a:r>
            <a:endParaRPr lang="en-IN" dirty="0"/>
          </a:p>
        </p:txBody>
      </p:sp>
      <p:graphicFrame>
        <p:nvGraphicFramePr>
          <p:cNvPr id="3" name="Group 3">
            <a:extLst>
              <a:ext uri="{FF2B5EF4-FFF2-40B4-BE49-F238E27FC236}">
                <a16:creationId xmlns:a16="http://schemas.microsoft.com/office/drawing/2014/main" id="{D0E1F2AC-E08E-4979-B4B2-0C8B6914F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302940"/>
              </p:ext>
            </p:extLst>
          </p:nvPr>
        </p:nvGraphicFramePr>
        <p:xfrm>
          <a:off x="685800" y="1444170"/>
          <a:ext cx="7772400" cy="4952400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Composable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Forms, WPF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69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Comparison of Library Functionality</a:t>
            </a:r>
            <a:endParaRPr lang="en-IN" dirty="0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964AC6D8-156A-42DB-AD43-CD2D60112C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7538895"/>
              </p:ext>
            </p:extLst>
          </p:nvPr>
        </p:nvGraphicFramePr>
        <p:xfrm>
          <a:off x="685800" y="1371600"/>
          <a:ext cx="7772400" cy="500608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6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Support Provided in Code from Website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Support Provided by You in Projects S’09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Composable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HashTable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FileInfo</a:t>
                      </a: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FileSystem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Thread, Lock classes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87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SocketCommunicator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0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Reader, Writer, no DOM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XMLDOM class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1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29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514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C++ Syntax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Include system </a:t>
            </a:r>
            <a:r>
              <a:rPr lang="en-US" altLang="en-US" sz="2400" dirty="0" err="1"/>
              <a:t>dlls</a:t>
            </a:r>
            <a:r>
              <a:rPr lang="en-US" altLang="en-US" sz="2400" dirty="0"/>
              <a:t> from the Global Assembly Cache (GAC):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#include &lt; System.Data.dll&gt;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Include standard library modules in the usual way: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#include &lt;</a:t>
            </a:r>
            <a:r>
              <a:rPr lang="en-US" altLang="en-US" sz="2000" dirty="0" err="1">
                <a:latin typeface="Consolas" panose="020B0609020204030204" pitchFamily="49" charset="0"/>
              </a:rPr>
              <a:t>iostream</a:t>
            </a:r>
            <a:r>
              <a:rPr lang="en-US" altLang="en-US" sz="2000" dirty="0">
                <a:latin typeface="Consolas" panose="020B0609020204030204" pitchFamily="49" charset="0"/>
              </a:rPr>
              <a:t>&gt;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Use scope resolution operator to define namespaces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using namespace System::Text;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Declare .Net value types on stack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US" altLang="en-US" sz="2400" dirty="0"/>
              <a:t>Declare .Net reference types as pointers to managed heap</a:t>
            </a:r>
          </a:p>
          <a:p>
            <a:pPr lvl="1">
              <a:spcBef>
                <a:spcPts val="600"/>
              </a:spcBef>
              <a:spcAft>
                <a:spcPts val="300"/>
              </a:spcAft>
            </a:pPr>
            <a:r>
              <a:rPr lang="en-US" altLang="en-US" sz="2000" dirty="0">
                <a:latin typeface="Consolas" panose="020B0609020204030204" pitchFamily="49" charset="0"/>
              </a:rPr>
              <a:t>String^ </a:t>
            </a:r>
            <a:r>
              <a:rPr lang="en-US" altLang="en-US" sz="2000" dirty="0" err="1">
                <a:latin typeface="Consolas" panose="020B0609020204030204" pitchFamily="49" charset="0"/>
              </a:rPr>
              <a:t>str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String(”Hello World”);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1638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3600" dirty="0"/>
              <a:t>From Kate Gregory’s Presentation</a:t>
            </a:r>
            <a:br>
              <a:rPr lang="en-US" altLang="en-US" sz="3600" dirty="0"/>
            </a:br>
            <a:r>
              <a:rPr lang="en-US" altLang="en-US" sz="3600" dirty="0"/>
              <a:t>(see references)</a:t>
            </a:r>
            <a:endParaRPr lang="en-IN" sz="3600" dirty="0"/>
          </a:p>
        </p:txBody>
      </p:sp>
      <p:graphicFrame>
        <p:nvGraphicFramePr>
          <p:cNvPr id="3" name="Group 6">
            <a:extLst>
              <a:ext uri="{FF2B5EF4-FFF2-40B4-BE49-F238E27FC236}">
                <a16:creationId xmlns:a16="http://schemas.microsoft.com/office/drawing/2014/main" id="{9C11B3C5-4A41-4C03-B958-2CAD67F7E7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569607"/>
              </p:ext>
            </p:extLst>
          </p:nvPr>
        </p:nvGraphicFramePr>
        <p:xfrm>
          <a:off x="685800" y="1524000"/>
          <a:ext cx="7772400" cy="457200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45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9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68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Native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Managed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Pointer / Handle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*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^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Reference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&amp;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Allocate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new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gcnew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9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Free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delete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delete</a:t>
                      </a:r>
                      <a:r>
                        <a:rPr kumimoji="0" lang="en-GB" sz="200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kumimoji="0" lang="en-GB" sz="20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Native Heap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</a:rPr>
                        <a:t> 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000" u="none" strike="noStrike" cap="none" normalizeH="0" baseline="6000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</a:t>
                      </a:r>
                      <a:endParaRPr kumimoji="0" lang="en-GB" sz="2000" b="1" i="0" u="none" strike="noStrike" cap="none" normalizeH="0" baseline="60000" dirty="0">
                        <a:ln>
                          <a:noFill/>
                        </a:ln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Managed Heap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sym typeface="Wingdings" pitchFamily="2" charset="2"/>
                        </a:rPr>
                        <a:t>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effectLst/>
                          <a:sym typeface="Wingdings" pitchFamily="2" charset="2"/>
                        </a:rPr>
                        <a:t>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953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Use Stack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endParaRPr kumimoji="0" lang="en-GB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  <a:cs typeface="Times New Roman" pitchFamily="18" charset="0"/>
                        <a:sym typeface="Wingdings" pitchFamily="2" charset="2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2800" u="none" strike="noStrike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sym typeface="Wingdings" pitchFamily="2" charset="2"/>
                        </a:rPr>
                        <a:t></a:t>
                      </a:r>
                      <a:endParaRPr kumimoji="0" lang="en-GB" sz="2800" b="1" i="0" u="none" strike="noStrike" cap="none" normalizeH="0" baseline="6000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Verifiability</a:t>
                      </a:r>
                      <a:endParaRPr kumimoji="0" lang="en-GB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* and &amp; never</a:t>
                      </a:r>
                      <a:endParaRPr kumimoji="0" lang="en-GB" sz="1800" b="1" i="0" u="none" strike="noStrike" cap="none" normalizeH="0" baseline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GB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^ and % always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Rectangle 51">
            <a:extLst>
              <a:ext uri="{FF2B5EF4-FFF2-40B4-BE49-F238E27FC236}">
                <a16:creationId xmlns:a16="http://schemas.microsoft.com/office/drawing/2014/main" id="{D0558192-E4CA-463A-8D6A-71E6FB279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6248400"/>
            <a:ext cx="45339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69900" indent="-469900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Char char="·"/>
              <a:tabLst>
                <a:tab pos="1973263" algn="l"/>
                <a:tab pos="4754563" algn="l"/>
              </a:tabLst>
              <a:defRPr sz="2000">
                <a:solidFill>
                  <a:schemeClr val="accent2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tabLst>
                <a:tab pos="1973263" algn="l"/>
                <a:tab pos="4754563" algn="l"/>
              </a:tabLst>
              <a:defRPr>
                <a:solidFill>
                  <a:schemeClr val="accent2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65000"/>
              <a:buChar char="–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tabLst>
                <a:tab pos="1973263" algn="l"/>
                <a:tab pos="4754563" algn="l"/>
              </a:tabLst>
              <a:defRPr sz="1600">
                <a:solidFill>
                  <a:schemeClr val="accent2"/>
                </a:solidFill>
                <a:latin typeface="Tahoma" panose="020B0604030504040204" pitchFamily="34" charset="0"/>
              </a:defRPr>
            </a:lvl9pPr>
          </a:lstStyle>
          <a:p>
            <a:pPr algn="r">
              <a:buFont typeface="Symbol" panose="05050102010706020507" pitchFamily="18" charset="2"/>
              <a:buNone/>
            </a:pPr>
            <a:r>
              <a:rPr lang="en-GB" altLang="en-US" baseline="30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1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GB" altLang="en-US" dirty="0">
                <a:solidFill>
                  <a:schemeClr val="tx1"/>
                </a:solidFill>
                <a:latin typeface="+mn-lt"/>
              </a:rPr>
              <a:t>Optional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	</a:t>
            </a:r>
            <a:r>
              <a:rPr lang="en-GB" altLang="en-US" baseline="30000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2</a:t>
            </a:r>
            <a:r>
              <a:rPr lang="en-GB" altLang="en-US" dirty="0">
                <a:solidFill>
                  <a:schemeClr val="bg2">
                    <a:lumMod val="50000"/>
                  </a:schemeClr>
                </a:solidFill>
                <a:latin typeface="+mn-lt"/>
              </a:rPr>
              <a:t> </a:t>
            </a:r>
            <a:r>
              <a:rPr lang="en-GB" altLang="en-US" dirty="0">
                <a:solidFill>
                  <a:schemeClr val="tx1"/>
                </a:solidFill>
                <a:latin typeface="+mn-lt"/>
              </a:rPr>
              <a:t>Value types only</a:t>
            </a:r>
            <a:endParaRPr lang="en-GB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49151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Mixing Pointers and Arrays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Managed classes hold handles to reference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ref class R 2{ … private: String^ </a:t>
            </a:r>
            <a:r>
              <a:rPr lang="en-US" altLang="en-US" sz="2000" dirty="0" err="1">
                <a:latin typeface="Consolas" panose="020B0609020204030204" pitchFamily="49" charset="0"/>
              </a:rPr>
              <a:t>rStr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classes can also hold pointers to native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ref class R1 { … private: </a:t>
            </a:r>
            <a:r>
              <a:rPr lang="en-US" altLang="en-US" sz="2000" dirty="0" err="1">
                <a:latin typeface="Consolas" panose="020B0609020204030204" pitchFamily="49" charset="0"/>
              </a:rPr>
              <a:t>std</a:t>
            </a:r>
            <a:r>
              <a:rPr lang="en-US" altLang="en-US" sz="2000" dirty="0">
                <a:latin typeface="Consolas" panose="020B0609020204030204" pitchFamily="49" charset="0"/>
              </a:rPr>
              <a:t>::string* </a:t>
            </a:r>
            <a:r>
              <a:rPr lang="en-US" altLang="en-US" sz="2000" dirty="0" err="1">
                <a:latin typeface="Consolas" panose="020B0609020204030204" pitchFamily="49" charset="0"/>
              </a:rPr>
              <a:t>pStr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Unmanaged classes can hold managed handles to managed types: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class N { … private: </a:t>
            </a:r>
            <a:r>
              <a:rPr lang="en-US" altLang="en-US" sz="2000" dirty="0" err="1">
                <a:latin typeface="Consolas" panose="020B0609020204030204" pitchFamily="49" charset="0"/>
              </a:rPr>
              <a:t>gcroot</a:t>
            </a:r>
            <a:r>
              <a:rPr lang="en-US" altLang="en-US" sz="2000" dirty="0">
                <a:latin typeface="Consolas" panose="020B0609020204030204" pitchFamily="49" charset="0"/>
              </a:rPr>
              <a:t>&lt;String^&gt; </a:t>
            </a:r>
            <a:r>
              <a:rPr lang="en-US" altLang="en-US" sz="2000" dirty="0" err="1">
                <a:latin typeface="Consolas" panose="020B0609020204030204" pitchFamily="49" charset="0"/>
              </a:rPr>
              <a:t>rStr</a:t>
            </a:r>
            <a:r>
              <a:rPr lang="en-US" altLang="en-US" sz="2000" dirty="0">
                <a:latin typeface="Consolas" panose="020B0609020204030204" pitchFamily="49" charset="0"/>
              </a:rPr>
              <a:t>; };</a:t>
            </a:r>
          </a:p>
          <a:p>
            <a:pPr marL="274320" lvl="1" indent="0">
              <a:lnSpc>
                <a:spcPct val="90000"/>
              </a:lnSpc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01838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Mixing Pointers and Arrays (cont.)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Using these handles and references, they can make calls on each other’s methods.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arrays are declared like this: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Array&lt;String^&gt;^ </a:t>
            </a:r>
            <a:r>
              <a:rPr lang="en-US" altLang="en-US" sz="2000" dirty="0" err="1">
                <a:latin typeface="Consolas" panose="020B0609020204030204" pitchFamily="49" charset="0"/>
              </a:rPr>
              <a:t>ssarr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array&lt;String^&gt;(5);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err="1">
                <a:latin typeface="Consolas" panose="020B0609020204030204" pitchFamily="49" charset="0"/>
              </a:rPr>
              <a:t>ssarr</a:t>
            </a:r>
            <a:r>
              <a:rPr lang="en-US" altLang="en-US" sz="2000" dirty="0">
                <a:latin typeface="Consolas" panose="020B0609020204030204" pitchFamily="49" charset="0"/>
              </a:rPr>
              <a:t>[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] = String::</a:t>
            </a:r>
            <a:r>
              <a:rPr lang="en-US" altLang="en-US" sz="2000" dirty="0" err="1">
                <a:latin typeface="Consolas" panose="020B0609020204030204" pitchFamily="49" charset="0"/>
              </a:rPr>
              <a:t>Concat</a:t>
            </a:r>
            <a:r>
              <a:rPr lang="en-US" altLang="en-US" sz="2000" dirty="0">
                <a:latin typeface="Consolas" panose="020B0609020204030204" pitchFamily="49" charset="0"/>
              </a:rPr>
              <a:t>(“Number”, </a:t>
            </a:r>
            <a:r>
              <a:rPr lang="en-US" altLang="en-US" sz="2000" dirty="0" err="1">
                <a:latin typeface="Consolas" panose="020B0609020204030204" pitchFamily="49" charset="0"/>
              </a:rPr>
              <a:t>i.ToString</a:t>
            </a:r>
            <a:r>
              <a:rPr lang="en-US" altLang="en-US" sz="2000" dirty="0">
                <a:latin typeface="Consolas" panose="020B0609020204030204" pitchFamily="49" charset="0"/>
              </a:rPr>
              <a:t>());  0&lt;= 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 &lt;= 4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Managed arrays of value types are declared like this: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&gt;^ </a:t>
            </a:r>
            <a:r>
              <a:rPr lang="en-US" altLang="en-US" sz="2000" dirty="0" err="1">
                <a:latin typeface="Consolas" panose="020B0609020204030204" pitchFamily="49" charset="0"/>
              </a:rPr>
              <a:t>strarray</a:t>
            </a:r>
            <a:r>
              <a:rPr lang="en-US" altLang="en-US" sz="2000" dirty="0">
                <a:latin typeface="Consolas" panose="020B0609020204030204" pitchFamily="49" charset="0"/>
              </a:rPr>
              <a:t> = </a:t>
            </a:r>
            <a:r>
              <a:rPr lang="en-US" altLang="en-US" sz="2000" dirty="0" err="1">
                <a:latin typeface="Consolas" panose="020B0609020204030204" pitchFamily="49" charset="0"/>
              </a:rPr>
              <a:t>gcnew</a:t>
            </a:r>
            <a:r>
              <a:rPr lang="en-US" altLang="en-US" sz="2000" dirty="0">
                <a:latin typeface="Consolas" panose="020B0609020204030204" pitchFamily="49" charset="0"/>
              </a:rPr>
              <a:t> array&lt;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&gt;(5); 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 err="1">
                <a:latin typeface="Consolas" panose="020B0609020204030204" pitchFamily="49" charset="0"/>
              </a:rPr>
              <a:t>Siarr</a:t>
            </a:r>
            <a:r>
              <a:rPr lang="en-US" altLang="en-US" sz="2000" dirty="0">
                <a:latin typeface="Consolas" panose="020B0609020204030204" pitchFamily="49" charset="0"/>
              </a:rPr>
              <a:t>[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] = 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;  0&lt;=</a:t>
            </a:r>
            <a:r>
              <a:rPr lang="en-US" altLang="en-US" sz="2000" dirty="0" err="1">
                <a:latin typeface="Consolas" panose="020B0609020204030204" pitchFamily="49" charset="0"/>
              </a:rPr>
              <a:t>i</a:t>
            </a:r>
            <a:r>
              <a:rPr lang="en-US" altLang="en-US" sz="2000" dirty="0">
                <a:latin typeface="Consolas" panose="020B0609020204030204" pitchFamily="49" charset="0"/>
              </a:rPr>
              <a:t>&lt;=4;</a:t>
            </a:r>
          </a:p>
          <a:p>
            <a:pPr marL="274320" lvl="1" indent="0">
              <a:lnSpc>
                <a:spcPct val="90000"/>
              </a:lnSpc>
              <a:buNone/>
            </a:pPr>
            <a:r>
              <a:rPr lang="en-US" altLang="en-US" sz="2000" dirty="0">
                <a:latin typeface="Consolas" panose="020B0609020204030204" pitchFamily="49" charset="0"/>
              </a:rPr>
              <a:t/>
            </a:r>
            <a:br>
              <a:rPr lang="en-US" altLang="en-US" sz="2000" dirty="0">
                <a:latin typeface="Consolas" panose="020B0609020204030204" pitchFamily="49" charset="0"/>
              </a:rPr>
            </a:br>
            <a:endParaRPr lang="en-US" altLang="en-US" sz="2000" dirty="0">
              <a:latin typeface="Consolas" panose="020B0609020204030204" pitchFamily="49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79385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Type Conversions</a:t>
            </a:r>
            <a:endParaRPr lang="en-IN" dirty="0"/>
          </a:p>
        </p:txBody>
      </p:sp>
      <p:graphicFrame>
        <p:nvGraphicFramePr>
          <p:cNvPr id="3" name="Group 58">
            <a:extLst>
              <a:ext uri="{FF2B5EF4-FFF2-40B4-BE49-F238E27FC236}">
                <a16:creationId xmlns:a16="http://schemas.microsoft.com/office/drawing/2014/main" id="{80F7C2FE-D65F-4701-8DF9-F35280E970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4330767"/>
              </p:ext>
            </p:extLst>
          </p:nvPr>
        </p:nvGraphicFramePr>
        <p:xfrm>
          <a:off x="685800" y="1524000"/>
          <a:ext cx="7772400" cy="4712898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09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C++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CTS Signed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CTS Unsigned Type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char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Sbyte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Byte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short </a:t>
                      </a: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int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Int16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UInt16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int, __int32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long int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UInt32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__int64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Int64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UInt64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float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Single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long 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Double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bool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Boolean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N/A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860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6045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Extensions to Standard C++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dirty="0"/>
              <a:t>Managed classes may have the qualifiers: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Abstract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Sealed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A managed class may have a constructor qualified as static used to initialize static data members.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Managed classes may have properties: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property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Length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{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get() { return _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;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  void set(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value) { _</a:t>
            </a:r>
            <a:r>
              <a:rPr lang="en-US" altLang="en-US" sz="2000" dirty="0" err="1">
                <a:latin typeface="Consolas" panose="020B0609020204030204" pitchFamily="49" charset="0"/>
              </a:rPr>
              <a:t>len</a:t>
            </a:r>
            <a:r>
              <a:rPr lang="en-US" altLang="en-US" sz="2000" dirty="0">
                <a:latin typeface="Consolas" panose="020B0609020204030204" pitchFamily="49" charset="0"/>
              </a:rPr>
              <a:t> = value; }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</a:t>
            </a:r>
            <a:endParaRPr lang="en-US" altLang="en-US" sz="2000" dirty="0"/>
          </a:p>
          <a:p>
            <a:pPr>
              <a:spcBef>
                <a:spcPts val="600"/>
              </a:spcBef>
            </a:pPr>
            <a:r>
              <a:rPr lang="en-US" altLang="en-US" sz="2400" dirty="0"/>
              <a:t>A managed class may declare a delegate: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delegate void </a:t>
            </a:r>
            <a:r>
              <a:rPr lang="en-US" altLang="en-US" sz="2000" dirty="0" err="1">
                <a:latin typeface="Consolas" panose="020B0609020204030204" pitchFamily="49" charset="0"/>
              </a:rPr>
              <a:t>someFunc</a:t>
            </a:r>
            <a:r>
              <a:rPr lang="en-US" altLang="en-US" sz="2000" dirty="0">
                <a:latin typeface="Consolas" panose="020B0609020204030204" pitchFamily="49" charset="0"/>
              </a:rPr>
              <a:t>(</a:t>
            </a:r>
            <a:r>
              <a:rPr lang="en-US" altLang="en-US" sz="2000" dirty="0" err="1">
                <a:latin typeface="Consolas" panose="020B0609020204030204" pitchFamily="49" charset="0"/>
              </a:rPr>
              <a:t>int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anArg</a:t>
            </a:r>
            <a:r>
              <a:rPr lang="en-US" altLang="en-US" sz="2000" dirty="0">
                <a:latin typeface="Consolas" panose="020B0609020204030204" pitchFamily="49" charset="0"/>
              </a:rPr>
              <a:t>);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23632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Managed Exceptions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400" dirty="0"/>
              <a:t>A C++ exception that has a managed type is a managed exception.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Application-defined exceptions are expected to derive from System::Exception.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Managed exceptions may use a finally clause:</a:t>
            </a:r>
          </a:p>
          <a:p>
            <a:pPr lvl="1">
              <a:spcBef>
                <a:spcPts val="180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try { … } catch(</a:t>
            </a:r>
            <a:r>
              <a:rPr lang="en-US" altLang="en-US" sz="2000" dirty="0" err="1">
                <a:latin typeface="Consolas" panose="020B0609020204030204" pitchFamily="49" charset="0"/>
              </a:rPr>
              <a:t>myExcept</a:t>
            </a:r>
            <a:r>
              <a:rPr lang="en-US" altLang="en-US" sz="2000" dirty="0">
                <a:latin typeface="Consolas" panose="020B0609020204030204" pitchFamily="49" charset="0"/>
              </a:rPr>
              <a:t> &amp;me) { … } __finally { … }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The finally clause always executes, whether the catch handler was invoked or not.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Only reference types, including boxed value types, can be thrown.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35825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Code Targets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17985" cy="4876800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An unmanaged C++ program can be compiled to generate managed code using the /</a:t>
            </a:r>
            <a:r>
              <a:rPr lang="en-US" altLang="en-US" sz="2400" dirty="0" err="1"/>
              <a:t>clr</a:t>
            </a:r>
            <a:r>
              <a:rPr lang="en-US" altLang="en-US" sz="2400" dirty="0"/>
              <a:t> option.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You can mix managed and unmanaged C++  code in the same file.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Managed C++ can call C# code in a separate library and vice versa.</a:t>
            </a:r>
          </a:p>
          <a:p>
            <a:endParaRPr lang="en-IN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9CA8CE8-21F7-4E96-B767-FD44A19A7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44958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9082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Mixing Managed and Unmanaged Code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altLang="en-US" sz="2400" dirty="0"/>
              <a:t>You may freely mix unmanaged and managed C++ classes in the same compilation unit.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Managed classes may hold pointers to unmanaged objects.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Unmanaged classes may hold handles to managed objects wrapped in </a:t>
            </a:r>
            <a:r>
              <a:rPr lang="en-US" altLang="en-US" sz="2200" dirty="0" err="1"/>
              <a:t>gcroot</a:t>
            </a:r>
            <a:r>
              <a:rPr lang="en-US" altLang="en-US" sz="2200" dirty="0"/>
              <a:t>:</a:t>
            </a:r>
          </a:p>
          <a:p>
            <a:pPr lvl="2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#include &lt;</a:t>
            </a:r>
            <a:r>
              <a:rPr lang="en-US" altLang="en-US" sz="2000" dirty="0" err="1">
                <a:latin typeface="Consolas" panose="020B0609020204030204" pitchFamily="49" charset="0"/>
              </a:rPr>
              <a:t>vcclr.h</a:t>
            </a:r>
            <a:r>
              <a:rPr lang="en-US" altLang="en-US" sz="2000" dirty="0">
                <a:latin typeface="Consolas" panose="020B0609020204030204" pitchFamily="49" charset="0"/>
              </a:rPr>
              <a:t>&gt;</a:t>
            </a:r>
          </a:p>
          <a:p>
            <a:pPr lvl="2">
              <a:spcBef>
                <a:spcPts val="0"/>
              </a:spcBef>
            </a:pPr>
            <a:r>
              <a:rPr lang="en-US" altLang="en-US" sz="2000" dirty="0">
                <a:latin typeface="Consolas" panose="020B0609020204030204" pitchFamily="49" charset="0"/>
              </a:rPr>
              <a:t>Declare: </a:t>
            </a:r>
            <a:r>
              <a:rPr lang="en-US" altLang="en-US" sz="2000" dirty="0" err="1">
                <a:latin typeface="Consolas" panose="020B0609020204030204" pitchFamily="49" charset="0"/>
              </a:rPr>
              <a:t>gcroot</a:t>
            </a:r>
            <a:r>
              <a:rPr lang="en-US" altLang="en-US" sz="2000" dirty="0">
                <a:latin typeface="Consolas" panose="020B0609020204030204" pitchFamily="49" charset="0"/>
              </a:rPr>
              <a:t>&lt;System::String^&gt; </a:t>
            </a:r>
            <a:r>
              <a:rPr lang="en-US" altLang="en-US" sz="2000" dirty="0" err="1">
                <a:latin typeface="Consolas" panose="020B0609020204030204" pitchFamily="49" charset="0"/>
              </a:rPr>
              <a:t>pStr</a:t>
            </a:r>
            <a:r>
              <a:rPr lang="en-US" altLang="en-US" sz="2000" dirty="0">
                <a:latin typeface="Consolas" panose="020B0609020204030204" pitchFamily="49" charset="0"/>
              </a:rPr>
              <a:t>;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That helps the garbage collector track the </a:t>
            </a:r>
            <a:r>
              <a:rPr lang="en-US" altLang="en-US" sz="2200" dirty="0" err="1"/>
              <a:t>pStr</a:t>
            </a:r>
            <a:r>
              <a:rPr lang="en-US" altLang="en-US" sz="2200" dirty="0"/>
              <a:t> pointer. </a:t>
            </a:r>
          </a:p>
          <a:p>
            <a:pPr lvl="1">
              <a:spcBef>
                <a:spcPts val="0"/>
              </a:spcBef>
            </a:pPr>
            <a:r>
              <a:rPr lang="en-US" altLang="en-US" sz="2200" dirty="0"/>
              <a:t>Calls between the managed and unmanaged domains are more expensive than within either domain.</a:t>
            </a:r>
          </a:p>
          <a:p>
            <a:pPr>
              <a:spcBef>
                <a:spcPts val="0"/>
              </a:spcBef>
            </a:pPr>
            <a:r>
              <a:rPr lang="en-US" altLang="en-US" sz="2400" dirty="0"/>
              <a:t>Note, all of the above means that you can use .Net Framework Class Libraries with unmanaged code, and you can use the C++ Standard Library with managed code.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1432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Autofit/>
          </a:bodyPr>
          <a:lstStyle/>
          <a:p>
            <a:r>
              <a:rPr lang="en-US" altLang="en-US" sz="3600" dirty="0"/>
              <a:t>Using Frameworks in MFC</a:t>
            </a:r>
            <a:br>
              <a:rPr lang="en-US" altLang="en-US" sz="3600" dirty="0"/>
            </a:br>
            <a:r>
              <a:rPr lang="en-US" altLang="en-US" sz="3600" dirty="0"/>
              <a:t>from Kate Gregory’s Presentation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altLang="en-US" sz="2400" dirty="0"/>
              <a:t>Visual C++ 2005 allows you to use new Frameworks libraries in MFC applications.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MFC includes many integration points.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views can host Windows Forms controls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Use your own Windows Forms dialog boxes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lets you use Windows Forms as </a:t>
            </a:r>
            <a:r>
              <a:rPr lang="en-US" altLang="en-US" sz="2000" dirty="0" err="1"/>
              <a:t>CView</a:t>
            </a:r>
            <a:endParaRPr lang="en-US" altLang="en-US" sz="2000" dirty="0"/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Data exchange and </a:t>
            </a:r>
            <a:r>
              <a:rPr lang="en-US" altLang="en-US" sz="2000" dirty="0" err="1"/>
              <a:t>eventing</a:t>
            </a:r>
            <a:r>
              <a:rPr lang="en-US" altLang="en-US" sz="2000" dirty="0"/>
              <a:t> translation handled by MFC</a:t>
            </a:r>
          </a:p>
          <a:p>
            <a:pPr lvl="1">
              <a:spcBef>
                <a:spcPts val="1200"/>
              </a:spcBef>
            </a:pPr>
            <a:r>
              <a:rPr lang="en-US" altLang="en-US" sz="2000" dirty="0"/>
              <a:t>MFC handles command routing</a:t>
            </a:r>
          </a:p>
          <a:p>
            <a:pPr>
              <a:spcBef>
                <a:spcPts val="1200"/>
              </a:spcBef>
            </a:pPr>
            <a:r>
              <a:rPr lang="en-US" altLang="en-US" sz="2400" dirty="0"/>
              <a:t>MFC applications will be able to take advantage of current and future libraries directly, with ease.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17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Limitations of Managed Classes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400" dirty="0"/>
              <a:t>Only single inheritance of implementation is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Managed classes cannot inherit from unmanaged classes and vice versa. This may be a future addition.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No copy constructors or assignment operators are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Member functions may not have default arguments.</a:t>
            </a:r>
          </a:p>
          <a:p>
            <a:pPr>
              <a:spcBef>
                <a:spcPts val="1800"/>
              </a:spcBef>
            </a:pPr>
            <a:r>
              <a:rPr lang="en-US" altLang="en-US" sz="2400" dirty="0"/>
              <a:t>Friend functions and friend classes are not allowed.</a:t>
            </a:r>
          </a:p>
          <a:p>
            <a:pPr>
              <a:spcBef>
                <a:spcPts val="1800"/>
              </a:spcBef>
            </a:pPr>
            <a:r>
              <a:rPr lang="en-US" altLang="en-US" sz="2400" dirty="0" err="1"/>
              <a:t>const</a:t>
            </a:r>
            <a:r>
              <a:rPr lang="en-US" altLang="en-US" sz="2400" dirty="0"/>
              <a:t> and volatile qualifiers on member functions are currently not allowed.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46375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Platform Invocation—</a:t>
            </a:r>
            <a:r>
              <a:rPr lang="en-US" altLang="en-US" dirty="0" err="1"/>
              <a:t>PInvoke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altLang="en-US" sz="2800" dirty="0"/>
              <a:t>Call Win32 API functions like this: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>
                <a:latin typeface="Consolas" panose="020B0609020204030204" pitchFamily="49" charset="0"/>
              </a:rPr>
              <a:t>[</a:t>
            </a:r>
            <a:r>
              <a:rPr lang="en-US" altLang="en-US" sz="2400" dirty="0" err="1">
                <a:latin typeface="Consolas" panose="020B0609020204030204" pitchFamily="49" charset="0"/>
              </a:rPr>
              <a:t>DllImport</a:t>
            </a:r>
            <a:r>
              <a:rPr lang="en-US" altLang="en-US" sz="2400" dirty="0">
                <a:latin typeface="Consolas" panose="020B0609020204030204" pitchFamily="49" charset="0"/>
              </a:rPr>
              <a:t>(“kernel32.dll”)]</a:t>
            </a:r>
            <a:br>
              <a:rPr lang="en-US" altLang="en-US" sz="2400" dirty="0">
                <a:latin typeface="Consolas" panose="020B0609020204030204" pitchFamily="49" charset="0"/>
              </a:rPr>
            </a:br>
            <a:r>
              <a:rPr lang="en-US" altLang="en-US" sz="2400" dirty="0">
                <a:latin typeface="Consolas" panose="020B0609020204030204" pitchFamily="49" charset="0"/>
              </a:rPr>
              <a:t>extern “C” </a:t>
            </a:r>
            <a:r>
              <a:rPr lang="en-US" altLang="en-US" sz="2400" dirty="0" err="1">
                <a:latin typeface="Consolas" panose="020B0609020204030204" pitchFamily="49" charset="0"/>
              </a:rPr>
              <a:t>bool</a:t>
            </a:r>
            <a:r>
              <a:rPr lang="en-US" altLang="en-US" sz="2400" dirty="0">
                <a:latin typeface="Consolas" panose="020B0609020204030204" pitchFamily="49" charset="0"/>
              </a:rPr>
              <a:t> Beep(Int32,Int32);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/>
              <a:t>In which documented signature is:</a:t>
            </a:r>
            <a:br>
              <a:rPr lang="en-US" altLang="en-US" sz="2400" dirty="0"/>
            </a:br>
            <a:r>
              <a:rPr lang="en-US" altLang="en-US" sz="2400" dirty="0"/>
              <a:t>    </a:t>
            </a:r>
            <a:r>
              <a:rPr lang="en-US" altLang="en-US" sz="2400" dirty="0">
                <a:latin typeface="Consolas" panose="020B0609020204030204" pitchFamily="49" charset="0"/>
              </a:rPr>
              <a:t>BOOL Beep(DWORD,DWORD)</a:t>
            </a:r>
          </a:p>
          <a:p>
            <a:pPr lvl="1">
              <a:spcBef>
                <a:spcPts val="1800"/>
              </a:spcBef>
            </a:pPr>
            <a:r>
              <a:rPr lang="en-US" altLang="en-US" sz="2400" dirty="0"/>
              <a:t>Or, you can call native C++ which then calls the Win32 API</a:t>
            </a:r>
          </a:p>
          <a:p>
            <a:pPr>
              <a:spcBef>
                <a:spcPts val="1800"/>
              </a:spcBef>
            </a:pPr>
            <a:r>
              <a:rPr lang="en-US" altLang="en-US" sz="2800" dirty="0"/>
              <a:t>Can call member functions of an exported class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4340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2774"/>
            <a:ext cx="9144000" cy="990600"/>
          </a:xfrm>
        </p:spPr>
        <p:txBody>
          <a:bodyPr anchor="ctr">
            <a:normAutofit/>
          </a:bodyPr>
          <a:lstStyle/>
          <a:p>
            <a:r>
              <a:rPr lang="en-US" altLang="en-US" sz="4000" dirty="0"/>
              <a:t>Additions to Managed C++ in VS 2005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b="1" dirty="0"/>
              <a:t>Generics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Syntactically like templates but bind at run time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No specializations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Uses constraints to support calling functions on parameter type</a:t>
            </a:r>
          </a:p>
          <a:p>
            <a:pPr>
              <a:spcBef>
                <a:spcPts val="600"/>
              </a:spcBef>
            </a:pPr>
            <a:r>
              <a:rPr lang="en-US" altLang="en-US" sz="2400" b="1" dirty="0"/>
              <a:t>Iterators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Support for each construct</a:t>
            </a:r>
          </a:p>
          <a:p>
            <a:pPr>
              <a:spcBef>
                <a:spcPts val="600"/>
              </a:spcBef>
            </a:pPr>
            <a:r>
              <a:rPr lang="en-US" altLang="en-US" sz="2400" b="1"/>
              <a:t>Anonymous </a:t>
            </a:r>
            <a:r>
              <a:rPr lang="en-US" altLang="en-US" sz="2400" b="1" smtClean="0"/>
              <a:t>methods</a:t>
            </a:r>
            <a:endParaRPr lang="en-US" altLang="en-US" sz="2400" b="1" dirty="0"/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Essentially an inline delegate</a:t>
            </a:r>
          </a:p>
          <a:p>
            <a:pPr>
              <a:spcBef>
                <a:spcPts val="600"/>
              </a:spcBef>
            </a:pPr>
            <a:r>
              <a:rPr lang="en-US" altLang="en-US" sz="2400" b="1" dirty="0"/>
              <a:t>Partial types, new to C#, were always a part of C++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Class declarations can be separate from implementation</a:t>
            </a:r>
          </a:p>
          <a:p>
            <a:pPr lvl="1">
              <a:spcBef>
                <a:spcPts val="600"/>
              </a:spcBef>
            </a:pPr>
            <a:r>
              <a:rPr lang="en-US" altLang="en-US" sz="2000" dirty="0"/>
              <a:t>Now, can parse declaration into parts, packaged in separate files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59383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1347</TotalTime>
  <Words>1881</Words>
  <Application>Microsoft Office PowerPoint</Application>
  <PresentationFormat>On-screen Show (4:3)</PresentationFormat>
  <Paragraphs>344</Paragraphs>
  <Slides>29</Slides>
  <Notes>2</Notes>
  <HiddenSlides>4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Times New Roman</vt:lpstr>
      <vt:lpstr>Wingdings</vt:lpstr>
      <vt:lpstr>Clarity</vt:lpstr>
      <vt:lpstr>1_Clarity</vt:lpstr>
      <vt:lpstr>VISIO</vt:lpstr>
      <vt:lpstr>C++\CLI</vt:lpstr>
      <vt:lpstr>References</vt:lpstr>
      <vt:lpstr>Why C++\CLI</vt:lpstr>
      <vt:lpstr>Comparison of Object Models</vt:lpstr>
      <vt:lpstr>Comparison of Object Models (cont.)</vt:lpstr>
      <vt:lpstr>.Net Object Model</vt:lpstr>
      <vt:lpstr>Language Comparison</vt:lpstr>
      <vt:lpstr>Language Comparison (cont.)</vt:lpstr>
      <vt:lpstr>Library Comparison</vt:lpstr>
      <vt:lpstr>Library Comparison (cont.)</vt:lpstr>
      <vt:lpstr>Managed Classes</vt:lpstr>
      <vt:lpstr>Managed Classes (cont.)</vt:lpstr>
      <vt:lpstr>Managed Classes (cont.)</vt:lpstr>
      <vt:lpstr>Comparison of Library Functionality</vt:lpstr>
      <vt:lpstr>Comparison of Library Functionality</vt:lpstr>
      <vt:lpstr>Managed C++ Syntax</vt:lpstr>
      <vt:lpstr>From Kate Gregory’s Presentation (see references)</vt:lpstr>
      <vt:lpstr>Mixing Pointers and Arrays</vt:lpstr>
      <vt:lpstr>Mixing Pointers and Arrays (cont.)</vt:lpstr>
      <vt:lpstr>Type Conversions</vt:lpstr>
      <vt:lpstr>Extensions to Standard C++</vt:lpstr>
      <vt:lpstr>Managed Exceptions</vt:lpstr>
      <vt:lpstr>Code Targets</vt:lpstr>
      <vt:lpstr>Mixing Managed and Unmanaged Code</vt:lpstr>
      <vt:lpstr>Using Frameworks in MFC from Kate Gregory’s Presentation</vt:lpstr>
      <vt:lpstr>Limitations of Managed Classes</vt:lpstr>
      <vt:lpstr>Platform Invocation—PInvoke</vt:lpstr>
      <vt:lpstr>Additions to Managed C++ in VS 2005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2toradmin</cp:lastModifiedBy>
  <cp:revision>164</cp:revision>
  <dcterms:created xsi:type="dcterms:W3CDTF">2015-11-10T20:00:19Z</dcterms:created>
  <dcterms:modified xsi:type="dcterms:W3CDTF">2017-09-28T14:22:57Z</dcterms:modified>
</cp:coreProperties>
</file>