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14"/>
  </p:notesMasterIdLst>
  <p:sldIdLst>
    <p:sldId id="326" r:id="rId3"/>
    <p:sldId id="320" r:id="rId4"/>
    <p:sldId id="327" r:id="rId5"/>
    <p:sldId id="328" r:id="rId6"/>
    <p:sldId id="329" r:id="rId7"/>
    <p:sldId id="330" r:id="rId8"/>
    <p:sldId id="331" r:id="rId9"/>
    <p:sldId id="332" r:id="rId10"/>
    <p:sldId id="334" r:id="rId11"/>
    <p:sldId id="335" r:id="rId12"/>
    <p:sldId id="31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6" userDrawn="1">
          <p15:clr>
            <a:srgbClr val="A4A3A4"/>
          </p15:clr>
        </p15:guide>
        <p15:guide id="2" pos="53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5"/>
  </p:normalViewPr>
  <p:slideViewPr>
    <p:cSldViewPr snapToGrid="0" snapToObjects="1">
      <p:cViewPr varScale="1">
        <p:scale>
          <a:sx n="65" d="100"/>
          <a:sy n="65" d="100"/>
        </p:scale>
        <p:origin x="1452" y="78"/>
      </p:cViewPr>
      <p:guideLst>
        <p:guide orient="horz" pos="4156"/>
        <p:guide pos="537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FD7467-AF28-4194-A252-97921B49C91A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193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September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September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msdn2.microsoft.com/en-us/library/ms754130.aspx" TargetMode="External"/><Relationship Id="rId2" Type="http://schemas.openxmlformats.org/officeDocument/2006/relationships/hyperlink" Target="http://msdn2.microsoft.com/en-us/library/aa970268.aspx" TargetMode="Externa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prosoftware.com/Support/ResourceGuides/WPF/ViewCategory.aspx?ResourceGuideCategoryID=3" TargetMode="External"/><Relationship Id="rId2" Type="http://schemas.openxmlformats.org/officeDocument/2006/relationships/hyperlink" Target="http://joshsmithonwpf.wordpress.com/a-guided-tour-of-wpf/" TargetMode="Externa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://mtaulty.com/CommunityServer/blogs/mike_taultys_blog/archive/2009/02/03/silverlight-wpf-control-browser.aspx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cap="none" dirty="0">
                <a:latin typeface="Arial" panose="020B0604020202020204" pitchFamily="34" charset="0"/>
                <a:cs typeface="Arial" panose="020B0604020202020204" pitchFamily="34" charset="0"/>
              </a:rPr>
              <a:t>Windows Presentation Foundation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5174" y="2938420"/>
            <a:ext cx="6400800" cy="1752600"/>
          </a:xfrm>
        </p:spPr>
        <p:txBody>
          <a:bodyPr>
            <a:noAutofit/>
          </a:bodyPr>
          <a:lstStyle/>
          <a:p>
            <a:r>
              <a:rPr lang="en-US" altLang="en-US" dirty="0"/>
              <a:t>Software Modeling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67699" y="6335351"/>
            <a:ext cx="43476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altLang="en-US" sz="2000" i="1" dirty="0"/>
              <a:t>Jim Fawcett, Copyright © 1999-2017</a:t>
            </a:r>
          </a:p>
          <a:p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References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  <a:defRPr/>
            </a:pPr>
            <a:r>
              <a:rPr lang="en-US" altLang="en-US" sz="2400" i="1" dirty="0"/>
              <a:t>Pro C# 5 and the </a:t>
            </a:r>
            <a:r>
              <a:rPr lang="en-US" altLang="en-US" sz="2400" i="1" dirty="0" err="1"/>
              <a:t>.Net</a:t>
            </a:r>
            <a:r>
              <a:rPr lang="en-US" altLang="en-US" sz="2400" i="1" dirty="0"/>
              <a:t> 4.5 Platform</a:t>
            </a:r>
            <a:r>
              <a:rPr lang="en-US" altLang="en-US" sz="2400" dirty="0"/>
              <a:t>, Andrew </a:t>
            </a:r>
            <a:r>
              <a:rPr lang="en-US" altLang="en-US" sz="2400" dirty="0" err="1"/>
              <a:t>Troelsen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Apress</a:t>
            </a:r>
            <a:r>
              <a:rPr lang="en-US" altLang="en-US" sz="2400" dirty="0"/>
              <a:t>, 2012</a:t>
            </a:r>
          </a:p>
          <a:p>
            <a:pPr>
              <a:spcBef>
                <a:spcPts val="1200"/>
              </a:spcBef>
              <a:defRPr/>
            </a:pPr>
            <a:r>
              <a:rPr lang="en-US" altLang="en-US" sz="2400" i="1" dirty="0"/>
              <a:t>Programming WPF</a:t>
            </a:r>
            <a:r>
              <a:rPr lang="en-US" altLang="en-US" sz="2400" dirty="0"/>
              <a:t>, 2nd edition, Sells &amp; Griffiths, O’Reilly, 2007</a:t>
            </a:r>
          </a:p>
          <a:p>
            <a:pPr>
              <a:spcBef>
                <a:spcPts val="1200"/>
              </a:spcBef>
              <a:defRPr/>
            </a:pPr>
            <a:r>
              <a:rPr lang="en-US" altLang="en-US" sz="2400" i="1" dirty="0"/>
              <a:t>Windows Presentation Foundation Unleashed</a:t>
            </a:r>
            <a:r>
              <a:rPr lang="en-US" altLang="en-US" sz="2400" dirty="0"/>
              <a:t>, Adam Nathan, SAMS, 2007</a:t>
            </a:r>
          </a:p>
          <a:p>
            <a:pPr>
              <a:spcBef>
                <a:spcPts val="1200"/>
              </a:spcBef>
              <a:defRPr/>
            </a:pPr>
            <a:r>
              <a:rPr lang="en-US" altLang="en-US" sz="2400" i="1" dirty="0"/>
              <a:t>Essential Windows Presentation Foundation</a:t>
            </a:r>
            <a:r>
              <a:rPr lang="en-US" altLang="en-US" sz="2400" dirty="0"/>
              <a:t>, Chris Anderson, Addison-Wesley, 2007</a:t>
            </a:r>
          </a:p>
          <a:p>
            <a:pPr>
              <a:spcBef>
                <a:spcPts val="1200"/>
              </a:spcBef>
              <a:defRPr/>
            </a:pPr>
            <a:r>
              <a:rPr lang="en-US" altLang="en-US" sz="2400" dirty="0">
                <a:hlinkClick r:id="rId2"/>
              </a:rPr>
              <a:t>http://msdn2.microsoft.com/en-us/library/aa970268.aspx</a:t>
            </a:r>
            <a:endParaRPr lang="en-US" altLang="en-US" sz="2400" dirty="0"/>
          </a:p>
          <a:p>
            <a:pPr>
              <a:spcBef>
                <a:spcPts val="1200"/>
              </a:spcBef>
              <a:defRPr/>
            </a:pPr>
            <a:r>
              <a:rPr lang="en-US" altLang="en-US" sz="2400" dirty="0">
                <a:hlinkClick r:id="rId3"/>
              </a:rPr>
              <a:t>http://msdn2.microsoft.com/en-us/library/ms754130.aspx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WPF Blogs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en-US" altLang="en-US" dirty="0">
                <a:hlinkClick r:id="rId2"/>
              </a:rPr>
              <a:t>Josh Smith Blog</a:t>
            </a:r>
            <a:endParaRPr lang="en-US" altLang="en-US" dirty="0"/>
          </a:p>
          <a:p>
            <a:pPr marL="0" indent="0">
              <a:spcBef>
                <a:spcPts val="1800"/>
              </a:spcBef>
              <a:buNone/>
            </a:pPr>
            <a:r>
              <a:rPr lang="en-US" altLang="en-US" dirty="0" err="1">
                <a:hlinkClick r:id="rId3"/>
              </a:rPr>
              <a:t>WPFpedia</a:t>
            </a:r>
            <a:endParaRPr lang="en-US" altLang="en-US" dirty="0"/>
          </a:p>
          <a:p>
            <a:pPr marL="0" indent="0">
              <a:spcBef>
                <a:spcPts val="1800"/>
              </a:spcBef>
              <a:buNone/>
            </a:pPr>
            <a:r>
              <a:rPr lang="en-US" altLang="en-US" dirty="0">
                <a:hlinkClick r:id="rId4"/>
              </a:rPr>
              <a:t>Mike </a:t>
            </a:r>
            <a:r>
              <a:rPr lang="en-US" altLang="en-US" dirty="0" err="1">
                <a:hlinkClick r:id="rId4"/>
              </a:rPr>
              <a:t>Taulty’s</a:t>
            </a:r>
            <a:r>
              <a:rPr lang="en-US" altLang="en-US" dirty="0">
                <a:hlinkClick r:id="rId4"/>
              </a:rPr>
              <a:t> Blog</a:t>
            </a:r>
            <a:endParaRPr lang="en-US" alt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45607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Introduction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800" dirty="0"/>
              <a:t>What </a:t>
            </a:r>
            <a:r>
              <a:rPr lang="en-IN" sz="2800" dirty="0" smtClean="0"/>
              <a:t>is </a:t>
            </a:r>
            <a:r>
              <a:rPr lang="en-IN" sz="2800" dirty="0"/>
              <a:t>WPF?</a:t>
            </a:r>
          </a:p>
          <a:p>
            <a:pPr lvl="1">
              <a:spcBef>
                <a:spcPts val="600"/>
              </a:spcBef>
            </a:pPr>
            <a:r>
              <a:rPr lang="en-IN" sz="2400" dirty="0"/>
              <a:t>A graphical user interface technology</a:t>
            </a:r>
          </a:p>
          <a:p>
            <a:pPr lvl="2">
              <a:spcBef>
                <a:spcPts val="600"/>
              </a:spcBef>
            </a:pPr>
            <a:r>
              <a:rPr lang="en-IN" sz="2000" dirty="0"/>
              <a:t>Desktop</a:t>
            </a:r>
          </a:p>
          <a:p>
            <a:pPr lvl="2">
              <a:spcBef>
                <a:spcPts val="600"/>
              </a:spcBef>
            </a:pPr>
            <a:r>
              <a:rPr lang="en-IN" sz="2000" dirty="0"/>
              <a:t>Little brother Silverlight is used for web applications</a:t>
            </a:r>
          </a:p>
          <a:p>
            <a:pPr>
              <a:spcBef>
                <a:spcPts val="600"/>
              </a:spcBef>
            </a:pPr>
            <a:r>
              <a:rPr lang="en-IN" sz="2800" dirty="0"/>
              <a:t>Uses </a:t>
            </a:r>
            <a:r>
              <a:rPr lang="en-IN" sz="2800" dirty="0" err="1"/>
              <a:t>markup</a:t>
            </a:r>
            <a:r>
              <a:rPr lang="en-IN" sz="2800" dirty="0"/>
              <a:t> and code</a:t>
            </a:r>
          </a:p>
          <a:p>
            <a:pPr lvl="1">
              <a:spcBef>
                <a:spcPts val="600"/>
              </a:spcBef>
            </a:pPr>
            <a:r>
              <a:rPr lang="en-IN" sz="2400" dirty="0"/>
              <a:t>Together or separately, much like </a:t>
            </a:r>
            <a:r>
              <a:rPr lang="en-IN" sz="2400" dirty="0" err="1"/>
              <a:t>ASP.Net</a:t>
            </a:r>
            <a:endParaRPr lang="en-IN" sz="2400" dirty="0"/>
          </a:p>
          <a:p>
            <a:pPr>
              <a:spcBef>
                <a:spcPts val="600"/>
              </a:spcBef>
            </a:pPr>
            <a:r>
              <a:rPr lang="en-IN" sz="2800" dirty="0"/>
              <a:t>Easy to produce different styles</a:t>
            </a:r>
          </a:p>
          <a:p>
            <a:pPr lvl="1">
              <a:spcBef>
                <a:spcPts val="600"/>
              </a:spcBef>
            </a:pPr>
            <a:r>
              <a:rPr lang="en-IN" sz="2400" dirty="0"/>
              <a:t>Web browser like navigation and placement</a:t>
            </a:r>
          </a:p>
          <a:p>
            <a:pPr lvl="1">
              <a:spcBef>
                <a:spcPts val="600"/>
              </a:spcBef>
            </a:pPr>
            <a:r>
              <a:rPr lang="en-IN" sz="2400" dirty="0"/>
              <a:t>Traditional forms</a:t>
            </a:r>
          </a:p>
          <a:p>
            <a:pPr lvl="1">
              <a:spcBef>
                <a:spcPts val="600"/>
              </a:spcBef>
            </a:pPr>
            <a:r>
              <a:rPr lang="en-IN" sz="2400" dirty="0"/>
              <a:t>Animated graphics</a:t>
            </a:r>
          </a:p>
        </p:txBody>
      </p:sp>
    </p:spTree>
    <p:extLst>
      <p:ext uri="{BB962C8B-B14F-4D97-AF65-F5344CB8AC3E}">
        <p14:creationId xmlns:p14="http://schemas.microsoft.com/office/powerpoint/2010/main" val="1256507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Markup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N" sz="2800" dirty="0"/>
              <a:t>XAML</a:t>
            </a:r>
          </a:p>
          <a:p>
            <a:pPr lvl="1"/>
            <a:r>
              <a:rPr lang="en-IN" sz="2400" dirty="0" err="1"/>
              <a:t>eXtensible</a:t>
            </a:r>
            <a:r>
              <a:rPr lang="en-IN" sz="2400" dirty="0"/>
              <a:t> Application </a:t>
            </a:r>
            <a:r>
              <a:rPr lang="en-IN" sz="2400" dirty="0" err="1"/>
              <a:t>Markup</a:t>
            </a:r>
            <a:r>
              <a:rPr lang="en-IN" sz="2400" dirty="0"/>
              <a:t> Language</a:t>
            </a:r>
          </a:p>
          <a:p>
            <a:pPr lvl="1"/>
            <a:r>
              <a:rPr lang="en-IN" sz="2400" dirty="0"/>
              <a:t>Tags are names of </a:t>
            </a:r>
            <a:r>
              <a:rPr lang="en-IN" sz="2400" dirty="0" err="1"/>
              <a:t>.Net</a:t>
            </a:r>
            <a:r>
              <a:rPr lang="en-IN" sz="2400" dirty="0"/>
              <a:t> 3.5 classes</a:t>
            </a:r>
          </a:p>
          <a:p>
            <a:pPr lvl="1"/>
            <a:r>
              <a:rPr lang="en-IN" sz="2400" dirty="0"/>
              <a:t>Attributes are class properties and events</a:t>
            </a:r>
          </a:p>
          <a:p>
            <a:pPr marL="0" indent="0">
              <a:buNone/>
            </a:pPr>
            <a:r>
              <a:rPr lang="en-IN" sz="2400" dirty="0"/>
              <a:t>    &lt;Grid&gt;</a:t>
            </a:r>
            <a:br>
              <a:rPr lang="en-IN" sz="2400" dirty="0"/>
            </a:br>
            <a:r>
              <a:rPr lang="en-IN" sz="2400" dirty="0"/>
              <a:t>     &lt;Ellipse Fill=“blue” /&gt;</a:t>
            </a:r>
            <a:br>
              <a:rPr lang="en-IN" sz="2400" dirty="0"/>
            </a:br>
            <a:r>
              <a:rPr lang="en-IN" sz="2400" dirty="0"/>
              <a:t>     &lt;</a:t>
            </a:r>
            <a:r>
              <a:rPr lang="en-IN" sz="2400" dirty="0" err="1"/>
              <a:t>TextBlock</a:t>
            </a:r>
            <a:r>
              <a:rPr lang="en-IN" sz="2400" dirty="0"/>
              <a:t>&gt;</a:t>
            </a:r>
            <a:br>
              <a:rPr lang="en-IN" sz="2400" dirty="0"/>
            </a:br>
            <a:r>
              <a:rPr lang="en-IN" sz="2400" dirty="0"/>
              <a:t>       Name: &lt;</a:t>
            </a:r>
            <a:r>
              <a:rPr lang="en-IN" sz="2400" dirty="0" err="1"/>
              <a:t>TextBlock</a:t>
            </a:r>
            <a:r>
              <a:rPr lang="en-IN" sz="2400" dirty="0"/>
              <a:t> Text=“{Binding Name}” /&gt;</a:t>
            </a:r>
            <a:br>
              <a:rPr lang="en-IN" sz="2400" dirty="0"/>
            </a:br>
            <a:r>
              <a:rPr lang="en-IN" sz="2400" dirty="0"/>
              <a:t>     &lt;/</a:t>
            </a:r>
            <a:r>
              <a:rPr lang="en-IN" sz="2400" dirty="0" err="1"/>
              <a:t>TextBlock</a:t>
            </a:r>
            <a:r>
              <a:rPr lang="en-IN" sz="2400" dirty="0"/>
              <a:t>&gt;</a:t>
            </a:r>
            <a:br>
              <a:rPr lang="en-IN" sz="2400" dirty="0"/>
            </a:br>
            <a:r>
              <a:rPr lang="en-IN" sz="2400" dirty="0"/>
              <a:t>   &lt;/Grid&gt;</a:t>
            </a:r>
          </a:p>
        </p:txBody>
      </p:sp>
    </p:spTree>
    <p:extLst>
      <p:ext uri="{BB962C8B-B14F-4D97-AF65-F5344CB8AC3E}">
        <p14:creationId xmlns:p14="http://schemas.microsoft.com/office/powerpoint/2010/main" val="1212716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Code Behind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600" dirty="0"/>
              <a:t>Often, code provides processing for control events, bound in XAML, like this:</a:t>
            </a:r>
          </a:p>
          <a:p>
            <a:pPr lvl="1">
              <a:spcBef>
                <a:spcPts val="600"/>
              </a:spcBef>
            </a:pPr>
            <a:r>
              <a:rPr lang="en-IN" sz="2200" dirty="0"/>
              <a:t>XAML in </a:t>
            </a:r>
            <a:r>
              <a:rPr lang="en-IN" sz="2200" dirty="0" err="1"/>
              <a:t>Window.Xaml</a:t>
            </a:r>
            <a:endParaRPr lang="en-IN" sz="2200" dirty="0"/>
          </a:p>
          <a:p>
            <a:pPr marL="274320" lvl="1" indent="0">
              <a:spcBef>
                <a:spcPts val="600"/>
              </a:spcBef>
              <a:buNone/>
            </a:pPr>
            <a:r>
              <a:rPr lang="en-IN" sz="2200" dirty="0"/>
              <a:t>    &lt;Button</a:t>
            </a:r>
            <a:br>
              <a:rPr lang="en-IN" sz="2200" dirty="0"/>
            </a:br>
            <a:r>
              <a:rPr lang="en-IN" sz="2200" dirty="0"/>
              <a:t>      x:Name=“button”</a:t>
            </a:r>
            <a:br>
              <a:rPr lang="en-IN" sz="2200" dirty="0"/>
            </a:br>
            <a:r>
              <a:rPr lang="en-IN" sz="2200" dirty="0"/>
              <a:t>      Width=“200”</a:t>
            </a:r>
            <a:br>
              <a:rPr lang="en-IN" sz="2200" dirty="0"/>
            </a:br>
            <a:r>
              <a:rPr lang="en-IN" sz="2200" dirty="0"/>
              <a:t>      Height=“25”</a:t>
            </a:r>
            <a:br>
              <a:rPr lang="en-IN" sz="2200" dirty="0"/>
            </a:br>
            <a:r>
              <a:rPr lang="en-IN" sz="2200" dirty="0"/>
              <a:t>      Click=“</a:t>
            </a:r>
            <a:r>
              <a:rPr lang="en-IN" sz="2200" dirty="0" err="1"/>
              <a:t>button_Click</a:t>
            </a:r>
            <a:r>
              <a:rPr lang="en-IN" sz="2200" dirty="0"/>
              <a:t>”&gt;Submit&lt;/Button&gt;</a:t>
            </a:r>
          </a:p>
          <a:p>
            <a:pPr>
              <a:spcBef>
                <a:spcPts val="600"/>
              </a:spcBef>
            </a:pPr>
            <a:r>
              <a:rPr lang="en-IN" sz="2600" dirty="0"/>
              <a:t>C# code in </a:t>
            </a:r>
            <a:r>
              <a:rPr lang="en-IN" sz="2600" dirty="0" err="1"/>
              <a:t>Window.Xaml.cs</a:t>
            </a:r>
            <a:endParaRPr lang="en-IN" sz="2600" dirty="0"/>
          </a:p>
          <a:p>
            <a:pPr marL="274320" lvl="1" indent="0">
              <a:spcBef>
                <a:spcPts val="600"/>
              </a:spcBef>
              <a:buNone/>
            </a:pPr>
            <a:r>
              <a:rPr lang="en-IN" sz="2000" dirty="0"/>
              <a:t> </a:t>
            </a:r>
            <a:r>
              <a:rPr lang="en-IN" sz="2200" dirty="0"/>
              <a:t>Void </a:t>
            </a:r>
            <a:r>
              <a:rPr lang="en-IN" sz="2200" dirty="0" err="1"/>
              <a:t>button_Click</a:t>
            </a:r>
            <a:r>
              <a:rPr lang="en-IN" sz="2200" dirty="0"/>
              <a:t>(object sender, </a:t>
            </a:r>
            <a:r>
              <a:rPr lang="en-IN" sz="2200" dirty="0" err="1"/>
              <a:t>RoutedEventsArgs</a:t>
            </a:r>
            <a:r>
              <a:rPr lang="en-IN" sz="2200" dirty="0"/>
              <a:t> e) {</a:t>
            </a:r>
            <a:br>
              <a:rPr lang="en-IN" sz="2200" dirty="0"/>
            </a:br>
            <a:r>
              <a:rPr lang="en-IN" sz="2200" dirty="0"/>
              <a:t>   </a:t>
            </a:r>
            <a:r>
              <a:rPr lang="en-IN" sz="2200" dirty="0" err="1"/>
              <a:t>MessageBox.Show</a:t>
            </a:r>
            <a:r>
              <a:rPr lang="en-IN" sz="2200" dirty="0"/>
              <a:t>(…) }</a:t>
            </a:r>
          </a:p>
        </p:txBody>
      </p:sp>
    </p:spTree>
    <p:extLst>
      <p:ext uri="{BB962C8B-B14F-4D97-AF65-F5344CB8AC3E}">
        <p14:creationId xmlns:p14="http://schemas.microsoft.com/office/powerpoint/2010/main" val="2387417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C# Wizard</a:t>
            </a:r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37" y="1686972"/>
            <a:ext cx="7346526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748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Default Grid Panel</a:t>
            </a:r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000" y="1688400"/>
            <a:ext cx="7467600" cy="4836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3174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Like </a:t>
            </a:r>
            <a:r>
              <a:rPr lang="en-US" altLang="en-US" dirty="0" err="1"/>
              <a:t>WinForms</a:t>
            </a:r>
            <a:r>
              <a:rPr lang="en-US" altLang="en-US" dirty="0"/>
              <a:t>, But …</a:t>
            </a:r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04974"/>
            <a:ext cx="7467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540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99060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dirty="0"/>
              <a:t>It’s Easy to Do More Interesting Things</a:t>
            </a: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23737"/>
            <a:ext cx="7772400" cy="4912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1095</TotalTime>
  <Words>191</Words>
  <Application>Microsoft Office PowerPoint</Application>
  <PresentationFormat>On-screen Show (4:3)</PresentationFormat>
  <Paragraphs>42</Paragraphs>
  <Slides>11</Slides>
  <Notes>1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Scala OT</vt:lpstr>
      <vt:lpstr>ScalaOT</vt:lpstr>
      <vt:lpstr>ScalaSansLF-Regular</vt:lpstr>
      <vt:lpstr>ScalaSansOT</vt:lpstr>
      <vt:lpstr>Clarity</vt:lpstr>
      <vt:lpstr>1_Clarity</vt:lpstr>
      <vt:lpstr>Windows Presentation Foundation</vt:lpstr>
      <vt:lpstr>References</vt:lpstr>
      <vt:lpstr>WPF Blogs</vt:lpstr>
      <vt:lpstr>Introduction</vt:lpstr>
      <vt:lpstr>Markup</vt:lpstr>
      <vt:lpstr>Code Behind</vt:lpstr>
      <vt:lpstr>C# Wizard</vt:lpstr>
      <vt:lpstr>Default Grid Panel</vt:lpstr>
      <vt:lpstr>Like WinForms, But …</vt:lpstr>
      <vt:lpstr>It’s Easy to Do More Interesting Things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2toradmin</cp:lastModifiedBy>
  <cp:revision>125</cp:revision>
  <dcterms:created xsi:type="dcterms:W3CDTF">2015-11-10T20:00:19Z</dcterms:created>
  <dcterms:modified xsi:type="dcterms:W3CDTF">2017-09-28T14:11:38Z</dcterms:modified>
</cp:coreProperties>
</file>