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Appendix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3" y="2938420"/>
            <a:ext cx="8028387" cy="1753200"/>
          </a:xfrm>
        </p:spPr>
        <p:txBody>
          <a:bodyPr>
            <a:noAutofit/>
          </a:bodyPr>
          <a:lstStyle/>
          <a:p>
            <a:r>
              <a:rPr lang="en-US" dirty="0"/>
              <a:t>More Details on Some </a:t>
            </a:r>
            <a:r>
              <a:rPr lang="en-US"/>
              <a:t>of </a:t>
            </a:r>
            <a:r>
              <a:rPr lang="en-US" smtClean="0"/>
              <a:t>the</a:t>
            </a:r>
            <a:br>
              <a:rPr lang="en-US" smtClean="0"/>
            </a:br>
            <a:r>
              <a:rPr lang="en-US" smtClean="0"/>
              <a:t>Platform </a:t>
            </a:r>
            <a:r>
              <a:rPr lang="en-US" dirty="0"/>
              <a:t>Synchronization Operations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Interlocked Operations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InterlockedIncrement increments a 32 bit integer as an atomic operation. It is guaranteed to complete before the incrementing thread is suspended.</a:t>
            </a:r>
            <a:br>
              <a:rPr lang="en-US" sz="2800" dirty="0"/>
            </a:br>
            <a:r>
              <a:rPr lang="en-US" sz="3200" dirty="0">
                <a:latin typeface="Consolas" panose="020B0609020204030204" pitchFamily="49" charset="0"/>
              </a:rPr>
              <a:t>   </a:t>
            </a:r>
            <a:r>
              <a:rPr lang="en-US" sz="2400" dirty="0">
                <a:latin typeface="Consolas" panose="020B0609020204030204" pitchFamily="49" charset="0"/>
              </a:rPr>
              <a:t>long value = 5;</a:t>
            </a:r>
            <a:br>
              <a:rPr lang="en-US" sz="2400" dirty="0">
                <a:latin typeface="Consolas" panose="020B0609020204030204" pitchFamily="49" charset="0"/>
              </a:rPr>
            </a:br>
            <a:r>
              <a:rPr lang="en-US" sz="2400" dirty="0">
                <a:latin typeface="Consolas" panose="020B0609020204030204" pitchFamily="49" charset="0"/>
              </a:rPr>
              <a:t>   InterlockedIncrement(&amp;value);</a:t>
            </a:r>
          </a:p>
          <a:p>
            <a:pPr>
              <a:spcBef>
                <a:spcPts val="1800"/>
              </a:spcBef>
            </a:pPr>
            <a:r>
              <a:rPr lang="en-US" sz="2800" dirty="0" err="1"/>
              <a:t>InterlockedDecrement</a:t>
            </a:r>
            <a:r>
              <a:rPr lang="en-US" sz="2800" dirty="0"/>
              <a:t> decrements a 32 bit integer as an atomic operation:</a:t>
            </a:r>
            <a:br>
              <a:rPr lang="en-US" sz="2800" dirty="0"/>
            </a:br>
            <a:r>
              <a:rPr lang="en-US" sz="2400" dirty="0">
                <a:latin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</a:rPr>
              <a:t>InterlockedDecrement</a:t>
            </a:r>
            <a:r>
              <a:rPr lang="en-US" sz="2400" dirty="0">
                <a:latin typeface="Consolas" panose="020B0609020204030204" pitchFamily="49" charset="0"/>
              </a:rPr>
              <a:t>(&amp;value);</a:t>
            </a:r>
          </a:p>
          <a:p>
            <a:pPr marL="0" indent="0">
              <a:spcBef>
                <a:spcPts val="600"/>
              </a:spcBef>
              <a:buClrTx/>
              <a:buNone/>
            </a:pPr>
            <a:endParaRPr lang="en-US" sz="3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Critical Sections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IN" sz="2600" dirty="0">
                <a:cs typeface="Arial" panose="020B0604020202020204" pitchFamily="34" charset="0"/>
              </a:rPr>
              <a:t>Threads within a single process can use critical sections to ensure mutually exclusive access to critical regions of code. To use a critical section, you:</a:t>
            </a:r>
          </a:p>
          <a:p>
            <a:pPr lvl="1">
              <a:spcBef>
                <a:spcPts val="1200"/>
              </a:spcBef>
            </a:pPr>
            <a:r>
              <a:rPr lang="en-IN" sz="2200" dirty="0">
                <a:cs typeface="Arial" panose="020B0604020202020204" pitchFamily="34" charset="0"/>
              </a:rPr>
              <a:t>Allocate a critical section structure</a:t>
            </a:r>
          </a:p>
          <a:p>
            <a:pPr lvl="1">
              <a:spcBef>
                <a:spcPts val="1200"/>
              </a:spcBef>
            </a:pPr>
            <a:r>
              <a:rPr lang="en-IN" sz="2200" dirty="0">
                <a:cs typeface="Arial" panose="020B0604020202020204" pitchFamily="34" charset="0"/>
              </a:rPr>
              <a:t>Initialize the critical section structure by calling a win32 API function</a:t>
            </a:r>
          </a:p>
          <a:p>
            <a:pPr lvl="1">
              <a:spcBef>
                <a:spcPts val="1200"/>
              </a:spcBef>
            </a:pPr>
            <a:r>
              <a:rPr lang="en-IN" sz="2200" dirty="0">
                <a:cs typeface="Arial" panose="020B0604020202020204" pitchFamily="34" charset="0"/>
              </a:rPr>
              <a:t>Enter the critical section by invoking a win32 API function</a:t>
            </a:r>
          </a:p>
          <a:p>
            <a:pPr lvl="1">
              <a:spcBef>
                <a:spcPts val="1200"/>
              </a:spcBef>
            </a:pPr>
            <a:r>
              <a:rPr lang="en-IN" sz="2200" dirty="0">
                <a:cs typeface="Arial" panose="020B0604020202020204" pitchFamily="34" charset="0"/>
              </a:rPr>
              <a:t>Leave the critical section by invoking another win32 function</a:t>
            </a:r>
          </a:p>
          <a:p>
            <a:pPr lvl="1">
              <a:spcBef>
                <a:spcPts val="1200"/>
              </a:spcBef>
            </a:pPr>
            <a:r>
              <a:rPr lang="en-IN" sz="2200" dirty="0">
                <a:cs typeface="Arial" panose="020B0604020202020204" pitchFamily="34" charset="0"/>
              </a:rPr>
              <a:t>When one thread has entered a critical section, other threads requesting entry are suspended and queued, waiting for release by the first thread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5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Critical Sections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600" dirty="0">
                <a:cs typeface="Arial" panose="020B0604020202020204" pitchFamily="34" charset="0"/>
              </a:rPr>
              <a:t>The win32 API critical section functions are:</a:t>
            </a:r>
          </a:p>
          <a:p>
            <a:pPr lvl="1">
              <a:spcBef>
                <a:spcPts val="1800"/>
              </a:spcBef>
            </a:pP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CRITICAL_SECTION 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InitializeCriticalSection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EnterCriticalSection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TryEnterCriticalSection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LeaveCriticalSection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DeleteCriticalSection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critsec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41282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</a:t>
            </a:r>
            <a:r>
              <a:rPr lang="en-US" dirty="0" err="1"/>
              <a:t>Mutexes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IN" sz="2800" dirty="0">
                <a:cs typeface="Arial" panose="020B0604020202020204" pitchFamily="34" charset="0"/>
              </a:rPr>
              <a:t>Mutually exclusive access to a resource can be guaranteed through the use of </a:t>
            </a:r>
            <a:r>
              <a:rPr lang="en-IN" sz="2800" dirty="0" err="1">
                <a:cs typeface="Arial" panose="020B0604020202020204" pitchFamily="34" charset="0"/>
              </a:rPr>
              <a:t>mutexes</a:t>
            </a:r>
            <a:r>
              <a:rPr lang="en-IN" sz="2800" dirty="0">
                <a:cs typeface="Arial" panose="020B0604020202020204" pitchFamily="34" charset="0"/>
              </a:rPr>
              <a:t>. To use a mutex object, you:</a:t>
            </a:r>
          </a:p>
          <a:p>
            <a:pPr lvl="1">
              <a:spcBef>
                <a:spcPts val="1200"/>
              </a:spcBef>
            </a:pPr>
            <a:r>
              <a:rPr lang="en-IN" sz="2400" dirty="0">
                <a:cs typeface="Arial" panose="020B0604020202020204" pitchFamily="34" charset="0"/>
              </a:rPr>
              <a:t>Identify the resource (section of code, shared data, a device) being shared by two or more threads</a:t>
            </a:r>
          </a:p>
          <a:p>
            <a:pPr lvl="1">
              <a:spcBef>
                <a:spcPts val="1200"/>
              </a:spcBef>
            </a:pPr>
            <a:r>
              <a:rPr lang="en-IN" sz="2400" dirty="0">
                <a:cs typeface="Arial" panose="020B0604020202020204" pitchFamily="34" charset="0"/>
              </a:rPr>
              <a:t>Declare a global mutex object</a:t>
            </a:r>
          </a:p>
          <a:p>
            <a:pPr lvl="1">
              <a:spcBef>
                <a:spcPts val="1200"/>
              </a:spcBef>
            </a:pPr>
            <a:r>
              <a:rPr lang="en-IN" sz="2400" dirty="0">
                <a:cs typeface="Arial" panose="020B0604020202020204" pitchFamily="34" charset="0"/>
              </a:rPr>
              <a:t>Program each thread to call the mutex’s acquire operation before using the shared resource</a:t>
            </a:r>
          </a:p>
          <a:p>
            <a:pPr lvl="1">
              <a:spcBef>
                <a:spcPts val="1200"/>
              </a:spcBef>
            </a:pPr>
            <a:r>
              <a:rPr lang="en-IN" sz="2400" dirty="0">
                <a:cs typeface="Arial" panose="020B0604020202020204" pitchFamily="34" charset="0"/>
              </a:rPr>
              <a:t>Call the mutex’s release operation after finishing with the shared resource</a:t>
            </a:r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</a:t>
            </a:r>
            <a:r>
              <a:rPr lang="en-US" dirty="0" err="1"/>
              <a:t>Mutexes</a:t>
            </a:r>
            <a:r>
              <a:rPr lang="en-US" dirty="0"/>
              <a:t>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400" dirty="0">
                <a:cs typeface="Arial" panose="020B0604020202020204" pitchFamily="34" charset="0"/>
              </a:rPr>
              <a:t>The </a:t>
            </a:r>
            <a:r>
              <a:rPr lang="en-US" sz="2400" dirty="0" err="1">
                <a:cs typeface="Arial" panose="020B0604020202020204" pitchFamily="34" charset="0"/>
              </a:rPr>
              <a:t>mutex</a:t>
            </a:r>
            <a:r>
              <a:rPr lang="en-US" sz="2400" dirty="0">
                <a:cs typeface="Arial" panose="020B0604020202020204" pitchFamily="34" charset="0"/>
              </a:rPr>
              <a:t> functions are: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hMutex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 = 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CreateMutex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(0,FALSE,0);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WaitForSingleObject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hMutex,INFINITE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WaitForMultipleObjects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count,MTXs,TRUE,INFINITE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ReleaseMutex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hMutex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CloseHandle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Consolas" panose="020B0609020204030204" pitchFamily="49" charset="0"/>
                <a:cs typeface="Arial" panose="020B0604020202020204" pitchFamily="34" charset="0"/>
              </a:rPr>
              <a:t>hMutex</a:t>
            </a:r>
            <a:r>
              <a:rPr lang="en-US" sz="22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46336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Condition Variables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953019" cy="4876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IN" sz="2800" dirty="0">
                <a:cs typeface="Arial" panose="020B0604020202020204" pitchFamily="34" charset="0"/>
              </a:rPr>
              <a:t>Provides facility for thread-safe changes to a </a:t>
            </a:r>
            <a:br>
              <a:rPr lang="en-IN" sz="2800" dirty="0">
                <a:cs typeface="Arial" panose="020B0604020202020204" pitchFamily="34" charset="0"/>
              </a:rPr>
            </a:br>
            <a:r>
              <a:rPr lang="en-IN" sz="2800" dirty="0">
                <a:cs typeface="Arial" panose="020B0604020202020204" pitchFamily="34" charset="0"/>
              </a:rPr>
              <a:t>shared resource and notifying waiting threads </a:t>
            </a:r>
            <a:br>
              <a:rPr lang="en-IN" sz="2800" dirty="0">
                <a:cs typeface="Arial" panose="020B0604020202020204" pitchFamily="34" charset="0"/>
              </a:rPr>
            </a:br>
            <a:r>
              <a:rPr lang="en-IN" sz="2800" dirty="0">
                <a:cs typeface="Arial" panose="020B0604020202020204" pitchFamily="34" charset="0"/>
              </a:rPr>
              <a:t>of the change.</a:t>
            </a:r>
          </a:p>
          <a:p>
            <a:pPr>
              <a:spcBef>
                <a:spcPts val="1200"/>
              </a:spcBef>
            </a:pPr>
            <a:r>
              <a:rPr lang="en-IN" sz="2800" dirty="0">
                <a:cs typeface="Arial" panose="020B0604020202020204" pitchFamily="34" charset="0"/>
              </a:rPr>
              <a:t>The condition variable functions are:</a:t>
            </a:r>
          </a:p>
          <a:p>
            <a:pPr lvl="1">
              <a:spcBef>
                <a:spcPts val="1200"/>
              </a:spcBef>
            </a:pP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Condition_Variable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;</a:t>
            </a:r>
          </a:p>
          <a:p>
            <a:pPr lvl="1">
              <a:spcBef>
                <a:spcPts val="1200"/>
              </a:spcBef>
            </a:pP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InitializeConditionVariable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200"/>
              </a:spcBef>
            </a:pP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SleepConditionVariableCS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, &amp;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CriticalSection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, 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WaitTime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200"/>
              </a:spcBef>
            </a:pP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WakeConditionVariable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(&amp;</a:t>
            </a:r>
            <a:r>
              <a:rPr lang="en-IN" sz="2400" dirty="0" err="1">
                <a:latin typeface="Consolas" panose="020B0609020204030204" pitchFamily="49" charset="0"/>
                <a:cs typeface="Arial" panose="020B0604020202020204" pitchFamily="34" charset="0"/>
              </a:rPr>
              <a:t>ConditionVariable</a:t>
            </a:r>
            <a:r>
              <a:rPr lang="en-IN" sz="24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  <a:endParaRPr lang="en-US" sz="2400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0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Events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600" b="1" dirty="0"/>
              <a:t>Events</a:t>
            </a:r>
            <a:r>
              <a:rPr lang="en-US" sz="2600" dirty="0"/>
              <a:t> are objects which threads can use to serialize access to resources by setting an event when they have access to a resource and resetting the event when through. All threads use </a:t>
            </a:r>
            <a:r>
              <a:rPr lang="en-US" sz="2600" dirty="0" err="1"/>
              <a:t>WaitForSingleObject</a:t>
            </a:r>
            <a:r>
              <a:rPr lang="en-US" sz="2600" dirty="0"/>
              <a:t> or </a:t>
            </a:r>
            <a:r>
              <a:rPr lang="en-US" sz="2600" dirty="0" err="1"/>
              <a:t>WaitForMultipleObjects</a:t>
            </a:r>
            <a:r>
              <a:rPr lang="en-US" sz="2600" dirty="0"/>
              <a:t> before attempting access to the shared resource.</a:t>
            </a:r>
          </a:p>
          <a:p>
            <a:r>
              <a:rPr lang="en-US" sz="2600" dirty="0"/>
              <a:t>Unlike </a:t>
            </a:r>
            <a:r>
              <a:rPr lang="en-US" sz="2600" dirty="0" err="1"/>
              <a:t>mutexes</a:t>
            </a:r>
            <a:r>
              <a:rPr lang="en-US" sz="2600" dirty="0"/>
              <a:t> and semaphores, events have no predefined semantics.</a:t>
            </a:r>
          </a:p>
          <a:p>
            <a:pPr lvl="1"/>
            <a:r>
              <a:rPr lang="en-US" sz="2400" dirty="0"/>
              <a:t>An event object stays in the </a:t>
            </a:r>
            <a:r>
              <a:rPr lang="en-US" sz="2400" dirty="0" err="1"/>
              <a:t>nonsignaled</a:t>
            </a:r>
            <a:r>
              <a:rPr lang="en-US" sz="2400" dirty="0"/>
              <a:t> state until your program sets its state to signaled, presumably because the program detected some corresponding important event.</a:t>
            </a:r>
          </a:p>
          <a:p>
            <a:pPr>
              <a:spcBef>
                <a:spcPts val="1200"/>
              </a:spcBef>
            </a:pP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1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Events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1800"/>
              </a:spcBef>
            </a:pPr>
            <a:r>
              <a:rPr lang="en-US" sz="2400" b="1" dirty="0"/>
              <a:t>Auto-reset events </a:t>
            </a:r>
            <a:r>
              <a:rPr lang="en-US" sz="2400" dirty="0"/>
              <a:t>will be automatically set back to the non-signaled state after a thread completes a wait on that event.</a:t>
            </a:r>
          </a:p>
          <a:p>
            <a:pPr lvl="1">
              <a:spcBef>
                <a:spcPts val="1800"/>
              </a:spcBef>
            </a:pPr>
            <a:r>
              <a:rPr lang="en-US" sz="2400" dirty="0"/>
              <a:t>After a thread completes a wait on a </a:t>
            </a:r>
            <a:r>
              <a:rPr lang="en-US" sz="2400" b="1" dirty="0"/>
              <a:t>manual-reset event</a:t>
            </a:r>
            <a:r>
              <a:rPr lang="en-US" sz="2400" dirty="0"/>
              <a:t>, the event will return to the non-signaled state only when reset by your program.</a:t>
            </a:r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448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Win32 Events </a:t>
            </a:r>
            <a:r>
              <a:rPr lang="en-US"/>
              <a:t>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cs typeface="Arial" panose="020B0604020202020204" pitchFamily="34" charset="0"/>
              </a:rPr>
              <a:t>Event functions are:</a:t>
            </a:r>
          </a:p>
          <a:p>
            <a:pPr lvl="1">
              <a:spcBef>
                <a:spcPts val="1800"/>
              </a:spcBef>
            </a:pPr>
            <a:r>
              <a:rPr lang="en-US" sz="2400" dirty="0">
                <a:cs typeface="Arial" panose="020B0604020202020204" pitchFamily="34" charset="0"/>
              </a:rPr>
              <a:t>HANDLE </a:t>
            </a:r>
            <a:r>
              <a:rPr lang="en-US" sz="2400" dirty="0" err="1">
                <a:cs typeface="Arial" panose="020B0604020202020204" pitchFamily="34" charset="0"/>
              </a:rPr>
              <a:t>hEvent</a:t>
            </a:r>
            <a:r>
              <a:rPr lang="en-US" sz="2400" dirty="0">
                <a:cs typeface="Arial" panose="020B0604020202020204" pitchFamily="34" charset="0"/>
              </a:rPr>
              <a:t> = </a:t>
            </a:r>
            <a:r>
              <a:rPr lang="en-US" sz="2400" dirty="0" err="1">
                <a:cs typeface="Arial" panose="020B0604020202020204" pitchFamily="34" charset="0"/>
              </a:rPr>
              <a:t>CreateEvent</a:t>
            </a:r>
            <a:r>
              <a:rPr lang="en-US" sz="2400" dirty="0">
                <a:cs typeface="Arial" panose="020B0604020202020204" pitchFamily="34" charset="0"/>
              </a:rPr>
              <a:t>(0,FALSE,TRUE,0);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OpenEvent</a:t>
            </a:r>
            <a:r>
              <a:rPr lang="en-US" sz="2400">
                <a:cs typeface="Arial" panose="020B0604020202020204" pitchFamily="34" charset="0"/>
              </a:rPr>
              <a:t>—not </a:t>
            </a:r>
            <a:r>
              <a:rPr lang="en-US" sz="2400" dirty="0">
                <a:cs typeface="Arial" panose="020B0604020202020204" pitchFamily="34" charset="0"/>
              </a:rPr>
              <a:t>used too often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SetEvent</a:t>
            </a:r>
            <a:r>
              <a:rPr lang="en-US" sz="2400" dirty="0">
                <a:cs typeface="Arial" panose="020B0604020202020204" pitchFamily="34" charset="0"/>
              </a:rPr>
              <a:t>(</a:t>
            </a:r>
            <a:r>
              <a:rPr lang="en-US" sz="2400" dirty="0" err="1">
                <a:cs typeface="Arial" panose="020B0604020202020204" pitchFamily="34" charset="0"/>
              </a:rPr>
              <a:t>hEvent</a:t>
            </a:r>
            <a:r>
              <a:rPr lang="en-US" sz="2400" dirty="0"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ResetEvent</a:t>
            </a:r>
            <a:r>
              <a:rPr lang="en-US" sz="2400" dirty="0">
                <a:cs typeface="Arial" panose="020B0604020202020204" pitchFamily="34" charset="0"/>
              </a:rPr>
              <a:t>(</a:t>
            </a:r>
            <a:r>
              <a:rPr lang="en-US" sz="2400" dirty="0" err="1">
                <a:cs typeface="Arial" panose="020B0604020202020204" pitchFamily="34" charset="0"/>
              </a:rPr>
              <a:t>hEvent</a:t>
            </a:r>
            <a:r>
              <a:rPr lang="en-US" sz="2400" dirty="0"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PulseEvent</a:t>
            </a:r>
            <a:r>
              <a:rPr lang="en-US" sz="2400" dirty="0">
                <a:cs typeface="Arial" panose="020B0604020202020204" pitchFamily="34" charset="0"/>
              </a:rPr>
              <a:t>(</a:t>
            </a:r>
            <a:r>
              <a:rPr lang="en-US" sz="2400" dirty="0" err="1">
                <a:cs typeface="Arial" panose="020B0604020202020204" pitchFamily="34" charset="0"/>
              </a:rPr>
              <a:t>hEvent</a:t>
            </a:r>
            <a:r>
              <a:rPr lang="en-US" sz="2400" dirty="0"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WaitForSingleObject</a:t>
            </a:r>
            <a:r>
              <a:rPr lang="en-US" sz="2400" dirty="0">
                <a:cs typeface="Arial" panose="020B0604020202020204" pitchFamily="34" charset="0"/>
              </a:rPr>
              <a:t>(</a:t>
            </a:r>
            <a:r>
              <a:rPr lang="en-US" sz="2400" dirty="0" err="1">
                <a:cs typeface="Arial" panose="020B0604020202020204" pitchFamily="34" charset="0"/>
              </a:rPr>
              <a:t>hEvent,INFINITE</a:t>
            </a:r>
            <a:r>
              <a:rPr lang="en-US" sz="2400" dirty="0">
                <a:cs typeface="Arial" panose="020B0604020202020204" pitchFamily="34" charset="0"/>
              </a:rPr>
              <a:t>);</a:t>
            </a:r>
          </a:p>
          <a:p>
            <a:pPr lvl="1">
              <a:spcBef>
                <a:spcPts val="1800"/>
              </a:spcBef>
            </a:pPr>
            <a:r>
              <a:rPr lang="en-US" sz="2400" dirty="0" err="1">
                <a:cs typeface="Arial" panose="020B0604020202020204" pitchFamily="34" charset="0"/>
              </a:rPr>
              <a:t>WaitForMultipleObjects</a:t>
            </a:r>
            <a:r>
              <a:rPr lang="en-US" sz="2400" dirty="0">
                <a:cs typeface="Arial" panose="020B0604020202020204" pitchFamily="34" charset="0"/>
              </a:rPr>
              <a:t>(</a:t>
            </a:r>
            <a:r>
              <a:rPr lang="en-US" sz="2400" dirty="0" err="1">
                <a:cs typeface="Arial" panose="020B0604020202020204" pitchFamily="34" charset="0"/>
              </a:rPr>
              <a:t>count,Events,TRUE,INFINITE</a:t>
            </a:r>
            <a:r>
              <a:rPr lang="en-US" sz="2400" dirty="0">
                <a:cs typeface="Arial" panose="020B0604020202020204" pitchFamily="34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765407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1109</TotalTime>
  <Words>433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Appendix</vt:lpstr>
      <vt:lpstr>Win32 Interlocked Operations</vt:lpstr>
      <vt:lpstr>Win32 Critical Sections</vt:lpstr>
      <vt:lpstr>Win32 Critical Sections (cont.)</vt:lpstr>
      <vt:lpstr>Win32 Mutexes</vt:lpstr>
      <vt:lpstr>Win32 Mutexes (cont.)</vt:lpstr>
      <vt:lpstr>Win32 Condition Variables</vt:lpstr>
      <vt:lpstr>Win32 Events</vt:lpstr>
      <vt:lpstr>Win32 Events (cont.)</vt:lpstr>
      <vt:lpstr>Win32 Events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138</cp:revision>
  <dcterms:created xsi:type="dcterms:W3CDTF">2015-11-10T20:00:19Z</dcterms:created>
  <dcterms:modified xsi:type="dcterms:W3CDTF">2017-09-28T13:35:10Z</dcterms:modified>
</cp:coreProperties>
</file>