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20"/>
  </p:notesMasterIdLst>
  <p:sldIdLst>
    <p:sldId id="326" r:id="rId3"/>
    <p:sldId id="320" r:id="rId4"/>
    <p:sldId id="327" r:id="rId5"/>
    <p:sldId id="328" r:id="rId6"/>
    <p:sldId id="329" r:id="rId7"/>
    <p:sldId id="340" r:id="rId8"/>
    <p:sldId id="330" r:id="rId9"/>
    <p:sldId id="331" r:id="rId10"/>
    <p:sldId id="332" r:id="rId11"/>
    <p:sldId id="333" r:id="rId12"/>
    <p:sldId id="334" r:id="rId13"/>
    <p:sldId id="336" r:id="rId14"/>
    <p:sldId id="335" r:id="rId15"/>
    <p:sldId id="337" r:id="rId16"/>
    <p:sldId id="338" r:id="rId17"/>
    <p:sldId id="339" r:id="rId18"/>
    <p:sldId id="31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85" autoAdjust="0"/>
    <p:restoredTop sz="94665"/>
  </p:normalViewPr>
  <p:slideViewPr>
    <p:cSldViewPr snapToGrid="0" snapToObjects="1">
      <p:cViewPr varScale="1">
        <p:scale>
          <a:sx n="65" d="100"/>
          <a:sy n="65" d="100"/>
        </p:scale>
        <p:origin x="1296" y="78"/>
      </p:cViewPr>
      <p:guideLst>
        <p:guide orient="horz" pos="2160"/>
        <p:guide pos="3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smtClean="0">
                <a:latin typeface="Arial" panose="020B0604020202020204" pitchFamily="34" charset="0"/>
                <a:cs typeface="Arial" panose="020B0604020202020204" pitchFamily="34" charset="0"/>
              </a:rPr>
              <a:t>Creation </a:t>
            </a:r>
            <a:r>
              <a:rPr lang="en-US" cap="none">
                <a:latin typeface="Arial" panose="020B0604020202020204" pitchFamily="34" charset="0"/>
                <a:cs typeface="Arial" panose="020B0604020202020204" pitchFamily="34" charset="0"/>
              </a:rPr>
              <a:t>and </a:t>
            </a:r>
            <a:r>
              <a:rPr lang="en-US" cap="none" smtClean="0">
                <a:latin typeface="Arial" panose="020B0604020202020204" pitchFamily="34" charset="0"/>
                <a:cs typeface="Arial" panose="020B0604020202020204" pitchFamily="34" charset="0"/>
              </a:rPr>
              <a:t>Synchronization</a:t>
            </a:r>
            <a:endParaRPr lang="en-US" dirty="0"/>
          </a:p>
        </p:txBody>
      </p:sp>
      <p:sp>
        <p:nvSpPr>
          <p:cNvPr id="3" name="Subtitle 2"/>
          <p:cNvSpPr>
            <a:spLocks noGrp="1"/>
          </p:cNvSpPr>
          <p:nvPr>
            <p:ph type="subTitle" idx="1"/>
          </p:nvPr>
        </p:nvSpPr>
        <p:spPr>
          <a:xfrm>
            <a:off x="555174" y="2938420"/>
            <a:ext cx="6400800" cy="1752600"/>
          </a:xfrm>
        </p:spPr>
        <p:txBody>
          <a:bodyPr>
            <a:noAutofit/>
          </a:bodyPr>
          <a:lstStyle/>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400" dirty="0"/>
              <a:t>Call </a:t>
            </a:r>
            <a:r>
              <a:rPr lang="en-US" sz="2400" dirty="0" err="1"/>
              <a:t>CreateThread</a:t>
            </a:r>
            <a:r>
              <a:rPr lang="en-US" sz="2400" dirty="0"/>
              <a:t>(…) only if you won’t be using ANY language libraries, since these are not initialized by Win32 API functions.</a:t>
            </a:r>
          </a:p>
          <a:p>
            <a:pPr>
              <a:spcBef>
                <a:spcPts val="600"/>
              </a:spcBef>
            </a:pPr>
            <a:r>
              <a:rPr lang="en-US" sz="2400" dirty="0"/>
              <a:t>HANDLE </a:t>
            </a:r>
            <a:r>
              <a:rPr lang="en-US" sz="2400" dirty="0" err="1"/>
              <a:t>hThrd</a:t>
            </a:r>
            <a:r>
              <a:rPr lang="en-US" sz="2400" dirty="0"/>
              <a:t> = </a:t>
            </a:r>
            <a:br>
              <a:rPr lang="en-US" sz="2400" dirty="0"/>
            </a:br>
            <a:r>
              <a:rPr lang="en-US" sz="2000" dirty="0"/>
              <a:t>     (HANDLE)_</a:t>
            </a:r>
            <a:r>
              <a:rPr lang="en-US" sz="2000" dirty="0" err="1"/>
              <a:t>beginthread</a:t>
            </a:r>
            <a:r>
              <a:rPr lang="en-US" sz="2000" dirty="0"/>
              <a:t>(</a:t>
            </a:r>
            <a:r>
              <a:rPr lang="en-US" sz="2000" dirty="0" err="1"/>
              <a:t>ThreadFunc</a:t>
            </a:r>
            <a:r>
              <a:rPr lang="en-US" sz="2000" dirty="0"/>
              <a:t>, 0, &amp;</a:t>
            </a:r>
            <a:r>
              <a:rPr lang="en-US" sz="2000" dirty="0" err="1"/>
              <a:t>ThreadInfo</a:t>
            </a:r>
            <a:r>
              <a:rPr lang="en-US" sz="2000" dirty="0"/>
              <a:t>);</a:t>
            </a:r>
          </a:p>
          <a:p>
            <a:pPr>
              <a:spcBef>
                <a:spcPts val="600"/>
              </a:spcBef>
            </a:pPr>
            <a:r>
              <a:rPr lang="en-US" sz="2400" dirty="0" err="1"/>
              <a:t>ThreadFunc</a:t>
            </a:r>
            <a:r>
              <a:rPr lang="en-US" sz="2400" dirty="0"/>
              <a:t>—the function executed by the new thread</a:t>
            </a:r>
          </a:p>
          <a:p>
            <a:pPr lvl="1">
              <a:spcBef>
                <a:spcPts val="600"/>
              </a:spcBef>
            </a:pPr>
            <a:r>
              <a:rPr lang="en-US" sz="2000" dirty="0"/>
              <a:t>void _</a:t>
            </a:r>
            <a:r>
              <a:rPr lang="en-US" sz="2000" dirty="0" err="1"/>
              <a:t>cdecl</a:t>
            </a:r>
            <a:r>
              <a:rPr lang="en-US" sz="2000" dirty="0"/>
              <a:t> </a:t>
            </a:r>
            <a:r>
              <a:rPr lang="en-US" sz="2000" dirty="0" err="1"/>
              <a:t>ThreadFunc</a:t>
            </a:r>
            <a:r>
              <a:rPr lang="en-US" sz="2000" dirty="0"/>
              <a:t>(void *</a:t>
            </a:r>
            <a:r>
              <a:rPr lang="en-US" sz="2000" dirty="0" err="1"/>
              <a:t>pThreadInfo</a:t>
            </a:r>
            <a:r>
              <a:rPr lang="en-US" sz="2000" dirty="0"/>
              <a:t>);</a:t>
            </a:r>
          </a:p>
          <a:p>
            <a:pPr>
              <a:spcBef>
                <a:spcPts val="600"/>
              </a:spcBef>
            </a:pPr>
            <a:r>
              <a:rPr lang="en-US" sz="2400" dirty="0" err="1"/>
              <a:t>pThreadInfo</a:t>
            </a:r>
            <a:r>
              <a:rPr lang="en-US" sz="2400" dirty="0"/>
              <a:t>—pointer to input parameters for the thread</a:t>
            </a:r>
          </a:p>
          <a:p>
            <a:r>
              <a:rPr lang="en-US" sz="2400" dirty="0"/>
              <a:t>For threads created with _</a:t>
            </a:r>
            <a:r>
              <a:rPr lang="en-US" sz="2400" dirty="0" err="1"/>
              <a:t>beginthread</a:t>
            </a:r>
            <a:r>
              <a:rPr lang="en-US" sz="2400" dirty="0"/>
              <a:t>, the thread function, </a:t>
            </a:r>
            <a:r>
              <a:rPr lang="en-US" sz="2400" dirty="0" err="1"/>
              <a:t>ThreadFunc</a:t>
            </a:r>
            <a:r>
              <a:rPr lang="en-US" sz="2400" dirty="0"/>
              <a:t>, must be a global function or static member function of a class. It cannot be a non-static member function.</a:t>
            </a:r>
          </a:p>
        </p:txBody>
      </p:sp>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a:xfrm>
            <a:off x="457200" y="2324100"/>
            <a:ext cx="8686800" cy="4152900"/>
          </a:xfrm>
        </p:spPr>
        <p:txBody>
          <a:bodyPr>
            <a:noAutofit/>
          </a:bodyPr>
          <a:lstStyle/>
          <a:p>
            <a:pPr marL="0" indent="0">
              <a:lnSpc>
                <a:spcPct val="120000"/>
              </a:lnSpc>
              <a:spcBef>
                <a:spcPts val="3000"/>
              </a:spcBef>
              <a:buClr>
                <a:schemeClr val="tx1"/>
              </a:buClr>
              <a:buNone/>
            </a:pPr>
            <a:endParaRPr lang="en-US" sz="2000" dirty="0"/>
          </a:p>
          <a:p>
            <a:pPr>
              <a:spcBef>
                <a:spcPts val="3000"/>
              </a:spcBef>
            </a:pPr>
            <a:r>
              <a:rPr lang="en-US" sz="2000" dirty="0"/>
              <a:t>SECURITY_ATTRIBUTES *</a:t>
            </a:r>
            <a:r>
              <a:rPr lang="en-US" sz="2000" dirty="0" err="1"/>
              <a:t>pSecurity</a:t>
            </a:r>
            <a:r>
              <a:rPr lang="en-US" sz="2000" dirty="0"/>
              <a:t> – null for user </a:t>
            </a:r>
            <a:r>
              <a:rPr lang="en-US" sz="2000" dirty="0" err="1"/>
              <a:t>priviledges</a:t>
            </a:r>
            <a:endParaRPr lang="en-US" sz="2000" dirty="0"/>
          </a:p>
          <a:p>
            <a:pPr>
              <a:spcBef>
                <a:spcPts val="3000"/>
              </a:spcBef>
            </a:pPr>
            <a:r>
              <a:rPr lang="en-US" sz="2000" dirty="0"/>
              <a:t>unsigned </a:t>
            </a:r>
            <a:r>
              <a:rPr lang="en-US" sz="2000" dirty="0" err="1"/>
              <a:t>int</a:t>
            </a:r>
            <a:r>
              <a:rPr lang="en-US" sz="2000" dirty="0"/>
              <a:t> </a:t>
            </a:r>
            <a:r>
              <a:rPr lang="en-US" sz="2000" dirty="0" err="1"/>
              <a:t>stack_size</a:t>
            </a:r>
            <a:r>
              <a:rPr lang="en-US" sz="2000" dirty="0"/>
              <a:t>—size of stack to use, 0 gives default size</a:t>
            </a:r>
          </a:p>
          <a:p>
            <a:pPr>
              <a:spcBef>
                <a:spcPts val="3000"/>
              </a:spcBef>
            </a:pPr>
            <a:r>
              <a:rPr lang="en-US" sz="2000" dirty="0" err="1"/>
              <a:t>ThreadFunc</a:t>
            </a:r>
            <a:r>
              <a:rPr lang="en-US" sz="2000" dirty="0"/>
              <a:t>—the function executed by the new thread</a:t>
            </a:r>
            <a:br>
              <a:rPr lang="en-US" sz="2000" dirty="0"/>
            </a:br>
            <a:r>
              <a:rPr lang="en-US" sz="2000" dirty="0"/>
              <a:t>    unsigned _</a:t>
            </a:r>
            <a:r>
              <a:rPr lang="en-US" sz="2000" dirty="0" err="1"/>
              <a:t>stdcall</a:t>
            </a:r>
            <a:r>
              <a:rPr lang="en-US" sz="2000" dirty="0"/>
              <a:t> </a:t>
            </a:r>
            <a:r>
              <a:rPr lang="en-US" sz="2000" dirty="0" err="1"/>
              <a:t>ThreadFunc</a:t>
            </a:r>
            <a:r>
              <a:rPr lang="en-US" sz="2000" dirty="0"/>
              <a:t>(void *</a:t>
            </a:r>
            <a:r>
              <a:rPr lang="en-US" sz="2000" dirty="0" err="1"/>
              <a:t>pThreadInfo</a:t>
            </a:r>
            <a:r>
              <a:rPr lang="en-US" sz="2000" dirty="0"/>
              <a:t>);   // returns exit code</a:t>
            </a:r>
          </a:p>
        </p:txBody>
      </p:sp>
      <p:pic>
        <p:nvPicPr>
          <p:cNvPr id="5" name="Picture 4"/>
          <p:cNvPicPr>
            <a:picLocks noChangeAspect="1"/>
          </p:cNvPicPr>
          <p:nvPr/>
        </p:nvPicPr>
        <p:blipFill rotWithShape="1">
          <a:blip r:embed="rId2" cstate="print"/>
          <a:srcRect l="25939" t="40625" r="10677" b="44792"/>
          <a:stretch/>
        </p:blipFill>
        <p:spPr>
          <a:xfrm>
            <a:off x="496389" y="1602000"/>
            <a:ext cx="8247017" cy="1066800"/>
          </a:xfrm>
          <a:prstGeom prst="rect">
            <a:avLst/>
          </a:prstGeom>
        </p:spPr>
      </p:pic>
    </p:spTree>
    <p:extLst>
      <p:ext uri="{BB962C8B-B14F-4D97-AF65-F5344CB8AC3E}">
        <p14:creationId xmlns:p14="http://schemas.microsoft.com/office/powerpoint/2010/main" val="987616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200" dirty="0"/>
              <a:t>void *</a:t>
            </a:r>
            <a:r>
              <a:rPr lang="en-US" sz="2200" dirty="0" err="1"/>
              <a:t>pThreadInfo</a:t>
            </a:r>
            <a:r>
              <a:rPr lang="en-US" sz="2200" dirty="0"/>
              <a:t>—pointer to input parameter structure for use by </a:t>
            </a:r>
            <a:r>
              <a:rPr lang="en-US" sz="2200" dirty="0" err="1"/>
              <a:t>ThreadFunc</a:t>
            </a:r>
            <a:endParaRPr lang="en-US" sz="2200" dirty="0"/>
          </a:p>
          <a:p>
            <a:pPr>
              <a:spcBef>
                <a:spcPts val="1800"/>
              </a:spcBef>
            </a:pPr>
            <a:r>
              <a:rPr lang="en-US" sz="2200" dirty="0" err="1"/>
              <a:t>Enum</a:t>
            </a:r>
            <a:r>
              <a:rPr lang="en-US" sz="2200" dirty="0"/>
              <a:t> </a:t>
            </a:r>
            <a:r>
              <a:rPr lang="en-US" sz="2200" dirty="0" err="1"/>
              <a:t>initflg</a:t>
            </a:r>
            <a:r>
              <a:rPr lang="en-US" sz="2200" dirty="0"/>
              <a:t>—0 to start running or CREATE_SUSPENDED to start suspended</a:t>
            </a:r>
          </a:p>
          <a:p>
            <a:pPr>
              <a:spcBef>
                <a:spcPts val="1800"/>
              </a:spcBef>
            </a:pPr>
            <a:r>
              <a:rPr lang="en-US" sz="2200" dirty="0"/>
              <a:t>Int32 *</a:t>
            </a:r>
            <a:r>
              <a:rPr lang="en-US" sz="2200" dirty="0" err="1"/>
              <a:t>pThrdID</a:t>
            </a:r>
            <a:r>
              <a:rPr lang="en-US" sz="2200" dirty="0"/>
              <a:t>—returns pointer to </a:t>
            </a:r>
            <a:r>
              <a:rPr lang="en-US" sz="2200" dirty="0" err="1"/>
              <a:t>threadID</a:t>
            </a:r>
            <a:r>
              <a:rPr lang="en-US" sz="2200" dirty="0"/>
              <a:t> if non-null on call, otherwise not used </a:t>
            </a:r>
          </a:p>
          <a:p>
            <a:pPr>
              <a:spcBef>
                <a:spcPts val="1800"/>
              </a:spcBef>
            </a:pPr>
            <a:r>
              <a:rPr lang="en-US" sz="2200" dirty="0"/>
              <a:t>For threads created with _</a:t>
            </a:r>
            <a:r>
              <a:rPr lang="en-US" sz="2200" dirty="0" err="1"/>
              <a:t>beginthreadex</a:t>
            </a:r>
            <a:r>
              <a:rPr lang="en-US" sz="2200" dirty="0"/>
              <a:t>, the thread function, </a:t>
            </a:r>
            <a:r>
              <a:rPr lang="en-US" sz="2200" dirty="0" err="1"/>
              <a:t>ThreadFunc</a:t>
            </a:r>
            <a:r>
              <a:rPr lang="en-US" sz="2200" dirty="0"/>
              <a:t>, must be a global function or static member function of a class. It cannot be a non-static member function.</a:t>
            </a:r>
          </a:p>
          <a:p>
            <a:pPr>
              <a:spcBef>
                <a:spcPts val="1800"/>
              </a:spcBef>
            </a:pPr>
            <a:endParaRPr lang="en-US" sz="2200" dirty="0"/>
          </a:p>
        </p:txBody>
      </p:sp>
    </p:spTree>
    <p:extLst>
      <p:ext uri="{BB962C8B-B14F-4D97-AF65-F5344CB8AC3E}">
        <p14:creationId xmlns:p14="http://schemas.microsoft.com/office/powerpoint/2010/main" val="275622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You use thread priority to balance processing performance between the interfaces and computations.  </a:t>
            </a:r>
          </a:p>
          <a:p>
            <a:pPr lvl="1">
              <a:spcBef>
                <a:spcPts val="1800"/>
              </a:spcBef>
            </a:pPr>
            <a:r>
              <a:rPr lang="en-US" sz="2400" dirty="0"/>
              <a:t>If UI threads have insufficient priority, the display freezes while computation proceeds.</a:t>
            </a:r>
          </a:p>
          <a:p>
            <a:pPr lvl="1">
              <a:spcBef>
                <a:spcPts val="1800"/>
              </a:spcBef>
            </a:pPr>
            <a:r>
              <a:rPr lang="en-US" sz="2400" dirty="0"/>
              <a:t>If UI threads have very high priority, the computation may suffer.</a:t>
            </a:r>
          </a:p>
          <a:p>
            <a:pPr lvl="1">
              <a:spcBef>
                <a:spcPts val="1800"/>
              </a:spcBef>
            </a:pPr>
            <a:r>
              <a:rPr lang="en-US" sz="2400" dirty="0"/>
              <a:t>We will look at an example that shows this clearly.</a:t>
            </a:r>
          </a:p>
        </p:txBody>
      </p:sp>
    </p:spTree>
    <p:extLst>
      <p:ext uri="{BB962C8B-B14F-4D97-AF65-F5344CB8AC3E}">
        <p14:creationId xmlns:p14="http://schemas.microsoft.com/office/powerpoint/2010/main" val="274370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Thread priorities take the values:</a:t>
            </a:r>
          </a:p>
          <a:p>
            <a:pPr lvl="1">
              <a:spcBef>
                <a:spcPts val="1800"/>
              </a:spcBef>
            </a:pPr>
            <a:r>
              <a:rPr lang="en-US" sz="2400" dirty="0"/>
              <a:t>THREAD_PRIORITY_IDLE</a:t>
            </a:r>
          </a:p>
          <a:p>
            <a:pPr lvl="1">
              <a:spcBef>
                <a:spcPts val="1800"/>
              </a:spcBef>
            </a:pPr>
            <a:r>
              <a:rPr lang="en-US" sz="2400" dirty="0"/>
              <a:t>THREAD_PRIORITY_LOWEST</a:t>
            </a:r>
          </a:p>
          <a:p>
            <a:pPr lvl="1">
              <a:spcBef>
                <a:spcPts val="1800"/>
              </a:spcBef>
            </a:pPr>
            <a:r>
              <a:rPr lang="en-US" sz="2400" dirty="0"/>
              <a:t>THREAD_PRIORITY_BELOW_NORMAL</a:t>
            </a:r>
          </a:p>
          <a:p>
            <a:pPr lvl="1">
              <a:spcBef>
                <a:spcPts val="1800"/>
              </a:spcBef>
            </a:pPr>
            <a:r>
              <a:rPr lang="en-US" sz="2400" dirty="0"/>
              <a:t>THREAD_PRIORITY_NORMAL</a:t>
            </a:r>
          </a:p>
          <a:p>
            <a:pPr lvl="1">
              <a:spcBef>
                <a:spcPts val="1800"/>
              </a:spcBef>
            </a:pPr>
            <a:r>
              <a:rPr lang="en-US" sz="2400" dirty="0"/>
              <a:t>THREAD_PRIORITY_ABOVE_NORMAL</a:t>
            </a:r>
          </a:p>
          <a:p>
            <a:pPr lvl="1">
              <a:spcBef>
                <a:spcPts val="1800"/>
              </a:spcBef>
            </a:pPr>
            <a:r>
              <a:rPr lang="en-US" sz="2400" dirty="0"/>
              <a:t>THREAD_PRIORITY_HIGHEST</a:t>
            </a:r>
          </a:p>
          <a:p>
            <a:pPr lvl="1">
              <a:spcBef>
                <a:spcPts val="1800"/>
              </a:spcBef>
            </a:pPr>
            <a:r>
              <a:rPr lang="en-US" sz="2400" dirty="0"/>
              <a:t>THREAD_PRIORITY_TIME_CRITICAL</a:t>
            </a:r>
          </a:p>
          <a:p>
            <a:endParaRPr lang="en-US" dirty="0"/>
          </a:p>
        </p:txBody>
      </p:sp>
    </p:spTree>
    <p:extLst>
      <p:ext uri="{BB962C8B-B14F-4D97-AF65-F5344CB8AC3E}">
        <p14:creationId xmlns:p14="http://schemas.microsoft.com/office/powerpoint/2010/main" val="399255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Creating Threads Using C++11</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latin typeface="Consolas" panose="020B0609020204030204" pitchFamily="49" charset="0"/>
              </a:rPr>
              <a:t>std::thread t(f)</a:t>
            </a:r>
          </a:p>
          <a:p>
            <a:pPr lvl="1">
              <a:spcBef>
                <a:spcPts val="1800"/>
              </a:spcBef>
            </a:pPr>
            <a:r>
              <a:rPr lang="en-US" sz="2400" dirty="0"/>
              <a:t>f is a callable object; e.g., function pointer, </a:t>
            </a:r>
            <a:r>
              <a:rPr lang="en-US" sz="2400" dirty="0" err="1"/>
              <a:t>functor</a:t>
            </a:r>
            <a:r>
              <a:rPr lang="en-US" sz="2400" dirty="0"/>
              <a:t>, </a:t>
            </a:r>
            <a:br>
              <a:rPr lang="en-US" sz="2400" dirty="0"/>
            </a:br>
            <a:r>
              <a:rPr lang="en-US" sz="2400" dirty="0"/>
              <a:t>or lambda that takes no arguments and has void </a:t>
            </a:r>
            <a:br>
              <a:rPr lang="en-US" sz="2400" dirty="0"/>
            </a:br>
            <a:r>
              <a:rPr lang="en-US" sz="2400" dirty="0"/>
              <a:t>return type.</a:t>
            </a:r>
            <a:endParaRPr lang="en-US" sz="2200" dirty="0"/>
          </a:p>
          <a:p>
            <a:pPr>
              <a:spcBef>
                <a:spcPts val="1800"/>
              </a:spcBef>
            </a:pPr>
            <a:r>
              <a:rPr lang="en-US" sz="2800" dirty="0">
                <a:latin typeface="Consolas" panose="020B0609020204030204" pitchFamily="49" charset="0"/>
              </a:rPr>
              <a:t>std::thread t(g,a1,	a2, …)</a:t>
            </a:r>
          </a:p>
          <a:p>
            <a:pPr lvl="1">
              <a:spcBef>
                <a:spcPts val="1800"/>
              </a:spcBef>
            </a:pPr>
            <a:r>
              <a:rPr lang="en-US" sz="2400" dirty="0"/>
              <a:t>g is a callable object that takes arguments a1, a2, … and has void return type.</a:t>
            </a:r>
          </a:p>
        </p:txBody>
      </p:sp>
    </p:spTree>
    <p:extLst>
      <p:ext uri="{BB962C8B-B14F-4D97-AF65-F5344CB8AC3E}">
        <p14:creationId xmlns:p14="http://schemas.microsoft.com/office/powerpoint/2010/main" val="1818995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Thread Functions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2800" dirty="0"/>
              <a:t>t.get_id() returns thread id—unique among all running threads.</a:t>
            </a:r>
          </a:p>
          <a:p>
            <a:r>
              <a:rPr lang="en-US" sz="2800" dirty="0" err="1"/>
              <a:t>t.join</a:t>
            </a:r>
            <a:r>
              <a:rPr lang="en-US" sz="2800" dirty="0"/>
              <a:t>() blocks until thread t completes; e.g., exits its thread function.</a:t>
            </a:r>
          </a:p>
          <a:p>
            <a:r>
              <a:rPr lang="en-US" sz="2800" dirty="0" err="1"/>
              <a:t>t.detach</a:t>
            </a:r>
            <a:r>
              <a:rPr lang="en-US" sz="2800" dirty="0"/>
              <a:t>() disassociates thread object t from underlying OS thread.</a:t>
            </a:r>
          </a:p>
          <a:p>
            <a:r>
              <a:rPr lang="en-US" sz="2800" dirty="0"/>
              <a:t>All threads must be joined or detached (not both) before thread object goes out of scope.</a:t>
            </a:r>
          </a:p>
          <a:p>
            <a:r>
              <a:rPr lang="en-US" sz="2800" dirty="0"/>
              <a:t>std::</a:t>
            </a:r>
            <a:r>
              <a:rPr lang="en-US" sz="2800" dirty="0" err="1"/>
              <a:t>this_thread</a:t>
            </a:r>
            <a:r>
              <a:rPr lang="en-US" sz="2800" dirty="0"/>
              <a:t>::</a:t>
            </a:r>
            <a:r>
              <a:rPr lang="en-US" sz="2800" dirty="0" err="1"/>
              <a:t>sleep_for</a:t>
            </a:r>
            <a:r>
              <a:rPr lang="en-US" sz="2800" dirty="0"/>
              <a:t>(</a:t>
            </a:r>
            <a:r>
              <a:rPr lang="en-US" sz="2800" dirty="0" err="1"/>
              <a:t>chrono</a:t>
            </a:r>
            <a:r>
              <a:rPr lang="en-US" sz="2800" dirty="0"/>
              <a:t>::duration);</a:t>
            </a:r>
          </a:p>
        </p:txBody>
      </p:sp>
    </p:spTree>
    <p:extLst>
      <p:ext uri="{BB962C8B-B14F-4D97-AF65-F5344CB8AC3E}">
        <p14:creationId xmlns:p14="http://schemas.microsoft.com/office/powerpoint/2010/main" val="614892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Resources</a:t>
            </a:r>
            <a:endParaRPr lang="en-US" dirty="0">
              <a:cs typeface="Arial" panose="020B0604020202020204" pitchFamily="34" charset="0"/>
            </a:endParaRPr>
          </a:p>
        </p:txBody>
      </p:sp>
      <p:sp>
        <p:nvSpPr>
          <p:cNvPr id="3" name="Content Placeholder 2"/>
          <p:cNvSpPr>
            <a:spLocks noGrp="1"/>
          </p:cNvSpPr>
          <p:nvPr>
            <p:ph idx="1"/>
          </p:nvPr>
        </p:nvSpPr>
        <p:spPr>
          <a:xfrm>
            <a:off x="457200" y="1600200"/>
            <a:ext cx="8229600" cy="1409700"/>
          </a:xfrm>
        </p:spPr>
        <p:txBody>
          <a:bodyPr>
            <a:noAutofit/>
          </a:bodyPr>
          <a:lstStyle/>
          <a:p>
            <a:pPr>
              <a:spcBef>
                <a:spcPts val="1200"/>
              </a:spcBef>
            </a:pPr>
            <a:r>
              <a:rPr lang="en-US" sz="2600" dirty="0"/>
              <a:t>A child thread often needs to communicate with its parent thread. It does this via some shared resource, like a queue.</a:t>
            </a:r>
          </a:p>
        </p:txBody>
      </p:sp>
      <p:graphicFrame>
        <p:nvGraphicFramePr>
          <p:cNvPr id="4" name="Object 8"/>
          <p:cNvGraphicFramePr>
            <a:graphicFrameLocks noChangeAspect="1"/>
          </p:cNvGraphicFramePr>
          <p:nvPr>
            <p:extLst>
              <p:ext uri="{D42A27DB-BD31-4B8C-83A1-F6EECF244321}">
                <p14:modId xmlns:p14="http://schemas.microsoft.com/office/powerpoint/2010/main" val="1798155909"/>
              </p:ext>
            </p:extLst>
          </p:nvPr>
        </p:nvGraphicFramePr>
        <p:xfrm>
          <a:off x="1945481" y="3086100"/>
          <a:ext cx="5253038" cy="3382963"/>
        </p:xfrm>
        <a:graphic>
          <a:graphicData uri="http://schemas.openxmlformats.org/presentationml/2006/ole">
            <mc:AlternateContent xmlns:mc="http://schemas.openxmlformats.org/markup-compatibility/2006">
              <mc:Choice xmlns:v="urn:schemas-microsoft-com:vml" Requires="v">
                <p:oleObj spid="_x0000_s1074" name="VISIO" r:id="rId3" imgW="5978160" imgH="3692160" progId="">
                  <p:embed/>
                </p:oleObj>
              </mc:Choice>
              <mc:Fallback>
                <p:oleObj name="VISIO" r:id="rId3" imgW="5978160" imgH="3692160" progId="">
                  <p:embed/>
                  <p:pic>
                    <p:nvPicPr>
                      <p:cNvPr id="0"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5481" y="3086100"/>
                        <a:ext cx="5253038"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7271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IN" sz="2600" dirty="0"/>
              <a:t>A program may need multiple threads to share </a:t>
            </a:r>
            <a:br>
              <a:rPr lang="en-IN" sz="2600" dirty="0"/>
            </a:br>
            <a:r>
              <a:rPr lang="en-IN" sz="2600" dirty="0"/>
              <a:t>some data.</a:t>
            </a:r>
          </a:p>
          <a:p>
            <a:pPr>
              <a:spcBef>
                <a:spcPts val="600"/>
              </a:spcBef>
            </a:pPr>
            <a:r>
              <a:rPr lang="en-IN" sz="2600" dirty="0"/>
              <a:t>If access is not controlled to be sequential, then shared data may become corrupted.</a:t>
            </a:r>
          </a:p>
          <a:p>
            <a:pPr lvl="1">
              <a:spcBef>
                <a:spcPts val="600"/>
              </a:spcBef>
            </a:pPr>
            <a:r>
              <a:rPr lang="en-IN" sz="2200" dirty="0"/>
              <a:t>One thread accesses the data, begins to modify the data, and then is put to sleep because its time slice has expired.  The problem arises when the data is in an incomplete state of modification.</a:t>
            </a:r>
          </a:p>
          <a:p>
            <a:pPr lvl="1">
              <a:spcBef>
                <a:spcPts val="600"/>
              </a:spcBef>
            </a:pPr>
            <a:r>
              <a:rPr lang="en-IN" sz="2200" dirty="0"/>
              <a:t>Another thread awakes and accesses the data, that is only partially modified. The result is very likely to be corrupt data.</a:t>
            </a:r>
          </a:p>
          <a:p>
            <a:pPr>
              <a:spcBef>
                <a:spcPts val="600"/>
              </a:spcBef>
            </a:pPr>
            <a:r>
              <a:rPr lang="en-IN" sz="2600" dirty="0"/>
              <a:t>The process of making access serial is called serialization or synchronization.</a:t>
            </a:r>
          </a:p>
        </p:txBody>
      </p:sp>
    </p:spTree>
    <p:extLst>
      <p:ext uri="{BB962C8B-B14F-4D97-AF65-F5344CB8AC3E}">
        <p14:creationId xmlns:p14="http://schemas.microsoft.com/office/powerpoint/2010/main" val="3543400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800" b="1" i="1" dirty="0"/>
              <a:t>WaitForSingleObject</a:t>
            </a:r>
            <a:r>
              <a:rPr lang="en-US" sz="2800" dirty="0"/>
              <a:t> makes one thread wait for:</a:t>
            </a:r>
          </a:p>
          <a:p>
            <a:pPr lvl="1">
              <a:spcBef>
                <a:spcPts val="600"/>
              </a:spcBef>
            </a:pPr>
            <a:r>
              <a:rPr lang="en-US" sz="2400" dirty="0"/>
              <a:t>Termination of another thread</a:t>
            </a:r>
          </a:p>
          <a:p>
            <a:pPr lvl="1">
              <a:spcBef>
                <a:spcPts val="600"/>
              </a:spcBef>
            </a:pPr>
            <a:r>
              <a:rPr lang="en-US" sz="2400" dirty="0"/>
              <a:t>An event</a:t>
            </a:r>
          </a:p>
          <a:p>
            <a:pPr lvl="1">
              <a:spcBef>
                <a:spcPts val="600"/>
              </a:spcBef>
            </a:pPr>
            <a:r>
              <a:rPr lang="en-US" sz="2400" dirty="0"/>
              <a:t>Release of a </a:t>
            </a:r>
            <a:r>
              <a:rPr lang="en-US" sz="2400" dirty="0" err="1"/>
              <a:t>mutex</a:t>
            </a:r>
            <a:endParaRPr lang="en-US" sz="2400" dirty="0"/>
          </a:p>
          <a:p>
            <a:pPr lvl="1">
              <a:spcBef>
                <a:spcPts val="600"/>
              </a:spcBef>
            </a:pPr>
            <a:r>
              <a:rPr lang="en-US" sz="2400" dirty="0"/>
              <a:t>Syntax:	</a:t>
            </a:r>
            <a:r>
              <a:rPr lang="en-US" sz="2000" dirty="0">
                <a:latin typeface="Consolas" panose="020B0609020204030204" pitchFamily="49" charset="0"/>
              </a:rPr>
              <a:t>WaitForSingleObject(</a:t>
            </a:r>
            <a:r>
              <a:rPr lang="en-US" sz="2000" dirty="0" err="1">
                <a:latin typeface="Consolas" panose="020B0609020204030204" pitchFamily="49" charset="0"/>
              </a:rPr>
              <a:t>objHandle</a:t>
            </a:r>
            <a:r>
              <a:rPr lang="en-US" sz="2000" dirty="0">
                <a:latin typeface="Consolas" panose="020B0609020204030204" pitchFamily="49" charset="0"/>
              </a:rPr>
              <a:t>, </a:t>
            </a:r>
            <a:r>
              <a:rPr lang="en-US" sz="2000" dirty="0" err="1">
                <a:latin typeface="Consolas" panose="020B0609020204030204" pitchFamily="49" charset="0"/>
              </a:rPr>
              <a:t>dwMillisec</a:t>
            </a:r>
            <a:r>
              <a:rPr lang="en-US" sz="2000" dirty="0">
                <a:latin typeface="Consolas" panose="020B0609020204030204" pitchFamily="49" charset="0"/>
              </a:rPr>
              <a:t>)</a:t>
            </a:r>
            <a:r>
              <a:rPr lang="en-US" sz="2400" dirty="0">
                <a:latin typeface="Consolas" panose="020B0609020204030204" pitchFamily="49" charset="0"/>
              </a:rPr>
              <a:t/>
            </a:r>
            <a:br>
              <a:rPr lang="en-US" sz="2400" dirty="0">
                <a:latin typeface="Consolas" panose="020B0609020204030204" pitchFamily="49" charset="0"/>
              </a:rPr>
            </a:br>
            <a:endParaRPr lang="en-US" sz="1200" dirty="0"/>
          </a:p>
          <a:p>
            <a:pPr>
              <a:spcBef>
                <a:spcPts val="600"/>
              </a:spcBef>
            </a:pPr>
            <a:r>
              <a:rPr lang="en-US" sz="2800" b="1" i="1" dirty="0"/>
              <a:t>WaitForMultipleObjects</a:t>
            </a:r>
            <a:r>
              <a:rPr lang="en-US" sz="2800" dirty="0"/>
              <a:t> makes one thread wait for the elements of an array of kernel objects; e.g., threads, events, mutexes.</a:t>
            </a:r>
          </a:p>
          <a:p>
            <a:pPr marL="457200" lvl="3">
              <a:spcBef>
                <a:spcPts val="600"/>
              </a:spcBef>
              <a:buSzPct val="85000"/>
            </a:pPr>
            <a:r>
              <a:rPr lang="en-US" sz="2400" dirty="0"/>
              <a:t>Syntax:   </a:t>
            </a:r>
            <a:r>
              <a:rPr lang="en-US" dirty="0" err="1">
                <a:latin typeface="Consolas" panose="020B0609020204030204" pitchFamily="49" charset="0"/>
              </a:rPr>
              <a:t>WaitForMultipleObjects</a:t>
            </a: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           nCount, </a:t>
            </a:r>
            <a:r>
              <a:rPr lang="en-US" dirty="0" err="1">
                <a:latin typeface="Consolas" panose="020B0609020204030204" pitchFamily="49" charset="0"/>
              </a:rPr>
              <a:t>lpHandles</a:t>
            </a:r>
            <a:r>
              <a:rPr lang="en-US" dirty="0">
                <a:latin typeface="Consolas" panose="020B0609020204030204" pitchFamily="49" charset="0"/>
              </a:rPr>
              <a:t>, </a:t>
            </a:r>
            <a:r>
              <a:rPr lang="en-US" dirty="0" err="1">
                <a:latin typeface="Consolas" panose="020B0609020204030204" pitchFamily="49" charset="0"/>
              </a:rPr>
              <a:t>fwait</a:t>
            </a:r>
            <a:r>
              <a:rPr lang="en-US" dirty="0">
                <a:latin typeface="Consolas" panose="020B0609020204030204" pitchFamily="49" charset="0"/>
              </a:rPr>
              <a:t>, </a:t>
            </a:r>
            <a:r>
              <a:rPr lang="en-US" dirty="0" err="1">
                <a:latin typeface="Consolas" panose="020B0609020204030204" pitchFamily="49" charset="0"/>
              </a:rPr>
              <a:t>dwMillisec</a:t>
            </a:r>
            <a:r>
              <a:rPr lang="en-US" dirty="0">
                <a:latin typeface="Consolas" panose="020B0609020204030204" pitchFamily="49" charset="0"/>
              </a:rPr>
              <a:t/>
            </a:r>
            <a:br>
              <a:rPr lang="en-US" dirty="0">
                <a:latin typeface="Consolas" panose="020B0609020204030204" pitchFamily="49" charset="0"/>
              </a:rPr>
            </a:br>
            <a:r>
              <a:rPr lang="en-US" dirty="0">
                <a:latin typeface="Consolas" panose="020B0609020204030204" pitchFamily="49" charset="0"/>
              </a:rPr>
              <a:t>       )</a:t>
            </a:r>
          </a:p>
          <a:p>
            <a:pPr>
              <a:spcBef>
                <a:spcPts val="600"/>
              </a:spcBef>
            </a:pPr>
            <a:endParaRPr lang="en-US" sz="2800" dirty="0"/>
          </a:p>
        </p:txBody>
      </p:sp>
    </p:spTree>
    <p:extLst>
      <p:ext uri="{BB962C8B-B14F-4D97-AF65-F5344CB8AC3E}">
        <p14:creationId xmlns:p14="http://schemas.microsoft.com/office/powerpoint/2010/main" val="172151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Wait For Objects (cont.)</a:t>
            </a:r>
            <a:endParaRPr lang="en-IN" dirty="0"/>
          </a:p>
        </p:txBody>
      </p:sp>
      <p:sp>
        <p:nvSpPr>
          <p:cNvPr id="5" name="Content Placeholder 4"/>
          <p:cNvSpPr>
            <a:spLocks noGrp="1"/>
          </p:cNvSpPr>
          <p:nvPr>
            <p:ph idx="1"/>
          </p:nvPr>
        </p:nvSpPr>
        <p:spPr/>
        <p:txBody>
          <a:bodyPr>
            <a:noAutofit/>
          </a:bodyPr>
          <a:lstStyle/>
          <a:p>
            <a:pPr marL="457920" lvl="2">
              <a:spcBef>
                <a:spcPts val="2400"/>
              </a:spcBef>
            </a:pPr>
            <a:r>
              <a:rPr lang="en-US" dirty="0"/>
              <a:t>nCount: number of objects in array of handles</a:t>
            </a:r>
          </a:p>
          <a:p>
            <a:pPr marL="457920" lvl="2">
              <a:spcBef>
                <a:spcPts val="2400"/>
              </a:spcBef>
            </a:pPr>
            <a:r>
              <a:rPr lang="en-US" dirty="0" err="1"/>
              <a:t>lpHandles</a:t>
            </a:r>
            <a:r>
              <a:rPr lang="en-US" dirty="0"/>
              <a:t>: array of handles to kernel objects</a:t>
            </a:r>
          </a:p>
          <a:p>
            <a:pPr marL="457920" lvl="2">
              <a:spcBef>
                <a:spcPts val="2400"/>
              </a:spcBef>
            </a:pPr>
            <a:r>
              <a:rPr lang="en-US" dirty="0" err="1"/>
              <a:t>fwait</a:t>
            </a:r>
            <a:r>
              <a:rPr lang="en-US" dirty="0"/>
              <a:t>: TRUE =&gt; wait for all objects, FALSE =&gt; wait for first object</a:t>
            </a:r>
          </a:p>
          <a:p>
            <a:pPr marL="457920" lvl="2">
              <a:spcBef>
                <a:spcPts val="2400"/>
              </a:spcBef>
            </a:pPr>
            <a:r>
              <a:rPr lang="en-US" dirty="0" err="1"/>
              <a:t>dwMillisec</a:t>
            </a:r>
            <a:r>
              <a:rPr lang="en-US" dirty="0"/>
              <a:t>: time to wait, can be INFINITE</a:t>
            </a:r>
          </a:p>
        </p:txBody>
      </p:sp>
    </p:spTree>
    <p:extLst>
      <p:ext uri="{BB962C8B-B14F-4D97-AF65-F5344CB8AC3E}">
        <p14:creationId xmlns:p14="http://schemas.microsoft.com/office/powerpoint/2010/main" val="333790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Win32 Thread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Synchronizing threads means that every access to data shared between threads is protected so that when any thread starts an operation on the shared data, no other thread is allowed access until the first thread is done.</a:t>
            </a:r>
          </a:p>
          <a:p>
            <a:pPr>
              <a:spcBef>
                <a:spcPts val="600"/>
              </a:spcBef>
            </a:pPr>
            <a:r>
              <a:rPr lang="en-US" sz="2600" dirty="0"/>
              <a:t>The principle means of synchronizing access to shared data within the Win32 API are:</a:t>
            </a:r>
          </a:p>
          <a:p>
            <a:pPr lvl="1">
              <a:spcBef>
                <a:spcPts val="600"/>
              </a:spcBef>
            </a:pPr>
            <a:r>
              <a:rPr lang="en-US" sz="2200" dirty="0"/>
              <a:t>Interlocked increment</a:t>
            </a:r>
          </a:p>
          <a:p>
            <a:pPr lvl="2">
              <a:spcBef>
                <a:spcPts val="600"/>
              </a:spcBef>
            </a:pPr>
            <a:r>
              <a:rPr lang="en-US" sz="2000" dirty="0"/>
              <a:t>Only for incrementing or decrementing integral types</a:t>
            </a:r>
          </a:p>
          <a:p>
            <a:pPr lvl="1">
              <a:spcBef>
                <a:spcPts val="600"/>
              </a:spcBef>
            </a:pPr>
            <a:r>
              <a:rPr lang="en-US" sz="2200" dirty="0"/>
              <a:t>Critical Section</a:t>
            </a:r>
          </a:p>
          <a:p>
            <a:pPr lvl="2">
              <a:spcBef>
                <a:spcPts val="600"/>
              </a:spcBef>
            </a:pPr>
            <a:r>
              <a:rPr lang="en-US" sz="2000" dirty="0"/>
              <a:t>Good only inside one process</a:t>
            </a:r>
          </a:p>
        </p:txBody>
      </p:sp>
    </p:spTree>
    <p:extLst>
      <p:ext uri="{BB962C8B-B14F-4D97-AF65-F5344CB8AC3E}">
        <p14:creationId xmlns:p14="http://schemas.microsoft.com/office/powerpoint/2010/main" val="4277477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Win32 Thread Synchronization (cont.)</a:t>
            </a:r>
            <a:endParaRPr lang="en-US" sz="3600" dirty="0">
              <a:cs typeface="Arial" panose="020B0604020202020204" pitchFamily="34" charset="0"/>
            </a:endParaRPr>
          </a:p>
        </p:txBody>
      </p:sp>
      <p:sp>
        <p:nvSpPr>
          <p:cNvPr id="3" name="Content Placeholder 2"/>
          <p:cNvSpPr>
            <a:spLocks noGrp="1"/>
          </p:cNvSpPr>
          <p:nvPr>
            <p:ph idx="1"/>
          </p:nvPr>
        </p:nvSpPr>
        <p:spPr/>
        <p:txBody>
          <a:bodyPr>
            <a:noAutofit/>
          </a:bodyPr>
          <a:lstStyle/>
          <a:p>
            <a:pPr lvl="1"/>
            <a:r>
              <a:rPr lang="en-US" sz="2200" dirty="0"/>
              <a:t>Mutex (kernel object)</a:t>
            </a:r>
          </a:p>
          <a:p>
            <a:pPr lvl="2"/>
            <a:r>
              <a:rPr lang="en-US" sz="2000" dirty="0"/>
              <a:t>Named </a:t>
            </a:r>
            <a:r>
              <a:rPr lang="en-US" sz="2000" dirty="0" err="1"/>
              <a:t>mutexes</a:t>
            </a:r>
            <a:r>
              <a:rPr lang="en-US" sz="2000" dirty="0"/>
              <a:t> can be shared by threads in different processes.</a:t>
            </a:r>
          </a:p>
          <a:p>
            <a:pPr lvl="1"/>
            <a:r>
              <a:rPr lang="en-US" sz="2200" dirty="0"/>
              <a:t>Event (kernel object)</a:t>
            </a:r>
          </a:p>
          <a:p>
            <a:pPr lvl="2"/>
            <a:r>
              <a:rPr lang="en-US" sz="2000" dirty="0"/>
              <a:t>Useful for synchronization as well as other event notifications</a:t>
            </a:r>
          </a:p>
          <a:p>
            <a:pPr lvl="1"/>
            <a:r>
              <a:rPr lang="en-US" sz="2200" dirty="0" err="1"/>
              <a:t>Semiphore</a:t>
            </a:r>
            <a:r>
              <a:rPr lang="en-US" sz="2200" dirty="0"/>
              <a:t> (kernel object)</a:t>
            </a:r>
          </a:p>
          <a:p>
            <a:pPr lvl="2"/>
            <a:r>
              <a:rPr lang="en-US" sz="2000" dirty="0"/>
              <a:t>Allows a specified number of threads to use a resource</a:t>
            </a:r>
          </a:p>
          <a:p>
            <a:pPr lvl="1"/>
            <a:r>
              <a:rPr lang="en-US" sz="2200" dirty="0" err="1"/>
              <a:t>SlimReaderWriter</a:t>
            </a:r>
            <a:r>
              <a:rPr lang="en-US" sz="2200" dirty="0"/>
              <a:t> lock</a:t>
            </a:r>
          </a:p>
          <a:p>
            <a:pPr lvl="2"/>
            <a:r>
              <a:rPr lang="en-US" sz="2000" dirty="0"/>
              <a:t>Supports concurrent reads while making writes and reads sequential</a:t>
            </a:r>
          </a:p>
          <a:p>
            <a:pPr lvl="1"/>
            <a:r>
              <a:rPr lang="en-US" sz="2200" dirty="0"/>
              <a:t>Condition variable (kernel object)</a:t>
            </a:r>
          </a:p>
          <a:p>
            <a:pPr lvl="2"/>
            <a:r>
              <a:rPr lang="en-US" sz="2000" dirty="0"/>
              <a:t>Used in conjunction with a Critical Section or Mutex to signal an event that allows one or more threads to proceed</a:t>
            </a:r>
          </a:p>
        </p:txBody>
      </p:sp>
    </p:spTree>
    <p:extLst>
      <p:ext uri="{BB962C8B-B14F-4D97-AF65-F5344CB8AC3E}">
        <p14:creationId xmlns:p14="http://schemas.microsoft.com/office/powerpoint/2010/main" val="172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std::</a:t>
            </a:r>
            <a:r>
              <a:rPr lang="en-US" sz="2600" dirty="0" err="1"/>
              <a:t>mutex</a:t>
            </a:r>
            <a:endParaRPr lang="en-US" sz="2600" dirty="0"/>
          </a:p>
          <a:p>
            <a:pPr lvl="1">
              <a:spcBef>
                <a:spcPts val="600"/>
              </a:spcBef>
            </a:pPr>
            <a:r>
              <a:rPr lang="en-US" sz="2200" dirty="0"/>
              <a:t>Wraps an OS mutex</a:t>
            </a:r>
          </a:p>
          <a:p>
            <a:pPr lvl="1">
              <a:spcBef>
                <a:spcPts val="600"/>
              </a:spcBef>
            </a:pPr>
            <a:r>
              <a:rPr lang="en-US" sz="2200" dirty="0"/>
              <a:t>methods lock(), </a:t>
            </a:r>
            <a:r>
              <a:rPr lang="en-US" sz="2200" dirty="0" err="1"/>
              <a:t>try_lock</a:t>
            </a:r>
            <a:r>
              <a:rPr lang="en-US" sz="2200" dirty="0"/>
              <a:t>(), unlock() </a:t>
            </a:r>
          </a:p>
          <a:p>
            <a:pPr>
              <a:spcBef>
                <a:spcPts val="600"/>
              </a:spcBef>
            </a:pPr>
            <a:r>
              <a:rPr lang="en-US" sz="2600" dirty="0"/>
              <a:t>Variations on std::</a:t>
            </a:r>
            <a:r>
              <a:rPr lang="en-US" sz="2600" dirty="0" err="1"/>
              <a:t>mutex</a:t>
            </a:r>
            <a:r>
              <a:rPr lang="en-US" sz="2600" dirty="0"/>
              <a:t>:</a:t>
            </a:r>
          </a:p>
          <a:p>
            <a:pPr lvl="1">
              <a:spcBef>
                <a:spcPts val="600"/>
              </a:spcBef>
            </a:pPr>
            <a:r>
              <a:rPr lang="en-US" sz="2200" dirty="0"/>
              <a:t>std::</a:t>
            </a:r>
            <a:r>
              <a:rPr lang="en-US" sz="2200" dirty="0" err="1"/>
              <a:t>timed_mutex</a:t>
            </a:r>
            <a:r>
              <a:rPr lang="en-US" sz="2200" dirty="0"/>
              <a:t>, std::</a:t>
            </a:r>
            <a:r>
              <a:rPr lang="en-US" sz="2200" dirty="0" err="1"/>
              <a:t>recursive_mutex</a:t>
            </a:r>
            <a:r>
              <a:rPr lang="en-US" sz="2200" dirty="0"/>
              <a:t>, std::</a:t>
            </a:r>
            <a:r>
              <a:rPr lang="en-US" sz="2200" dirty="0" err="1"/>
              <a:t>shared_mutex</a:t>
            </a:r>
            <a:r>
              <a:rPr lang="en-US" sz="2200" dirty="0"/>
              <a:t>, std::</a:t>
            </a:r>
            <a:r>
              <a:rPr lang="en-US" sz="2200" dirty="0" err="1"/>
              <a:t>shared_timed_mutex</a:t>
            </a:r>
            <a:endParaRPr lang="en-US" sz="2200" dirty="0"/>
          </a:p>
          <a:p>
            <a:pPr>
              <a:spcBef>
                <a:spcPts val="600"/>
              </a:spcBef>
            </a:pPr>
            <a:r>
              <a:rPr lang="en-US" sz="2600" dirty="0"/>
              <a:t>std::</a:t>
            </a:r>
            <a:r>
              <a:rPr lang="en-US" sz="2600" dirty="0" err="1"/>
              <a:t>lock_guard</a:t>
            </a:r>
            <a:r>
              <a:rPr lang="en-US" sz="2600" dirty="0"/>
              <a:t>&lt;</a:t>
            </a:r>
            <a:r>
              <a:rPr lang="en-US" sz="2600" dirty="0" err="1"/>
              <a:t>mutex</a:t>
            </a:r>
            <a:r>
              <a:rPr lang="en-US" sz="2600" dirty="0"/>
              <a:t>&gt;</a:t>
            </a:r>
          </a:p>
          <a:p>
            <a:pPr lvl="1">
              <a:spcBef>
                <a:spcPts val="600"/>
              </a:spcBef>
            </a:pPr>
            <a:r>
              <a:rPr lang="en-US" sz="2200" dirty="0"/>
              <a:t>Constructor calls </a:t>
            </a:r>
            <a:r>
              <a:rPr lang="en-US" sz="2200" dirty="0" err="1"/>
              <a:t>mutex.lock</a:t>
            </a:r>
            <a:r>
              <a:rPr lang="en-US" sz="2200" dirty="0"/>
              <a:t>() and destructor calls </a:t>
            </a:r>
            <a:r>
              <a:rPr lang="en-US" sz="2200" dirty="0" err="1"/>
              <a:t>mutex.unlock</a:t>
            </a:r>
            <a:r>
              <a:rPr lang="en-US" sz="2200" dirty="0"/>
              <a:t>()</a:t>
            </a:r>
          </a:p>
          <a:p>
            <a:pPr lvl="1">
              <a:spcBef>
                <a:spcPts val="600"/>
              </a:spcBef>
            </a:pPr>
            <a:r>
              <a:rPr lang="en-US" sz="2200" dirty="0"/>
              <a:t>Thrown exceptions will unlock()</a:t>
            </a:r>
          </a:p>
          <a:p>
            <a:pPr>
              <a:spcBef>
                <a:spcPts val="600"/>
              </a:spcBef>
            </a:pPr>
            <a:r>
              <a:rPr lang="en-US" sz="2600" dirty="0"/>
              <a:t>std::</a:t>
            </a:r>
            <a:r>
              <a:rPr lang="en-US" sz="2600" dirty="0" err="1"/>
              <a:t>unique_lock</a:t>
            </a:r>
            <a:r>
              <a:rPr lang="en-US" sz="2600" dirty="0"/>
              <a:t>&lt;</a:t>
            </a:r>
            <a:r>
              <a:rPr lang="en-US" sz="2600" dirty="0" err="1"/>
              <a:t>mutex</a:t>
            </a:r>
            <a:r>
              <a:rPr lang="en-US" sz="2600" dirty="0"/>
              <a:t>&gt;</a:t>
            </a:r>
          </a:p>
          <a:p>
            <a:pPr lvl="1">
              <a:spcBef>
                <a:spcPts val="600"/>
              </a:spcBef>
            </a:pPr>
            <a:r>
              <a:rPr lang="en-US" sz="2200" dirty="0"/>
              <a:t>Movable but not </a:t>
            </a:r>
            <a:r>
              <a:rPr lang="en-US" sz="2200" dirty="0" err="1"/>
              <a:t>copyable</a:t>
            </a:r>
            <a:endParaRPr lang="en-US" sz="2200" dirty="0"/>
          </a:p>
        </p:txBody>
      </p:sp>
    </p:spTree>
    <p:extLst>
      <p:ext uri="{BB962C8B-B14F-4D97-AF65-F5344CB8AC3E}">
        <p14:creationId xmlns:p14="http://schemas.microsoft.com/office/powerpoint/2010/main" val="346999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std::</a:t>
            </a:r>
            <a:r>
              <a:rPr lang="en-US" sz="2600" dirty="0" err="1"/>
              <a:t>shared_lock</a:t>
            </a:r>
            <a:r>
              <a:rPr lang="en-US" sz="2600" dirty="0"/>
              <a:t>&lt;</a:t>
            </a:r>
            <a:r>
              <a:rPr lang="en-US" sz="2600" dirty="0" err="1"/>
              <a:t>mutex</a:t>
            </a:r>
            <a:r>
              <a:rPr lang="en-US" sz="2600" dirty="0"/>
              <a:t>&gt;</a:t>
            </a:r>
          </a:p>
          <a:p>
            <a:pPr lvl="1">
              <a:spcBef>
                <a:spcPts val="600"/>
              </a:spcBef>
            </a:pPr>
            <a:r>
              <a:rPr lang="en-US" sz="2200" dirty="0"/>
              <a:t>Reference counted, movable, but not </a:t>
            </a:r>
            <a:r>
              <a:rPr lang="en-US" sz="2200" dirty="0" err="1"/>
              <a:t>copyable</a:t>
            </a:r>
            <a:endParaRPr lang="en-US" sz="2200" dirty="0"/>
          </a:p>
          <a:p>
            <a:pPr>
              <a:spcBef>
                <a:spcPts val="600"/>
              </a:spcBef>
            </a:pPr>
            <a:r>
              <a:rPr lang="en-US" sz="2600" dirty="0"/>
              <a:t>std::</a:t>
            </a:r>
            <a:r>
              <a:rPr lang="en-US" sz="2600" dirty="0" err="1"/>
              <a:t>condition_variable</a:t>
            </a:r>
            <a:endParaRPr lang="en-US" sz="2600" dirty="0"/>
          </a:p>
          <a:p>
            <a:pPr lvl="1">
              <a:spcBef>
                <a:spcPts val="600"/>
              </a:spcBef>
            </a:pPr>
            <a:r>
              <a:rPr lang="en-US" sz="2200" dirty="0"/>
              <a:t>Manages access to mutable values—see Cpp11-BlockingQueue</a:t>
            </a:r>
          </a:p>
          <a:p>
            <a:pPr>
              <a:spcBef>
                <a:spcPts val="600"/>
              </a:spcBef>
            </a:pPr>
            <a:r>
              <a:rPr lang="en-US" sz="2600" dirty="0"/>
              <a:t>std::atomic&lt;T&gt;</a:t>
            </a:r>
          </a:p>
          <a:p>
            <a:pPr lvl="1">
              <a:spcBef>
                <a:spcPts val="600"/>
              </a:spcBef>
            </a:pPr>
            <a:r>
              <a:rPr lang="en-US" sz="2200" dirty="0"/>
              <a:t>Supports atomic operations on trivially </a:t>
            </a:r>
            <a:r>
              <a:rPr lang="en-US" sz="2200" dirty="0" err="1"/>
              <a:t>copyable</a:t>
            </a:r>
            <a:r>
              <a:rPr lang="en-US" sz="2200" dirty="0"/>
              <a:t> types; e.g., </a:t>
            </a:r>
            <a:r>
              <a:rPr lang="en-US" sz="2200" dirty="0" err="1"/>
              <a:t>ints</a:t>
            </a:r>
            <a:r>
              <a:rPr lang="en-US" sz="2200" dirty="0"/>
              <a:t> of all sizes, chars, and bools</a:t>
            </a:r>
          </a:p>
          <a:p>
            <a:pPr lvl="1">
              <a:spcBef>
                <a:spcPts val="600"/>
              </a:spcBef>
            </a:pPr>
            <a:r>
              <a:rPr lang="en-US" sz="2200" dirty="0"/>
              <a:t>Methods are store(t), load(), exchange(t)</a:t>
            </a:r>
          </a:p>
          <a:p>
            <a:pPr>
              <a:spcBef>
                <a:spcPts val="600"/>
              </a:spcBef>
            </a:pPr>
            <a:r>
              <a:rPr lang="en-US" sz="2600" dirty="0"/>
              <a:t>std::future</a:t>
            </a:r>
          </a:p>
          <a:p>
            <a:pPr lvl="1">
              <a:spcBef>
                <a:spcPts val="600"/>
              </a:spcBef>
            </a:pPr>
            <a:r>
              <a:rPr lang="en-US" sz="2200" dirty="0"/>
              <a:t>G</a:t>
            </a:r>
            <a:r>
              <a:rPr lang="en-US" sz="2200"/>
              <a:t>et</a:t>
            </a:r>
            <a:r>
              <a:rPr lang="en-US" sz="2200" dirty="0"/>
              <a:t>() returns value that may be set asynchronously, blocks  until value </a:t>
            </a:r>
            <a:r>
              <a:rPr lang="en-US" sz="2200"/>
              <a:t>is set</a:t>
            </a:r>
            <a:endParaRPr lang="en-US" sz="2200" dirty="0"/>
          </a:p>
        </p:txBody>
      </p:sp>
    </p:spTree>
    <p:extLst>
      <p:ext uri="{BB962C8B-B14F-4D97-AF65-F5344CB8AC3E}">
        <p14:creationId xmlns:p14="http://schemas.microsoft.com/office/powerpoint/2010/main" val="3827533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1410</TotalTime>
  <Words>709</Words>
  <Application>Microsoft Office PowerPoint</Application>
  <PresentationFormat>On-screen Show (4:3)</PresentationFormat>
  <Paragraphs>103</Paragraphs>
  <Slides>17</Slides>
  <Notes>0</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7" baseType="lpstr">
      <vt:lpstr>Arial</vt:lpstr>
      <vt:lpstr>Calibri</vt:lpstr>
      <vt:lpstr>Consolas</vt:lpstr>
      <vt:lpstr>Scala OT</vt:lpstr>
      <vt:lpstr>ScalaOT</vt:lpstr>
      <vt:lpstr>ScalaSansLF-Regular</vt:lpstr>
      <vt:lpstr>ScalaSansOT</vt:lpstr>
      <vt:lpstr>Clarity</vt:lpstr>
      <vt:lpstr>1_Clarity</vt:lpstr>
      <vt:lpstr>VISIO</vt:lpstr>
      <vt:lpstr>Creation and Synchronization</vt:lpstr>
      <vt:lpstr>Creating Win32 Threads</vt:lpstr>
      <vt:lpstr>Creating Win32 Threads</vt:lpstr>
      <vt:lpstr>Creating Win32 Threads (cont.)</vt:lpstr>
      <vt:lpstr>Thread Priority</vt:lpstr>
      <vt:lpstr>Thread Priority (cont.)</vt:lpstr>
      <vt:lpstr>Creating Threads Using C++11</vt:lpstr>
      <vt:lpstr>C++11 Thread Functions</vt:lpstr>
      <vt:lpstr>Shared Resources</vt:lpstr>
      <vt:lpstr>Synchronization</vt:lpstr>
      <vt:lpstr>Wait For Objects</vt:lpstr>
      <vt:lpstr>Wait For Objects (cont.)</vt:lpstr>
      <vt:lpstr>Win32 Thread Synchronization</vt:lpstr>
      <vt:lpstr>Win32 Thread Synchronization (cont.)</vt:lpstr>
      <vt:lpstr>C++11 Synchronization</vt:lpstr>
      <vt:lpstr>C++11 Synchronization (cont.)</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167</cp:revision>
  <dcterms:created xsi:type="dcterms:W3CDTF">2015-11-10T20:00:19Z</dcterms:created>
  <dcterms:modified xsi:type="dcterms:W3CDTF">2017-09-28T13:21:25Z</dcterms:modified>
</cp:coreProperties>
</file>