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9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5" r:id="rId12"/>
    <p:sldId id="334" r:id="rId13"/>
    <p:sldId id="336" r:id="rId14"/>
    <p:sldId id="337" r:id="rId15"/>
    <p:sldId id="338" r:id="rId16"/>
    <p:sldId id="339" r:id="rId17"/>
    <p:sldId id="34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2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4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5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2"/>
            <a:ext cx="5904391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3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8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5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8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2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4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5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2"/>
            <a:ext cx="5904391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3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8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5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8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windows/desktop/ms684841(v=vs.85).aspx" TargetMode="External"/><Relationship Id="rId2" Type="http://schemas.openxmlformats.org/officeDocument/2006/relationships/hyperlink" Target="http://msdn.microsoft.com/en-us/library/windows/desktop/ee663297(v=vs.85).aspx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msdn.microsoft.com/en-us/library/windows/desktop/ms686679(v=vs.85).aspx" TargetMode="External"/><Relationship Id="rId5" Type="http://schemas.openxmlformats.org/officeDocument/2006/relationships/hyperlink" Target="http://msdn.microsoft.com/en-us/library/windows/desktop/ms686967(v=vs.85).aspx" TargetMode="External"/><Relationship Id="rId4" Type="http://schemas.openxmlformats.org/officeDocument/2006/relationships/hyperlink" Target="http://msdn.microsoft.com/en-us/library/windows/desktop/ms686353(v=vs.85).asp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sdn.microsoft.com/en-us/magazine/jj721588.aspx" TargetMode="External"/><Relationship Id="rId2" Type="http://schemas.openxmlformats.org/officeDocument/2006/relationships/hyperlink" Target="https://msdn.microsoft.com/en-us/magazine/jj883951.aspx?f=255&amp;MSPPError=-2147217396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en.cppreference.com/w/cpp/threa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../Presentations/MemoryMapping.pdf" TargetMode="External"/><Relationship Id="rId2" Type="http://schemas.openxmlformats.org/officeDocument/2006/relationships/hyperlink" Target="../../Presentations/process.pdf" TargetMode="Externa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syr.edu/faculty/fawcett/handouts/Coretechnologies/ThreadsAndSynchronization/code/ProcessDemoDotNet/" TargetMode="External"/><Relationship Id="rId2" Type="http://schemas.openxmlformats.org/officeDocument/2006/relationships/hyperlink" Target="http://www.ecs.syr.edu/faculty/fawcett/handouts/Coretechnologies/ThreadsAndSynchronization/code/ProcessDemoWin32/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9" y="1113918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/>
              <a:t>Threads and Locks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5" y="2938420"/>
            <a:ext cx="6400800" cy="1752600"/>
          </a:xfrm>
        </p:spPr>
        <p:txBody>
          <a:bodyPr>
            <a:no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API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Create, style, and manage </a:t>
            </a:r>
            <a:r>
              <a:rPr lang="en-IN" dirty="0">
                <a:cs typeface="Arial" panose="020B0604020202020204" pitchFamily="34" charset="0"/>
              </a:rPr>
              <a:t>Windows</a:t>
            </a:r>
            <a:endParaRPr lang="en-IN" sz="3200" dirty="0"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Manage files and directories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Create and manage processes, threads, and synchronizers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Load and unload </a:t>
            </a:r>
            <a:r>
              <a:rPr lang="en-IN" dirty="0">
                <a:cs typeface="Arial" panose="020B0604020202020204" pitchFamily="34" charset="0"/>
              </a:rPr>
              <a:t>d</a:t>
            </a:r>
            <a:r>
              <a:rPr lang="en-IN" sz="3200" dirty="0">
                <a:cs typeface="Arial" panose="020B0604020202020204" pitchFamily="34" charset="0"/>
              </a:rPr>
              <a:t>ynamic </a:t>
            </a:r>
            <a:r>
              <a:rPr lang="en-IN" dirty="0">
                <a:cs typeface="Arial" panose="020B0604020202020204" pitchFamily="34" charset="0"/>
              </a:rPr>
              <a:t>l</a:t>
            </a:r>
            <a:r>
              <a:rPr lang="en-IN" sz="3200" dirty="0">
                <a:cs typeface="Arial" panose="020B0604020202020204" pitchFamily="34" charset="0"/>
              </a:rPr>
              <a:t>ink </a:t>
            </a:r>
            <a:r>
              <a:rPr lang="en-IN" dirty="0">
                <a:cs typeface="Arial" panose="020B0604020202020204" pitchFamily="34" charset="0"/>
              </a:rPr>
              <a:t>l</a:t>
            </a:r>
            <a:r>
              <a:rPr lang="en-IN" sz="3200" dirty="0">
                <a:cs typeface="Arial" panose="020B0604020202020204" pitchFamily="34" charset="0"/>
              </a:rPr>
              <a:t>ibraries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Create and manage timers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Read and write to the registry</a:t>
            </a:r>
            <a:endParaRPr lang="en-US" sz="3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Resources—MSDN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dirty="0">
                <a:hlinkClick r:id="rId2"/>
              </a:rPr>
              <a:t>Windows System Services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3"/>
              </a:rPr>
              <a:t>Processes and Threads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4"/>
              </a:rPr>
              <a:t>Synchronization</a:t>
            </a:r>
            <a:endParaRPr lang="en-US" sz="3200" dirty="0"/>
          </a:p>
          <a:p>
            <a:pPr lvl="1">
              <a:spcBef>
                <a:spcPts val="1800"/>
              </a:spcBef>
            </a:pPr>
            <a:r>
              <a:rPr lang="en-US" sz="2800" dirty="0">
                <a:hlinkClick r:id="rId5"/>
              </a:rPr>
              <a:t>Using Synchronization</a:t>
            </a:r>
            <a:endParaRPr lang="en-US" sz="2800" dirty="0"/>
          </a:p>
          <a:p>
            <a:pPr lvl="1">
              <a:spcBef>
                <a:spcPts val="1800"/>
              </a:spcBef>
            </a:pPr>
            <a:r>
              <a:rPr lang="en-US" sz="2800" dirty="0">
                <a:hlinkClick r:id="rId6"/>
              </a:rPr>
              <a:t>Synchronization Reference</a:t>
            </a:r>
            <a:endParaRPr lang="en-US" sz="2800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8182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Threading Resources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dirty="0">
                <a:hlinkClick r:id="rId2"/>
              </a:rPr>
              <a:t>Evolution of Threads and I/O in Windows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3"/>
              </a:rPr>
              <a:t>Evolution of Synchronization in Windows and C++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4"/>
              </a:rPr>
              <a:t>CppReference.com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955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Windows Processes and Virtual Memory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3200" dirty="0">
                <a:cs typeface="Arial" panose="020B0604020202020204" pitchFamily="34" charset="0"/>
              </a:rPr>
              <a:t>Windows Processes are containers for: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Threads—one primary thread at process start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File handles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Other Windows objects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Allocated memory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hlinkClick r:id="rId2" action="ppaction://hlinkfile"/>
              </a:rPr>
              <a:t>Process Diagram</a:t>
            </a:r>
            <a:endParaRPr lang="en-IN" sz="2800" dirty="0"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IN" sz="3200" dirty="0">
                <a:cs typeface="Arial" panose="020B0604020202020204" pitchFamily="34" charset="0"/>
              </a:rPr>
              <a:t>Windows uses a paged virtual memory system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hlinkClick r:id="rId3" action="ppaction://hlinkfile"/>
              </a:rPr>
              <a:t>Virtual Memory Diagram</a:t>
            </a:r>
            <a:endParaRPr lang="en-US" sz="2800" dirty="0"/>
          </a:p>
          <a:p>
            <a:pPr marL="274320" lvl="1" indent="0">
              <a:buClrTx/>
              <a:buNone/>
            </a:pPr>
            <a:endParaRPr lang="en-IN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4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Objects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Windows supports internal objects and provides an API to access and manage them through handles.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Kernel Objects—named, secured, system-wide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cs typeface="Arial" panose="020B0604020202020204" pitchFamily="34" charset="0"/>
              </a:rPr>
              <a:t>Devices, Files, Symbolic links, Registry keys, Threads and Processes, Events, </a:t>
            </a:r>
            <a:r>
              <a:rPr lang="en-US" sz="2400" dirty="0" err="1">
                <a:cs typeface="Arial" panose="020B0604020202020204" pitchFamily="34" charset="0"/>
              </a:rPr>
              <a:t>Mutexes</a:t>
            </a:r>
            <a:r>
              <a:rPr lang="en-US" sz="2400" dirty="0">
                <a:cs typeface="Arial" panose="020B0604020202020204" pitchFamily="34" charset="0"/>
              </a:rPr>
              <a:t>, </a:t>
            </a:r>
            <a:r>
              <a:rPr lang="en-US" sz="2400" dirty="0" err="1">
                <a:cs typeface="Arial" panose="020B0604020202020204" pitchFamily="34" charset="0"/>
              </a:rPr>
              <a:t>Semiphores</a:t>
            </a:r>
            <a:r>
              <a:rPr lang="en-US" sz="2400" dirty="0">
                <a:cs typeface="Arial" panose="020B0604020202020204" pitchFamily="34" charset="0"/>
              </a:rPr>
              <a:t>, Memory-mapped files, Callbacks, pipes 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User Objects—GUI objects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cs typeface="Arial" panose="020B0604020202020204" pitchFamily="34" charset="0"/>
              </a:rPr>
              <a:t>Window, Menu, Icon, Hook, …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GDI Objects—Drawing objects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cs typeface="Arial" panose="020B0604020202020204" pitchFamily="34" charset="0"/>
              </a:rPr>
              <a:t>Brush, Pen, </a:t>
            </a:r>
            <a:r>
              <a:rPr lang="en-US" sz="2400" dirty="0" err="1">
                <a:cs typeface="Arial" panose="020B0604020202020204" pitchFamily="34" charset="0"/>
              </a:rPr>
              <a:t>DeviceContext</a:t>
            </a:r>
            <a:r>
              <a:rPr lang="en-US" sz="2400" dirty="0">
                <a:cs typeface="Arial" panose="020B0604020202020204" pitchFamily="34" charset="0"/>
              </a:rPr>
              <a:t>, Bitmap, Metafile, …</a:t>
            </a:r>
          </a:p>
        </p:txBody>
      </p:sp>
    </p:spTree>
    <p:extLst>
      <p:ext uri="{BB962C8B-B14F-4D97-AF65-F5344CB8AC3E}">
        <p14:creationId xmlns:p14="http://schemas.microsoft.com/office/powerpoint/2010/main" val="294594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Objects and Handles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A Windows object is a data structure that represents a system resource; e.g., file, thread, bitmap.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Windows objects are created and accessed using the Win32 API.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They reside in Kernel32.dll, User32.dll, or GDI32.dll.</a:t>
            </a:r>
          </a:p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An application accesses those resources through a handle, usually returned from a Create function.</a:t>
            </a:r>
          </a:p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Each handle refers to an entry in an internal object table that contains the address of a resource and means to identify the resource type.</a:t>
            </a:r>
          </a:p>
        </p:txBody>
      </p:sp>
    </p:spTree>
    <p:extLst>
      <p:ext uri="{BB962C8B-B14F-4D97-AF65-F5344CB8AC3E}">
        <p14:creationId xmlns:p14="http://schemas.microsoft.com/office/powerpoint/2010/main" val="1881476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 API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2157" cy="4876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The Windows API provides functions which: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Create an object, returning a handle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Get an object handle using other information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Get and set information about an object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Close the object handle, possibly destroying the internal object</a:t>
            </a:r>
          </a:p>
          <a:p>
            <a:pPr lvl="2">
              <a:spcBef>
                <a:spcPts val="600"/>
              </a:spcBef>
            </a:pPr>
            <a:r>
              <a:rPr lang="en-IN" sz="2000" dirty="0">
                <a:cs typeface="Arial" panose="020B0604020202020204" pitchFamily="34" charset="0"/>
              </a:rPr>
              <a:t>Objects are reference counted and will be destroyed when all referring handles have been closed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Kernel objects have security functions that manage ACLs</a:t>
            </a:r>
          </a:p>
        </p:txBody>
      </p:sp>
    </p:spTree>
    <p:extLst>
      <p:ext uri="{BB962C8B-B14F-4D97-AF65-F5344CB8AC3E}">
        <p14:creationId xmlns:p14="http://schemas.microsoft.com/office/powerpoint/2010/main" val="172448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Kernel Objects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Kernel objects are operating system resources like processes, threads, events, mutexes, semaphores, shared memory, and files.</a:t>
            </a:r>
          </a:p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Kernel objects have security attributes and </a:t>
            </a:r>
            <a:r>
              <a:rPr lang="en-IN" sz="2800" dirty="0" err="1">
                <a:cs typeface="Arial" panose="020B0604020202020204" pitchFamily="34" charset="0"/>
              </a:rPr>
              <a:t>signaled</a:t>
            </a:r>
            <a:r>
              <a:rPr lang="en-IN" sz="2800" dirty="0">
                <a:cs typeface="Arial" panose="020B0604020202020204" pitchFamily="34" charset="0"/>
              </a:rPr>
              <a:t> state.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A kernel object is always either </a:t>
            </a:r>
            <a:r>
              <a:rPr lang="en-IN" sz="2400" dirty="0" err="1">
                <a:cs typeface="Arial" panose="020B0604020202020204" pitchFamily="34" charset="0"/>
              </a:rPr>
              <a:t>signaled</a:t>
            </a:r>
            <a:r>
              <a:rPr lang="en-IN" sz="2400" dirty="0">
                <a:cs typeface="Arial" panose="020B0604020202020204" pitchFamily="34" charset="0"/>
              </a:rPr>
              <a:t> or </a:t>
            </a:r>
            <a:r>
              <a:rPr lang="en-IN" sz="2400" dirty="0" err="1">
                <a:cs typeface="Arial" panose="020B0604020202020204" pitchFamily="34" charset="0"/>
              </a:rPr>
              <a:t>unsignaled</a:t>
            </a:r>
            <a:r>
              <a:rPr lang="en-IN" sz="2400" dirty="0">
                <a:cs typeface="Arial" panose="020B0604020202020204" pitchFamily="34" charset="0"/>
              </a:rPr>
              <a:t>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An object in the </a:t>
            </a:r>
            <a:r>
              <a:rPr lang="en-IN" sz="2400" dirty="0" err="1">
                <a:cs typeface="Arial" panose="020B0604020202020204" pitchFamily="34" charset="0"/>
              </a:rPr>
              <a:t>unsignaled</a:t>
            </a:r>
            <a:r>
              <a:rPr lang="en-IN" sz="2400" dirty="0">
                <a:cs typeface="Arial" panose="020B0604020202020204" pitchFamily="34" charset="0"/>
              </a:rPr>
              <a:t> state will cause any thread that waits on the object’s handle to block.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An object in the </a:t>
            </a:r>
            <a:r>
              <a:rPr lang="en-IN" sz="2400" dirty="0" err="1">
                <a:cs typeface="Arial" panose="020B0604020202020204" pitchFamily="34" charset="0"/>
              </a:rPr>
              <a:t>signaled</a:t>
            </a:r>
            <a:r>
              <a:rPr lang="en-IN" sz="2400" dirty="0">
                <a:cs typeface="Arial" panose="020B0604020202020204" pitchFamily="34" charset="0"/>
              </a:rPr>
              <a:t> state will not block a thread that called wait on its handle.</a:t>
            </a:r>
            <a:endParaRPr 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624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Threads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2157" cy="4876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A thread is a path of execution through a program’s code, plus a set of resources (stack, register state, </a:t>
            </a:r>
            <a:br>
              <a:rPr lang="en-IN" sz="2600" dirty="0">
                <a:cs typeface="Arial" panose="020B0604020202020204" pitchFamily="34" charset="0"/>
              </a:rPr>
            </a:br>
            <a:r>
              <a:rPr lang="en-IN" sz="2600" dirty="0">
                <a:cs typeface="Arial" panose="020B0604020202020204" pitchFamily="34" charset="0"/>
              </a:rPr>
              <a:t>etc.) assigned by the operating system.</a:t>
            </a:r>
          </a:p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A thread lives in one and only one process. A process may have one or more threads.</a:t>
            </a:r>
          </a:p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Each thread in the process has its own call stack, but it shares process code and global data with other threads in the process.</a:t>
            </a:r>
          </a:p>
          <a:p>
            <a:pPr lvl="1">
              <a:spcBef>
                <a:spcPts val="600"/>
              </a:spcBef>
            </a:pPr>
            <a:r>
              <a:rPr lang="en-IN" sz="2200" dirty="0">
                <a:cs typeface="Arial" panose="020B0604020202020204" pitchFamily="34" charset="0"/>
              </a:rPr>
              <a:t>Thus, local data is unique to each thread.</a:t>
            </a:r>
          </a:p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Pointers are process specific, so threads can share pointers.</a:t>
            </a:r>
            <a:endParaRPr lang="en-US" sz="26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94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Starting A Process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Every time a process starts, Windows creates a primary thread.</a:t>
            </a:r>
          </a:p>
          <a:p>
            <a:pPr lvl="1">
              <a:spcBef>
                <a:spcPts val="600"/>
              </a:spcBef>
            </a:pPr>
            <a:r>
              <a:rPr lang="en-IN" sz="2000" dirty="0">
                <a:cs typeface="Arial" panose="020B0604020202020204" pitchFamily="34" charset="0"/>
              </a:rPr>
              <a:t>The thread begins execution with the application’s </a:t>
            </a:r>
            <a:r>
              <a:rPr lang="en-IN" sz="2000" dirty="0" err="1">
                <a:cs typeface="Arial" panose="020B0604020202020204" pitchFamily="34" charset="0"/>
              </a:rPr>
              <a:t>startup</a:t>
            </a:r>
            <a:r>
              <a:rPr lang="en-IN" sz="2000" dirty="0">
                <a:cs typeface="Arial" panose="020B0604020202020204" pitchFamily="34" charset="0"/>
              </a:rPr>
              <a:t> code that initializes libraries and enters main.</a:t>
            </a:r>
          </a:p>
          <a:p>
            <a:pPr lvl="1">
              <a:spcBef>
                <a:spcPts val="600"/>
              </a:spcBef>
            </a:pPr>
            <a:r>
              <a:rPr lang="en-IN" sz="2000" dirty="0">
                <a:cs typeface="Arial" panose="020B0604020202020204" pitchFamily="34" charset="0"/>
              </a:rPr>
              <a:t>The process continues until main exits and library code calls </a:t>
            </a:r>
            <a:r>
              <a:rPr lang="en-IN" sz="2000" dirty="0" err="1">
                <a:cs typeface="Arial" panose="020B0604020202020204" pitchFamily="34" charset="0"/>
              </a:rPr>
              <a:t>ExitProcess</a:t>
            </a:r>
            <a:r>
              <a:rPr lang="en-IN" sz="20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You will find demo code for starting a Windows process here: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hlinkClick r:id="rId2"/>
              </a:rPr>
              <a:t>http://www.ecs.syr.edu/faculty/fawcett/handouts/Coretechnologies/ThreadsAndSynchronization/code/ProcessDemoWin32/</a:t>
            </a:r>
            <a:r>
              <a:rPr lang="en-US" sz="2000" dirty="0"/>
              <a:t> </a:t>
            </a:r>
            <a:endParaRPr lang="en-IN" sz="2000" dirty="0"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Here is a demo for starting up a process using C#: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hlinkClick r:id="rId3"/>
              </a:rPr>
              <a:t>http://www.ecs.syr.edu/faculty/fawcett/handouts/Coretechnologies/ThreadsAndSynchronization/code/ProcessDemoDotNet/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8368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Scheduling Threads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buClrTx/>
            </a:pPr>
            <a:r>
              <a:rPr lang="en-IN" sz="2600" dirty="0">
                <a:cs typeface="Arial" panose="020B0604020202020204" pitchFamily="34" charset="0"/>
              </a:rPr>
              <a:t>Windows is a </a:t>
            </a:r>
            <a:r>
              <a:rPr lang="en-IN" sz="2600" dirty="0" err="1">
                <a:cs typeface="Arial" panose="020B0604020202020204" pitchFamily="34" charset="0"/>
              </a:rPr>
              <a:t>preemptive</a:t>
            </a:r>
            <a:r>
              <a:rPr lang="en-IN" sz="2600" dirty="0">
                <a:cs typeface="Arial" panose="020B0604020202020204" pitchFamily="34" charset="0"/>
              </a:rPr>
              <a:t> multi-tasking system. Each task is scheduled to run for some brief time period before another task is given control of a CPU core.</a:t>
            </a:r>
          </a:p>
          <a:p>
            <a:pPr>
              <a:spcBef>
                <a:spcPts val="600"/>
              </a:spcBef>
              <a:buClrTx/>
            </a:pPr>
            <a:r>
              <a:rPr lang="en-IN" sz="2600" dirty="0">
                <a:cs typeface="Arial" panose="020B0604020202020204" pitchFamily="34" charset="0"/>
              </a:rPr>
              <a:t>Unlike Unix and Linux, in Windows, threads are the basic unit of scheduling. A thread can be in one of three possible states:</a:t>
            </a:r>
          </a:p>
          <a:p>
            <a:pPr lvl="1">
              <a:spcBef>
                <a:spcPts val="600"/>
              </a:spcBef>
              <a:buClrTx/>
            </a:pPr>
            <a:r>
              <a:rPr lang="en-IN" sz="2200" dirty="0">
                <a:cs typeface="Arial" panose="020B0604020202020204" pitchFamily="34" charset="0"/>
              </a:rPr>
              <a:t>Running</a:t>
            </a:r>
          </a:p>
          <a:p>
            <a:pPr lvl="1">
              <a:spcBef>
                <a:spcPts val="600"/>
              </a:spcBef>
              <a:buClrTx/>
            </a:pPr>
            <a:r>
              <a:rPr lang="en-IN" sz="2200" dirty="0">
                <a:cs typeface="Arial" panose="020B0604020202020204" pitchFamily="34" charset="0"/>
              </a:rPr>
              <a:t>Blocked or suspended, using virtually no CPU cycles, but consuming about 1 MB of memory per thread</a:t>
            </a:r>
          </a:p>
          <a:p>
            <a:pPr lvl="1">
              <a:spcBef>
                <a:spcPts val="600"/>
              </a:spcBef>
              <a:buClrTx/>
            </a:pPr>
            <a:r>
              <a:rPr lang="en-IN" sz="2200" dirty="0">
                <a:cs typeface="Arial" panose="020B0604020202020204" pitchFamily="34" charset="0"/>
              </a:rPr>
              <a:t>Ready to run, using virtually no CPU cycles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00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Scheduling Activities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r>
              <a:rPr lang="en-US" sz="2400" dirty="0"/>
              <a:t>A running task is stopped by the scheduler if:</a:t>
            </a:r>
          </a:p>
          <a:p>
            <a:pPr lvl="1"/>
            <a:r>
              <a:rPr lang="en-US" sz="2000" dirty="0"/>
              <a:t>It is blocked waiting for some system event or resource</a:t>
            </a:r>
          </a:p>
          <a:p>
            <a:pPr lvl="1"/>
            <a:r>
              <a:rPr lang="en-US" sz="2000" dirty="0"/>
              <a:t>Its time slice expires and is placed back on the queue of ready to run threads</a:t>
            </a:r>
          </a:p>
          <a:p>
            <a:pPr lvl="1"/>
            <a:r>
              <a:rPr lang="en-US" sz="2000" dirty="0"/>
              <a:t>It is suspended by putting itself to sleep for some time; e.g., waiting on a timer</a:t>
            </a:r>
          </a:p>
          <a:p>
            <a:pPr lvl="1"/>
            <a:r>
              <a:rPr lang="en-US" sz="2000" dirty="0"/>
              <a:t>It is suspended by some other thread</a:t>
            </a:r>
          </a:p>
          <a:p>
            <a:pPr lvl="1"/>
            <a:r>
              <a:rPr lang="en-US" sz="2000" dirty="0"/>
              <a:t>It is suspended by Windows while the OS takes care of some critical activity</a:t>
            </a:r>
          </a:p>
          <a:p>
            <a:r>
              <a:rPr lang="en-US" sz="2400" dirty="0"/>
              <a:t>Blocked threads become ready to run when an event or resource they wait on becomes available; e.g., its handle becomes signaled.</a:t>
            </a:r>
          </a:p>
          <a:p>
            <a:r>
              <a:rPr lang="en-US" sz="2400" dirty="0"/>
              <a:t>Suspended threads become ready to run when their suspend count is zero.</a:t>
            </a:r>
          </a:p>
        </p:txBody>
      </p:sp>
    </p:spTree>
    <p:extLst>
      <p:ext uri="{BB962C8B-B14F-4D97-AF65-F5344CB8AC3E}">
        <p14:creationId xmlns:p14="http://schemas.microsoft.com/office/powerpoint/2010/main" val="3244167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Scheduling Threads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176970"/>
              </p:ext>
            </p:extLst>
          </p:nvPr>
        </p:nvGraphicFramePr>
        <p:xfrm>
          <a:off x="973329" y="1733960"/>
          <a:ext cx="7156267" cy="477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VISIO" r:id="rId3" imgW="8264160" imgH="5978160" progId="">
                  <p:embed/>
                </p:oleObj>
              </mc:Choice>
              <mc:Fallback>
                <p:oleObj name="VISIO" r:id="rId3" imgW="8264160" imgH="5978160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329" y="1733960"/>
                        <a:ext cx="7156267" cy="4776377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>
            <a:off x="5840133" y="2364086"/>
            <a:ext cx="633047" cy="246184"/>
          </a:xfrm>
          <a:prstGeom prst="rightArrow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84902" y="2551470"/>
            <a:ext cx="7344697" cy="39255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We next discuss some of the benefits and liabilities of using threads.</a:t>
            </a:r>
          </a:p>
        </p:txBody>
      </p:sp>
    </p:spTree>
    <p:extLst>
      <p:ext uri="{BB962C8B-B14F-4D97-AF65-F5344CB8AC3E}">
        <p14:creationId xmlns:p14="http://schemas.microsoft.com/office/powerpoint/2010/main" val="2896615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1367</TotalTime>
  <Words>732</Words>
  <Application>Microsoft Office PowerPoint</Application>
  <PresentationFormat>On-screen Show (4:3)</PresentationFormat>
  <Paragraphs>86</Paragraphs>
  <Slides>16</Slides>
  <Notes>0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VISIO</vt:lpstr>
      <vt:lpstr>Threads and Locks</vt:lpstr>
      <vt:lpstr>Windows API</vt:lpstr>
      <vt:lpstr>Windows Resources—MSDN</vt:lpstr>
      <vt:lpstr>Other Threading Resources</vt:lpstr>
      <vt:lpstr>Windows Processes and Virtual Memory</vt:lpstr>
      <vt:lpstr>Windows Objects</vt:lpstr>
      <vt:lpstr>Windows Objects and Handles</vt:lpstr>
      <vt:lpstr>Object API</vt:lpstr>
      <vt:lpstr>Kernel Objects</vt:lpstr>
      <vt:lpstr>Threads</vt:lpstr>
      <vt:lpstr>Starting A Process</vt:lpstr>
      <vt:lpstr>Scheduling Threads</vt:lpstr>
      <vt:lpstr>Scheduling Activities</vt:lpstr>
      <vt:lpstr>Scheduling Threads</vt:lpstr>
      <vt:lpstr>PowerPoint Presentation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142</cp:revision>
  <dcterms:created xsi:type="dcterms:W3CDTF">2015-11-10T20:00:19Z</dcterms:created>
  <dcterms:modified xsi:type="dcterms:W3CDTF">2017-09-28T13:14:32Z</dcterms:modified>
</cp:coreProperties>
</file>