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8"/>
  </p:notesMasterIdLst>
  <p:sldIdLst>
    <p:sldId id="326" r:id="rId3"/>
    <p:sldId id="330" r:id="rId4"/>
    <p:sldId id="331" r:id="rId5"/>
    <p:sldId id="332" r:id="rId6"/>
    <p:sldId id="333" r:id="rId7"/>
    <p:sldId id="334" r:id="rId8"/>
    <p:sldId id="335" r:id="rId9"/>
    <p:sldId id="336" r:id="rId10"/>
    <p:sldId id="337" r:id="rId11"/>
    <p:sldId id="338" r:id="rId12"/>
    <p:sldId id="339" r:id="rId13"/>
    <p:sldId id="340" r:id="rId14"/>
    <p:sldId id="341" r:id="rId15"/>
    <p:sldId id="342" r:id="rId16"/>
    <p:sldId id="318" r:id="rId17"/>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49" d="100"/>
          <a:sy n="49" d="100"/>
        </p:scale>
        <p:origin x="2256" y="60"/>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9/28/2017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130D0B3-AF0C-4476-AB40-A5BFADE4DF8F}"/>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E649CA69-64B7-42C6-B53A-6D0A804134B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090594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130D0B3-AF0C-4476-AB40-A5BFADE4DF8F}"/>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E649CA69-64B7-42C6-B53A-6D0A804134B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2892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28919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017691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793500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97910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135258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171843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076885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63638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195080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37032"/>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5.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5.xml"/><Relationship Id="rId1" Type="http://schemas.openxmlformats.org/officeDocument/2006/relationships/vmlDrawing" Target="../drawings/vmlDrawing3.vml"/><Relationship Id="rId5" Type="http://schemas.openxmlformats.org/officeDocument/2006/relationships/image" Target="../media/image5.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vmlDrawing" Target="../drawings/vmlDrawing4.vml"/><Relationship Id="rId5" Type="http://schemas.openxmlformats.org/officeDocument/2006/relationships/image" Target="../media/image6.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a:t>Multiple </a:t>
            </a:r>
            <a:r>
              <a:rPr lang="en-US" altLang="en-US" cap="none" smtClean="0"/>
              <a:t>Inheritance</a:t>
            </a:r>
            <a:endParaRPr lang="en-US" cap="none" dirty="0"/>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Multiple Inheritance</a:t>
            </a:r>
            <a:endParaRPr lang="en-IN" sz="4400" dirty="0"/>
          </a:p>
        </p:txBody>
      </p:sp>
      <p:sp>
        <p:nvSpPr>
          <p:cNvPr id="3" name="Content Placeholder 2"/>
          <p:cNvSpPr>
            <a:spLocks noGrp="1"/>
          </p:cNvSpPr>
          <p:nvPr>
            <p:ph idx="1"/>
          </p:nvPr>
        </p:nvSpPr>
        <p:spPr>
          <a:xfrm>
            <a:off x="342900" y="2133600"/>
            <a:ext cx="6172200" cy="6705600"/>
          </a:xfrm>
        </p:spPr>
        <p:txBody>
          <a:bodyPr>
            <a:noAutofit/>
          </a:bodyPr>
          <a:lstStyle/>
          <a:p>
            <a:pPr marL="0">
              <a:buFont typeface="Symbol" panose="05050102010706020507" pitchFamily="18" charset="2"/>
              <a:buNone/>
            </a:pPr>
            <a:r>
              <a:rPr lang="en-US" altLang="en-US" sz="2000" dirty="0"/>
              <a:t>A derived class may have more than one base class.  In this case we say that the design structure uses multiple inheritance.</a:t>
            </a:r>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marL="0">
              <a:buFont typeface="Symbol" panose="05050102010706020507" pitchFamily="18" charset="2"/>
              <a:buNone/>
            </a:pPr>
            <a:r>
              <a:rPr lang="en-US" altLang="en-US" sz="2000" dirty="0"/>
              <a:t/>
            </a:r>
            <a:br>
              <a:rPr lang="en-US" altLang="en-US" sz="2000" dirty="0"/>
            </a:br>
            <a:r>
              <a:rPr lang="en-US" altLang="en-US" sz="2000" dirty="0"/>
              <a:t>The derived “is-a” base 1 and “is-a” base 2. Multiple inheritance is appropriate when the two base classes are orthogonal; e.g., have no common attributes or behaviors, and the derived class is logically the union of the two base classes. </a:t>
            </a:r>
            <a:br>
              <a:rPr lang="en-US" altLang="en-US" sz="2000" dirty="0"/>
            </a:br>
            <a:r>
              <a:rPr lang="en-US" altLang="en-US" sz="2000" dirty="0"/>
              <a:t/>
            </a:r>
            <a:br>
              <a:rPr lang="en-US" altLang="en-US" sz="2000" dirty="0"/>
            </a:br>
            <a:r>
              <a:rPr lang="en-US" altLang="en-US" sz="2000" dirty="0"/>
              <a:t>The next page shows an example of multiple inheritance taken from the </a:t>
            </a:r>
            <a:r>
              <a:rPr lang="en-US" altLang="en-US" sz="2000" dirty="0" err="1"/>
              <a:t>iostream</a:t>
            </a:r>
            <a:r>
              <a:rPr lang="en-US" altLang="en-US" sz="2000" dirty="0"/>
              <a:t> module. The class </a:t>
            </a:r>
            <a:r>
              <a:rPr lang="en-US" altLang="en-US" sz="2000" dirty="0" err="1"/>
              <a:t>iostream</a:t>
            </a:r>
            <a:r>
              <a:rPr lang="en-US" altLang="en-US" sz="2000" dirty="0"/>
              <a:t> uses multiple inheritance to help provide its behaviors.</a:t>
            </a:r>
          </a:p>
        </p:txBody>
      </p:sp>
      <p:graphicFrame>
        <p:nvGraphicFramePr>
          <p:cNvPr id="4" name="Object 4">
            <a:hlinkClick r:id="" action="ppaction://ole?verb=0"/>
            <a:extLst>
              <a:ext uri="{FF2B5EF4-FFF2-40B4-BE49-F238E27FC236}">
                <a16:creationId xmlns:a16="http://schemas.microsoft.com/office/drawing/2014/main" id="{8C8F232A-B792-4012-AE5B-D2266FECD43F}"/>
              </a:ext>
            </a:extLst>
          </p:cNvPr>
          <p:cNvGraphicFramePr>
            <a:graphicFrameLocks noChangeAspect="1"/>
          </p:cNvGraphicFramePr>
          <p:nvPr>
            <p:extLst>
              <p:ext uri="{D42A27DB-BD31-4B8C-83A1-F6EECF244321}">
                <p14:modId xmlns:p14="http://schemas.microsoft.com/office/powerpoint/2010/main" val="1118802704"/>
              </p:ext>
            </p:extLst>
          </p:nvPr>
        </p:nvGraphicFramePr>
        <p:xfrm>
          <a:off x="1589227" y="3155950"/>
          <a:ext cx="3679546" cy="2460346"/>
        </p:xfrm>
        <a:graphic>
          <a:graphicData uri="http://schemas.openxmlformats.org/presentationml/2006/ole">
            <mc:AlternateContent xmlns:mc="http://schemas.openxmlformats.org/markup-compatibility/2006">
              <mc:Choice xmlns:v="urn:schemas-microsoft-com:vml" Requires="v">
                <p:oleObj spid="_x0000_s1106" name="VISIO" r:id="rId3" imgW="4599432" imgH="3075432" progId="">
                  <p:embed/>
                </p:oleObj>
              </mc:Choice>
              <mc:Fallback>
                <p:oleObj name="VISIO" r:id="rId3" imgW="4599432" imgH="3075432" progId="">
                  <p:embed/>
                  <p:pic>
                    <p:nvPicPr>
                      <p:cNvPr id="0" name="Picture 7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227" y="3155950"/>
                        <a:ext cx="3679546" cy="24603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9273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err="1"/>
              <a:t>iostream</a:t>
            </a:r>
            <a:r>
              <a:rPr lang="en-US" altLang="en-US" dirty="0"/>
              <a:t> Hierarchy</a:t>
            </a:r>
            <a:endParaRPr lang="en-IN" sz="4400" dirty="0"/>
          </a:p>
        </p:txBody>
      </p:sp>
      <p:graphicFrame>
        <p:nvGraphicFramePr>
          <p:cNvPr id="6" name="Object 57">
            <a:extLst>
              <a:ext uri="{FF2B5EF4-FFF2-40B4-BE49-F238E27FC236}">
                <a16:creationId xmlns:a16="http://schemas.microsoft.com/office/drawing/2014/main" id="{B36BF69A-2E0E-481E-8AF1-B9B79A850F2D}"/>
              </a:ext>
            </a:extLst>
          </p:cNvPr>
          <p:cNvGraphicFramePr>
            <a:graphicFrameLocks noChangeAspect="1"/>
          </p:cNvGraphicFramePr>
          <p:nvPr>
            <p:extLst>
              <p:ext uri="{D42A27DB-BD31-4B8C-83A1-F6EECF244321}">
                <p14:modId xmlns:p14="http://schemas.microsoft.com/office/powerpoint/2010/main" val="3487243279"/>
              </p:ext>
            </p:extLst>
          </p:nvPr>
        </p:nvGraphicFramePr>
        <p:xfrm>
          <a:off x="156020" y="2188370"/>
          <a:ext cx="6545961" cy="4326255"/>
        </p:xfrm>
        <a:graphic>
          <a:graphicData uri="http://schemas.openxmlformats.org/presentationml/2006/ole">
            <mc:AlternateContent xmlns:mc="http://schemas.openxmlformats.org/markup-compatibility/2006">
              <mc:Choice xmlns:v="urn:schemas-microsoft-com:vml" Requires="v">
                <p:oleObj spid="_x0000_s2124" name="VISIO" r:id="rId3" imgW="8727948" imgH="5768340" progId="">
                  <p:embed/>
                </p:oleObj>
              </mc:Choice>
              <mc:Fallback>
                <p:oleObj name="VISIO" r:id="rId3" imgW="8727948" imgH="5768340" progId="">
                  <p:embed/>
                  <p:pic>
                    <p:nvPicPr>
                      <p:cNvPr id="0" name="Picture 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020" y="2188370"/>
                        <a:ext cx="6545961" cy="43262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33316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4">
            <a:extLst>
              <a:ext uri="{FF2B5EF4-FFF2-40B4-BE49-F238E27FC236}">
                <a16:creationId xmlns:a16="http://schemas.microsoft.com/office/drawing/2014/main" id="{E4228837-EE6D-4138-B7E4-B51CA2ADF654}"/>
              </a:ext>
            </a:extLst>
          </p:cNvPr>
          <p:cNvSpPr>
            <a:spLocks noGrp="1" noChangeArrowheads="1"/>
          </p:cNvSpPr>
          <p:nvPr>
            <p:ph type="title"/>
          </p:nvPr>
        </p:nvSpPr>
        <p:spPr/>
        <p:txBody>
          <a:bodyPr>
            <a:noAutofit/>
          </a:bodyPr>
          <a:lstStyle/>
          <a:p>
            <a:r>
              <a:rPr lang="en-US" altLang="en-US" sz="4200" dirty="0"/>
              <a:t>Multiple Inheritance (cont.)</a:t>
            </a:r>
          </a:p>
        </p:txBody>
      </p:sp>
      <p:sp>
        <p:nvSpPr>
          <p:cNvPr id="2" name="Content Placeholder 1"/>
          <p:cNvSpPr>
            <a:spLocks noGrp="1"/>
          </p:cNvSpPr>
          <p:nvPr>
            <p:ph idx="1"/>
          </p:nvPr>
        </p:nvSpPr>
        <p:spPr/>
        <p:txBody>
          <a:bodyPr>
            <a:noAutofit/>
          </a:bodyPr>
          <a:lstStyle/>
          <a:p>
            <a:r>
              <a:rPr lang="en-US" altLang="en-US" sz="2000" dirty="0"/>
              <a:t>A derived class D may inherit from more than one base class:</a:t>
            </a:r>
            <a:br>
              <a:rPr lang="en-US" altLang="en-US" sz="2000" dirty="0"/>
            </a:br>
            <a:endParaRPr lang="en-US" altLang="en-US" sz="2000" dirty="0"/>
          </a:p>
          <a:p>
            <a:pPr marL="720000" indent="0">
              <a:buNone/>
            </a:pPr>
            <a:r>
              <a:rPr lang="en-US" altLang="en-US" sz="1600" b="1" dirty="0">
                <a:latin typeface="Consolas" panose="020B0609020204030204" pitchFamily="49" charset="0"/>
              </a:rPr>
              <a:t>class D : public A, public B, ... { ... };</a:t>
            </a:r>
            <a:r>
              <a:rPr lang="en-US" altLang="en-US" sz="2000" b="1" dirty="0">
                <a:latin typeface="Courier New" panose="02070309020205020404" pitchFamily="49" charset="0"/>
              </a:rPr>
              <a:t/>
            </a:r>
            <a:br>
              <a:rPr lang="en-US" altLang="en-US" sz="2000" b="1" dirty="0">
                <a:latin typeface="Courier New" panose="02070309020205020404" pitchFamily="49" charset="0"/>
              </a:rPr>
            </a:br>
            <a:endParaRPr lang="en-US" altLang="en-US" sz="2000" dirty="0">
              <a:latin typeface="Courier New" panose="02070309020205020404" pitchFamily="49" charset="0"/>
            </a:endParaRPr>
          </a:p>
          <a:p>
            <a:r>
              <a:rPr lang="en-US" altLang="en-US" sz="2000" dirty="0"/>
              <a:t>A, B, ... is not an ordered list. It is a set. The class D represents the union of the members of classes A, B, and C.</a:t>
            </a:r>
            <a:br>
              <a:rPr lang="en-US" altLang="en-US" sz="2000" dirty="0"/>
            </a:br>
            <a:endParaRPr lang="en-US" altLang="en-US" sz="2000" dirty="0"/>
          </a:p>
          <a:p>
            <a:r>
              <a:rPr lang="en-US" altLang="en-US" sz="2000" dirty="0"/>
              <a:t>If a member mf() of A has the same signature as a member of B, then there is an ambiguity which the compiler will not resolve. Sending an mf() message to a derived object will result in compile time failure unless it is explicitly made unambiguous:</a:t>
            </a:r>
          </a:p>
          <a:p>
            <a:endParaRPr lang="en-US" altLang="en-US" sz="2000" b="1" dirty="0">
              <a:latin typeface="Consolas" panose="020B0609020204030204" pitchFamily="49" charset="0"/>
            </a:endParaRPr>
          </a:p>
          <a:p>
            <a:pPr marL="720000" indent="0">
              <a:buNone/>
            </a:pPr>
            <a:r>
              <a:rPr lang="en-US" altLang="en-US" sz="2000" b="1" dirty="0">
                <a:latin typeface="Consolas" panose="020B0609020204030204" pitchFamily="49" charset="0"/>
              </a:rPr>
              <a:t>d.A::mf();</a:t>
            </a:r>
          </a:p>
          <a:p>
            <a:pPr marL="720000" indent="0">
              <a:buNone/>
            </a:pPr>
            <a:endParaRPr lang="en-US" altLang="en-US" sz="2000" b="1" dirty="0">
              <a:latin typeface="Consolas" panose="020B0609020204030204" pitchFamily="49" charset="0"/>
            </a:endParaRPr>
          </a:p>
          <a:p>
            <a:r>
              <a:rPr lang="en-US" altLang="en-US" sz="2000" dirty="0"/>
              <a:t>A constructor for D will automatically call constructors for base objects, in the order cited in D’s declaration.</a:t>
            </a:r>
            <a:endParaRPr lang="en-US" altLang="en-US" sz="2000" dirty="0">
              <a:latin typeface="Courier New" panose="02070309020205020404" pitchFamily="49" charset="0"/>
            </a:endParaRPr>
          </a:p>
        </p:txBody>
      </p:sp>
    </p:spTree>
    <p:extLst>
      <p:ext uri="{BB962C8B-B14F-4D97-AF65-F5344CB8AC3E}">
        <p14:creationId xmlns:p14="http://schemas.microsoft.com/office/powerpoint/2010/main" val="149012871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4">
            <a:extLst>
              <a:ext uri="{FF2B5EF4-FFF2-40B4-BE49-F238E27FC236}">
                <a16:creationId xmlns:a16="http://schemas.microsoft.com/office/drawing/2014/main" id="{E4228837-EE6D-4138-B7E4-B51CA2ADF654}"/>
              </a:ext>
            </a:extLst>
          </p:cNvPr>
          <p:cNvSpPr>
            <a:spLocks noGrp="1" noChangeArrowheads="1"/>
          </p:cNvSpPr>
          <p:nvPr>
            <p:ph type="title"/>
          </p:nvPr>
        </p:nvSpPr>
        <p:spPr/>
        <p:txBody>
          <a:bodyPr>
            <a:noAutofit/>
          </a:bodyPr>
          <a:lstStyle/>
          <a:p>
            <a:r>
              <a:rPr lang="en-US" altLang="en-US" sz="4200" dirty="0"/>
              <a:t>Multiple Inheritance (cont.)</a:t>
            </a:r>
          </a:p>
        </p:txBody>
      </p:sp>
      <p:sp>
        <p:nvSpPr>
          <p:cNvPr id="2" name="Content Placeholder 1"/>
          <p:cNvSpPr>
            <a:spLocks noGrp="1"/>
          </p:cNvSpPr>
          <p:nvPr>
            <p:ph idx="1"/>
          </p:nvPr>
        </p:nvSpPr>
        <p:spPr/>
        <p:txBody>
          <a:bodyPr>
            <a:noAutofit/>
          </a:bodyPr>
          <a:lstStyle/>
          <a:p>
            <a:r>
              <a:rPr lang="en-US" altLang="en-US" sz="2000" dirty="0"/>
              <a:t>D’s constructor may explicitly initialize data members of each of the base classes by naming parameterized base constructors in an initialization list:</a:t>
            </a:r>
          </a:p>
          <a:p>
            <a:pPr marL="0" indent="0">
              <a:buNone/>
            </a:pPr>
            <a:endParaRPr lang="en-US" altLang="en-US" sz="2000" b="1" dirty="0">
              <a:latin typeface="Consolas" panose="020B0609020204030204" pitchFamily="49" charset="0"/>
            </a:endParaRPr>
          </a:p>
          <a:p>
            <a:pPr marL="720000" indent="0">
              <a:buNone/>
            </a:pPr>
            <a:r>
              <a:rPr lang="en-US" altLang="en-US" sz="1600" b="1" dirty="0">
                <a:latin typeface="Consolas" panose="020B0609020204030204" pitchFamily="49" charset="0"/>
              </a:rPr>
              <a:t>D(Ta a, Tb b, </a:t>
            </a:r>
            <a:r>
              <a:rPr lang="en-US" altLang="en-US" sz="1600" b="1" dirty="0" err="1">
                <a:latin typeface="Consolas" panose="020B0609020204030204" pitchFamily="49" charset="0"/>
              </a:rPr>
              <a:t>Tc</a:t>
            </a:r>
            <a:r>
              <a:rPr lang="en-US" altLang="en-US" sz="1600" b="1" dirty="0">
                <a:latin typeface="Consolas" panose="020B0609020204030204" pitchFamily="49" charset="0"/>
              </a:rPr>
              <a:t> C) : A(a), B(b), C(c) {...}</a:t>
            </a:r>
            <a:endParaRPr lang="en-IN" sz="1600" dirty="0"/>
          </a:p>
        </p:txBody>
      </p:sp>
    </p:spTree>
    <p:extLst>
      <p:ext uri="{BB962C8B-B14F-4D97-AF65-F5344CB8AC3E}">
        <p14:creationId xmlns:p14="http://schemas.microsoft.com/office/powerpoint/2010/main" val="290679680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200" dirty="0"/>
              <a:t>Multiple Inheritance </a:t>
            </a:r>
            <a:r>
              <a:rPr lang="en-US" altLang="en-US" sz="4200" dirty="0" err="1"/>
              <a:t>Mixins</a:t>
            </a:r>
            <a:endParaRPr lang="en-US" altLang="en-US" sz="4200" dirty="0"/>
          </a:p>
        </p:txBody>
      </p:sp>
      <p:sp>
        <p:nvSpPr>
          <p:cNvPr id="2" name="Content Placeholder 1"/>
          <p:cNvSpPr>
            <a:spLocks noGrp="1"/>
          </p:cNvSpPr>
          <p:nvPr>
            <p:ph idx="1"/>
          </p:nvPr>
        </p:nvSpPr>
        <p:spPr/>
        <p:txBody>
          <a:bodyPr>
            <a:noAutofit/>
          </a:bodyPr>
          <a:lstStyle/>
          <a:p>
            <a:r>
              <a:rPr lang="en-US" altLang="en-US" sz="2200" dirty="0"/>
              <a:t>Suppose that we wish to design a string class with two specific types of applications in mind.</a:t>
            </a:r>
          </a:p>
          <a:p>
            <a:endParaRPr lang="en-US" altLang="en-US" sz="2200" dirty="0"/>
          </a:p>
          <a:p>
            <a:pPr lvl="1"/>
            <a:r>
              <a:rPr lang="en-US" altLang="en-US" sz="2000" dirty="0"/>
              <a:t>Most applications require minimal character space for each string. If we assign a short string to an existing long string, the assignment operator would return left hand’s character space and allocate a new, smaller space.</a:t>
            </a:r>
          </a:p>
          <a:p>
            <a:pPr lvl="1"/>
            <a:endParaRPr lang="en-US" altLang="en-US" sz="2000" dirty="0"/>
          </a:p>
          <a:p>
            <a:pPr lvl="1"/>
            <a:r>
              <a:rPr lang="en-US" altLang="en-US" sz="2000" dirty="0"/>
              <a:t>For tokenizing, it is critically important that string operations like assignment and copying be as fast as possible. In this case we might decide to reallocate space only if new string length exceeded existing allocation. If smaller, simply use front part of existing space. This may eliminate many calls to a slow memory manager.</a:t>
            </a:r>
          </a:p>
        </p:txBody>
      </p:sp>
    </p:spTree>
    <p:extLst>
      <p:ext uri="{BB962C8B-B14F-4D97-AF65-F5344CB8AC3E}">
        <p14:creationId xmlns:p14="http://schemas.microsoft.com/office/powerpoint/2010/main" val="96165328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200" dirty="0"/>
              <a:t>Multiple Inheritance </a:t>
            </a:r>
            <a:r>
              <a:rPr lang="en-US" altLang="en-US" sz="4200" dirty="0" err="1"/>
              <a:t>Mixins</a:t>
            </a:r>
            <a:r>
              <a:rPr lang="en-US" altLang="en-US" sz="4200" dirty="0"/>
              <a:t> (cont.)</a:t>
            </a:r>
          </a:p>
        </p:txBody>
      </p:sp>
      <p:graphicFrame>
        <p:nvGraphicFramePr>
          <p:cNvPr id="65541" name="Object 4">
            <a:hlinkClick r:id="" action="ppaction://ole?verb=0"/>
            <a:extLst>
              <a:ext uri="{FF2B5EF4-FFF2-40B4-BE49-F238E27FC236}">
                <a16:creationId xmlns:a16="http://schemas.microsoft.com/office/drawing/2014/main" id="{D8745CF9-7D47-4174-91E4-F94902AFCB9A}"/>
              </a:ext>
            </a:extLst>
          </p:cNvPr>
          <p:cNvGraphicFramePr>
            <a:graphicFrameLocks/>
          </p:cNvGraphicFramePr>
          <p:nvPr>
            <p:extLst>
              <p:ext uri="{D42A27DB-BD31-4B8C-83A1-F6EECF244321}">
                <p14:modId xmlns:p14="http://schemas.microsoft.com/office/powerpoint/2010/main" val="2821815882"/>
              </p:ext>
            </p:extLst>
          </p:nvPr>
        </p:nvGraphicFramePr>
        <p:xfrm>
          <a:off x="1061477" y="2894641"/>
          <a:ext cx="4735046" cy="1946518"/>
        </p:xfrm>
        <a:graphic>
          <a:graphicData uri="http://schemas.openxmlformats.org/presentationml/2006/ole">
            <mc:AlternateContent xmlns:mc="http://schemas.openxmlformats.org/markup-compatibility/2006">
              <mc:Choice xmlns:v="urn:schemas-microsoft-com:vml" Requires="v">
                <p:oleObj spid="_x0000_s4154" name="VISIO" r:id="rId4" imgW="5279136" imgH="2182368" progId="">
                  <p:embed/>
                </p:oleObj>
              </mc:Choice>
              <mc:Fallback>
                <p:oleObj name="VISIO" r:id="rId4" imgW="5279136" imgH="2182368" progId="">
                  <p:embed/>
                  <p:pic>
                    <p:nvPicPr>
                      <p:cNvPr id="0" name="Picture 5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1477" y="2894641"/>
                        <a:ext cx="4735046" cy="1946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Content Placeholder 1"/>
          <p:cNvSpPr>
            <a:spLocks noGrp="1"/>
          </p:cNvSpPr>
          <p:nvPr>
            <p:ph idx="1"/>
          </p:nvPr>
        </p:nvSpPr>
        <p:spPr>
          <a:xfrm>
            <a:off x="342900" y="2133600"/>
            <a:ext cx="6515100" cy="6667500"/>
          </a:xfrm>
        </p:spPr>
        <p:txBody>
          <a:bodyPr>
            <a:noAutofit/>
          </a:bodyPr>
          <a:lstStyle/>
          <a:p>
            <a:r>
              <a:rPr lang="en-US" altLang="en-US" sz="2200" dirty="0"/>
              <a:t>We can accomplish these opposing objectives using multiple inheritance in a “</a:t>
            </a:r>
            <a:r>
              <a:rPr lang="en-US" altLang="en-US" sz="2200" dirty="0" err="1"/>
              <a:t>mixin</a:t>
            </a:r>
            <a:r>
              <a:rPr lang="en-US" altLang="en-US" sz="2200" dirty="0"/>
              <a:t>” strategy.</a:t>
            </a:r>
            <a:endParaRPr lang="en-IN"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We derive a string class from a base string representation class and one of the allocators.  The chosen allocator replaces pointer to string’s character space.</a:t>
            </a:r>
          </a:p>
          <a:p>
            <a:endParaRPr lang="en-US" altLang="en-US" sz="2200" dirty="0"/>
          </a:p>
          <a:p>
            <a:pPr marL="720000" indent="0">
              <a:buNone/>
            </a:pPr>
            <a:r>
              <a:rPr lang="en-US" altLang="en-US" sz="2000" b="1" dirty="0">
                <a:latin typeface="Consolas" panose="020B0609020204030204" pitchFamily="49" charset="0"/>
              </a:rPr>
              <a:t>class </a:t>
            </a:r>
            <a:r>
              <a:rPr lang="en-US" altLang="en-US" sz="2000" b="1" dirty="0" err="1">
                <a:latin typeface="Consolas" panose="020B0609020204030204" pitchFamily="49" charset="0"/>
              </a:rPr>
              <a:t>str</a:t>
            </a:r>
            <a:r>
              <a:rPr lang="en-US" altLang="en-US" sz="2000" b="1" dirty="0">
                <a:latin typeface="Consolas" panose="020B0609020204030204" pitchFamily="49" charset="0"/>
              </a:rPr>
              <a:t> : public </a:t>
            </a:r>
            <a:r>
              <a:rPr lang="en-US" altLang="en-US" sz="2000" b="1" dirty="0" err="1">
                <a:latin typeface="Consolas" panose="020B0609020204030204" pitchFamily="49" charset="0"/>
              </a:rPr>
              <a:t>str_rep</a:t>
            </a:r>
            <a:r>
              <a:rPr lang="en-US" altLang="en-US" sz="2000" b="1" dirty="0">
                <a:latin typeface="Consolas" panose="020B0609020204030204" pitchFamily="49" charset="0"/>
              </a:rPr>
              <a:t>, private </a:t>
            </a:r>
            <a:r>
              <a:rPr lang="en-US" altLang="en-US" sz="2000" b="1" dirty="0" err="1">
                <a:latin typeface="Consolas" panose="020B0609020204030204" pitchFamily="49" charset="0"/>
              </a:rPr>
              <a:t>fastAlloc</a:t>
            </a:r>
            <a:r>
              <a:rPr lang="en-US" altLang="en-US" sz="2000" b="1" dirty="0">
                <a:latin typeface="Consolas" panose="020B0609020204030204" pitchFamily="49" charset="0"/>
              </a:rPr>
              <a:t> { ... };</a:t>
            </a:r>
            <a:r>
              <a:rPr lang="en-US" altLang="en-US" sz="2400" b="1" dirty="0">
                <a:latin typeface="Courier New" panose="02070309020205020404" pitchFamily="49" charset="0"/>
              </a:rPr>
              <a:t/>
            </a:r>
            <a:br>
              <a:rPr lang="en-US" altLang="en-US" sz="2400" b="1" dirty="0">
                <a:latin typeface="Courier New" panose="02070309020205020404" pitchFamily="49" charset="0"/>
              </a:rPr>
            </a:br>
            <a:endParaRPr lang="en-US" altLang="en-US" sz="2400" b="1" dirty="0">
              <a:latin typeface="Courier New" panose="02070309020205020404" pitchFamily="49" charset="0"/>
            </a:endParaRPr>
          </a:p>
          <a:p>
            <a:pPr>
              <a:buFontTx/>
              <a:buChar char=" "/>
            </a:pPr>
            <a:r>
              <a:rPr lang="en-US" altLang="en-US" sz="2200" dirty="0"/>
              <a:t>Here we </a:t>
            </a:r>
            <a:r>
              <a:rPr lang="en-US" altLang="en-US" sz="2200" dirty="0" err="1"/>
              <a:t>mixin</a:t>
            </a:r>
            <a:r>
              <a:rPr lang="en-US" altLang="en-US" sz="2200" dirty="0"/>
              <a:t> the string representation and allocation capabilities using multiple inheritance.</a:t>
            </a:r>
            <a:endParaRPr lang="en-IN" sz="2200" dirty="0"/>
          </a:p>
        </p:txBody>
      </p:sp>
    </p:spTree>
    <p:extLst>
      <p:ext uri="{BB962C8B-B14F-4D97-AF65-F5344CB8AC3E}">
        <p14:creationId xmlns:p14="http://schemas.microsoft.com/office/powerpoint/2010/main" val="54225443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dirty="0"/>
              <a:t>Dreaded Diamonds</a:t>
            </a:r>
          </a:p>
        </p:txBody>
      </p:sp>
      <p:sp>
        <p:nvSpPr>
          <p:cNvPr id="6" name="Content Placeholder 1"/>
          <p:cNvSpPr>
            <a:spLocks noGrp="1"/>
          </p:cNvSpPr>
          <p:nvPr>
            <p:ph idx="1"/>
          </p:nvPr>
        </p:nvSpPr>
        <p:spPr>
          <a:xfrm>
            <a:off x="342900" y="2133600"/>
            <a:ext cx="6172200" cy="6667500"/>
          </a:xfrm>
        </p:spPr>
        <p:txBody>
          <a:bodyPr>
            <a:noAutofit/>
          </a:bodyPr>
          <a:lstStyle/>
          <a:p>
            <a:r>
              <a:rPr lang="en-US" altLang="en-US" sz="2200" dirty="0"/>
              <a:t>Suppose we have the situation:</a:t>
            </a:r>
          </a:p>
          <a:p>
            <a:endParaRPr lang="en-US" altLang="en-US" sz="2200" dirty="0"/>
          </a:p>
          <a:p>
            <a:pPr marL="540000" indent="0">
              <a:buNone/>
            </a:pPr>
            <a:r>
              <a:rPr lang="en-US" altLang="en-US" sz="2000" b="1" dirty="0">
                <a:latin typeface="Consolas" panose="020B0609020204030204" pitchFamily="49" charset="0"/>
              </a:rPr>
              <a:t>class B : public A { ... };   </a:t>
            </a:r>
            <a:br>
              <a:rPr lang="en-US" altLang="en-US" sz="2000" b="1" dirty="0">
                <a:latin typeface="Consolas" panose="020B0609020204030204" pitchFamily="49" charset="0"/>
              </a:rPr>
            </a:br>
            <a:r>
              <a:rPr lang="en-US" altLang="en-US" sz="2000" b="1" dirty="0">
                <a:latin typeface="Consolas" panose="020B0609020204030204" pitchFamily="49" charset="0"/>
              </a:rPr>
              <a:t>class C : public A { ... };</a:t>
            </a:r>
            <a:br>
              <a:rPr lang="en-US" altLang="en-US" sz="2000" b="1" dirty="0">
                <a:latin typeface="Consolas" panose="020B0609020204030204" pitchFamily="49" charset="0"/>
              </a:rPr>
            </a:br>
            <a:r>
              <a:rPr lang="en-US" altLang="en-US" sz="2000" b="1" dirty="0">
                <a:latin typeface="Consolas" panose="020B0609020204030204" pitchFamily="49" charset="0"/>
              </a:rPr>
              <a:t>class D : public B, public C { ... };</a:t>
            </a:r>
            <a:endParaRPr lang="en-US" altLang="en-US" sz="2000" dirty="0">
              <a:latin typeface="Consolas" panose="020B0609020204030204" pitchFamily="49" charset="0"/>
            </a:endParaRPr>
          </a:p>
          <a:p>
            <a:pPr marL="0" indent="0">
              <a:buNone/>
            </a:pPr>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Since D contains the attributes of all its base classes, all of the attributes of A are repeated twice in D.</a:t>
            </a:r>
          </a:p>
        </p:txBody>
      </p:sp>
      <p:graphicFrame>
        <p:nvGraphicFramePr>
          <p:cNvPr id="7" name="Object 4">
            <a:hlinkClick r:id="" action="ppaction://ole?verb=0"/>
            <a:extLst>
              <a:ext uri="{FF2B5EF4-FFF2-40B4-BE49-F238E27FC236}">
                <a16:creationId xmlns:a16="http://schemas.microsoft.com/office/drawing/2014/main" id="{6EA4CE0F-309B-4483-9FFD-C00B6C834C81}"/>
              </a:ext>
            </a:extLst>
          </p:cNvPr>
          <p:cNvGraphicFramePr>
            <a:graphicFrameLocks/>
          </p:cNvGraphicFramePr>
          <p:nvPr>
            <p:extLst>
              <p:ext uri="{D42A27DB-BD31-4B8C-83A1-F6EECF244321}">
                <p14:modId xmlns:p14="http://schemas.microsoft.com/office/powerpoint/2010/main" val="1985164037"/>
              </p:ext>
            </p:extLst>
          </p:nvPr>
        </p:nvGraphicFramePr>
        <p:xfrm>
          <a:off x="573881" y="4037807"/>
          <a:ext cx="5024438" cy="3357562"/>
        </p:xfrm>
        <a:graphic>
          <a:graphicData uri="http://schemas.openxmlformats.org/presentationml/2006/ole">
            <mc:AlternateContent xmlns:mc="http://schemas.openxmlformats.org/markup-compatibility/2006">
              <mc:Choice xmlns:v="urn:schemas-microsoft-com:vml" Requires="v">
                <p:oleObj spid="_x0000_s5168" name="VISIO" r:id="rId4" imgW="5087112" imgH="3401568" progId="">
                  <p:embed/>
                </p:oleObj>
              </mc:Choice>
              <mc:Fallback>
                <p:oleObj name="VISIO" r:id="rId4" imgW="5087112" imgH="3401568" progId="">
                  <p:embed/>
                  <p:pic>
                    <p:nvPicPr>
                      <p:cNvPr id="0" name="Picture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881" y="4037807"/>
                        <a:ext cx="5024438" cy="3357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0651936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200" dirty="0"/>
              <a:t>Dreaded Diamonds (cont.)</a:t>
            </a:r>
          </a:p>
        </p:txBody>
      </p:sp>
      <p:sp>
        <p:nvSpPr>
          <p:cNvPr id="6" name="Content Placeholder 1"/>
          <p:cNvSpPr>
            <a:spLocks noGrp="1"/>
          </p:cNvSpPr>
          <p:nvPr>
            <p:ph idx="1"/>
          </p:nvPr>
        </p:nvSpPr>
        <p:spPr>
          <a:xfrm>
            <a:off x="342900" y="2133600"/>
            <a:ext cx="6172200" cy="6667500"/>
          </a:xfrm>
        </p:spPr>
        <p:txBody>
          <a:bodyPr>
            <a:noAutofit/>
          </a:bodyPr>
          <a:lstStyle/>
          <a:p>
            <a:r>
              <a:rPr lang="en-US" altLang="en-US" sz="2200" dirty="0"/>
              <a:t>Suppose we have the situation:</a:t>
            </a:r>
          </a:p>
          <a:p>
            <a:endParaRPr lang="en-US" altLang="en-US" sz="2200" dirty="0"/>
          </a:p>
          <a:p>
            <a:pPr marL="540000" indent="0">
              <a:buNone/>
            </a:pPr>
            <a:r>
              <a:rPr lang="en-US" altLang="en-US" sz="2000" b="1" dirty="0">
                <a:latin typeface="Consolas" panose="020B0609020204030204" pitchFamily="49" charset="0"/>
              </a:rPr>
              <a:t>class B : public A { ... };   </a:t>
            </a:r>
            <a:br>
              <a:rPr lang="en-US" altLang="en-US" sz="2000" b="1" dirty="0">
                <a:latin typeface="Consolas" panose="020B0609020204030204" pitchFamily="49" charset="0"/>
              </a:rPr>
            </a:br>
            <a:r>
              <a:rPr lang="en-US" altLang="en-US" sz="2000" b="1" dirty="0">
                <a:latin typeface="Consolas" panose="020B0609020204030204" pitchFamily="49" charset="0"/>
              </a:rPr>
              <a:t>class C : public A { ... };</a:t>
            </a:r>
            <a:br>
              <a:rPr lang="en-US" altLang="en-US" sz="2000" b="1" dirty="0">
                <a:latin typeface="Consolas" panose="020B0609020204030204" pitchFamily="49" charset="0"/>
              </a:rPr>
            </a:br>
            <a:r>
              <a:rPr lang="en-US" altLang="en-US" sz="2000" b="1" dirty="0">
                <a:latin typeface="Consolas" panose="020B0609020204030204" pitchFamily="49" charset="0"/>
              </a:rPr>
              <a:t>class D : public B, public C { ... };</a:t>
            </a:r>
            <a:endParaRPr lang="en-US" altLang="en-US" sz="2000" dirty="0">
              <a:latin typeface="Consolas" panose="020B0609020204030204" pitchFamily="49" charset="0"/>
            </a:endParaRPr>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Since D contains the attributes of all its base classes, all of the attributes of A are repeated twice in D.</a:t>
            </a:r>
          </a:p>
        </p:txBody>
      </p:sp>
      <p:grpSp>
        <p:nvGrpSpPr>
          <p:cNvPr id="5" name="Group 31">
            <a:extLst>
              <a:ext uri="{FF2B5EF4-FFF2-40B4-BE49-F238E27FC236}">
                <a16:creationId xmlns:a16="http://schemas.microsoft.com/office/drawing/2014/main" id="{273FCC65-D871-491C-A53C-90DDC4B55F2D}"/>
              </a:ext>
            </a:extLst>
          </p:cNvPr>
          <p:cNvGrpSpPr>
            <a:grpSpLocks noChangeAspect="1"/>
          </p:cNvGrpSpPr>
          <p:nvPr/>
        </p:nvGrpSpPr>
        <p:grpSpPr bwMode="auto">
          <a:xfrm>
            <a:off x="1682750" y="4362754"/>
            <a:ext cx="3492500" cy="2667000"/>
            <a:chOff x="1319" y="2117"/>
            <a:chExt cx="2396" cy="1949"/>
          </a:xfrm>
        </p:grpSpPr>
        <p:sp>
          <p:nvSpPr>
            <p:cNvPr id="8" name="Rectangle 32">
              <a:extLst>
                <a:ext uri="{FF2B5EF4-FFF2-40B4-BE49-F238E27FC236}">
                  <a16:creationId xmlns:a16="http://schemas.microsoft.com/office/drawing/2014/main" id="{FF3D2924-9E32-48A2-8095-0420648D08FF}"/>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9" name="Group 33">
              <a:extLst>
                <a:ext uri="{FF2B5EF4-FFF2-40B4-BE49-F238E27FC236}">
                  <a16:creationId xmlns:a16="http://schemas.microsoft.com/office/drawing/2014/main" id="{24109756-31F5-4249-8EFC-432D39D52188}"/>
                </a:ext>
              </a:extLst>
            </p:cNvPr>
            <p:cNvGrpSpPr>
              <a:grpSpLocks/>
            </p:cNvGrpSpPr>
            <p:nvPr/>
          </p:nvGrpSpPr>
          <p:grpSpPr bwMode="auto">
            <a:xfrm>
              <a:off x="2634" y="2324"/>
              <a:ext cx="788" cy="1223"/>
              <a:chOff x="2634" y="2324"/>
              <a:chExt cx="788" cy="1223"/>
            </a:xfrm>
          </p:grpSpPr>
          <p:sp>
            <p:nvSpPr>
              <p:cNvPr id="18" name="Rectangle 34">
                <a:extLst>
                  <a:ext uri="{FF2B5EF4-FFF2-40B4-BE49-F238E27FC236}">
                    <a16:creationId xmlns:a16="http://schemas.microsoft.com/office/drawing/2014/main" id="{67E0D090-FA58-406E-8519-61422BE9056B}"/>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 name="Rectangle 35">
                <a:extLst>
                  <a:ext uri="{FF2B5EF4-FFF2-40B4-BE49-F238E27FC236}">
                    <a16:creationId xmlns:a16="http://schemas.microsoft.com/office/drawing/2014/main" id="{4539D8FF-CB08-4A50-9DF9-38EA2F96674F}"/>
                  </a:ext>
                </a:extLst>
              </p:cNvPr>
              <p:cNvSpPr>
                <a:spLocks noChangeArrowheads="1"/>
              </p:cNvSpPr>
              <p:nvPr/>
            </p:nvSpPr>
            <p:spPr bwMode="auto">
              <a:xfrm>
                <a:off x="2766" y="2441"/>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10" name="Group 36">
              <a:extLst>
                <a:ext uri="{FF2B5EF4-FFF2-40B4-BE49-F238E27FC236}">
                  <a16:creationId xmlns:a16="http://schemas.microsoft.com/office/drawing/2014/main" id="{CF97E7C5-F4F7-4259-BD96-F6AB8C846C9D}"/>
                </a:ext>
              </a:extLst>
            </p:cNvPr>
            <p:cNvGrpSpPr>
              <a:grpSpLocks/>
            </p:cNvGrpSpPr>
            <p:nvPr/>
          </p:nvGrpSpPr>
          <p:grpSpPr bwMode="auto">
            <a:xfrm>
              <a:off x="1584" y="2311"/>
              <a:ext cx="789" cy="1223"/>
              <a:chOff x="1584" y="2311"/>
              <a:chExt cx="789" cy="1223"/>
            </a:xfrm>
          </p:grpSpPr>
          <p:sp>
            <p:nvSpPr>
              <p:cNvPr id="16" name="Rectangle 37">
                <a:extLst>
                  <a:ext uri="{FF2B5EF4-FFF2-40B4-BE49-F238E27FC236}">
                    <a16:creationId xmlns:a16="http://schemas.microsoft.com/office/drawing/2014/main" id="{B0CA8137-B0A3-4733-9DCE-4E3E943A5FB0}"/>
                  </a:ext>
                </a:extLst>
              </p:cNvPr>
              <p:cNvSpPr>
                <a:spLocks noChangeArrowheads="1"/>
              </p:cNvSpPr>
              <p:nvPr/>
            </p:nvSpPr>
            <p:spPr bwMode="auto">
              <a:xfrm>
                <a:off x="1584" y="2311"/>
                <a:ext cx="789"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7" name="Rectangle 38">
                <a:extLst>
                  <a:ext uri="{FF2B5EF4-FFF2-40B4-BE49-F238E27FC236}">
                    <a16:creationId xmlns:a16="http://schemas.microsoft.com/office/drawing/2014/main" id="{15D143D4-A026-4627-A4DE-5AE9F5B55C74}"/>
                  </a:ext>
                </a:extLst>
              </p:cNvPr>
              <p:cNvSpPr>
                <a:spLocks noChangeArrowheads="1"/>
              </p:cNvSpPr>
              <p:nvPr/>
            </p:nvSpPr>
            <p:spPr bwMode="auto">
              <a:xfrm>
                <a:off x="1717" y="2428"/>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11" name="Rectangle 39">
              <a:extLst>
                <a:ext uri="{FF2B5EF4-FFF2-40B4-BE49-F238E27FC236}">
                  <a16:creationId xmlns:a16="http://schemas.microsoft.com/office/drawing/2014/main" id="{AF57B7F6-D51E-456A-B8DB-6FD9D9F69D91}"/>
                </a:ext>
              </a:extLst>
            </p:cNvPr>
            <p:cNvSpPr>
              <a:spLocks noChangeArrowheads="1"/>
            </p:cNvSpPr>
            <p:nvPr/>
          </p:nvSpPr>
          <p:spPr bwMode="auto">
            <a:xfrm>
              <a:off x="193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12" name="Rectangle 40">
              <a:extLst>
                <a:ext uri="{FF2B5EF4-FFF2-40B4-BE49-F238E27FC236}">
                  <a16:creationId xmlns:a16="http://schemas.microsoft.com/office/drawing/2014/main" id="{6232DC9D-A5BE-4B45-AEC4-CBF5E558422F}"/>
                </a:ext>
              </a:extLst>
            </p:cNvPr>
            <p:cNvSpPr>
              <a:spLocks noChangeArrowheads="1"/>
            </p:cNvSpPr>
            <p:nvPr/>
          </p:nvSpPr>
          <p:spPr bwMode="auto">
            <a:xfrm>
              <a:off x="294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13" name="Rectangle 41">
              <a:extLst>
                <a:ext uri="{FF2B5EF4-FFF2-40B4-BE49-F238E27FC236}">
                  <a16:creationId xmlns:a16="http://schemas.microsoft.com/office/drawing/2014/main" id="{143AF88A-6794-45DC-A9E1-FE2119E94ACF}"/>
                </a:ext>
              </a:extLst>
            </p:cNvPr>
            <p:cNvSpPr>
              <a:spLocks noChangeArrowheads="1"/>
            </p:cNvSpPr>
            <p:nvPr/>
          </p:nvSpPr>
          <p:spPr bwMode="auto">
            <a:xfrm>
              <a:off x="2979"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14" name="Rectangle 42">
              <a:extLst>
                <a:ext uri="{FF2B5EF4-FFF2-40B4-BE49-F238E27FC236}">
                  <a16:creationId xmlns:a16="http://schemas.microsoft.com/office/drawing/2014/main" id="{78A27EA0-3F87-4B2B-9D12-594098CB91DB}"/>
                </a:ext>
              </a:extLst>
            </p:cNvPr>
            <p:cNvSpPr>
              <a:spLocks noChangeArrowheads="1"/>
            </p:cNvSpPr>
            <p:nvPr/>
          </p:nvSpPr>
          <p:spPr bwMode="auto">
            <a:xfrm>
              <a:off x="1917"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15" name="Rectangle 43">
              <a:extLst>
                <a:ext uri="{FF2B5EF4-FFF2-40B4-BE49-F238E27FC236}">
                  <a16:creationId xmlns:a16="http://schemas.microsoft.com/office/drawing/2014/main" id="{A121D700-44D0-4AF0-A1DD-1294AD58F5DA}"/>
                </a:ext>
              </a:extLst>
            </p:cNvPr>
            <p:cNvSpPr>
              <a:spLocks noChangeArrowheads="1"/>
            </p:cNvSpPr>
            <p:nvPr/>
          </p:nvSpPr>
          <p:spPr bwMode="auto">
            <a:xfrm>
              <a:off x="2394" y="3749"/>
              <a:ext cx="193"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grpSp>
    </p:spTree>
    <p:extLst>
      <p:ext uri="{BB962C8B-B14F-4D97-AF65-F5344CB8AC3E}">
        <p14:creationId xmlns:p14="http://schemas.microsoft.com/office/powerpoint/2010/main" val="6770281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dirty="0"/>
              <a:t>Construction Sequence</a:t>
            </a:r>
          </a:p>
        </p:txBody>
      </p:sp>
      <p:sp>
        <p:nvSpPr>
          <p:cNvPr id="6" name="Content Placeholder 1"/>
          <p:cNvSpPr>
            <a:spLocks noGrp="1"/>
          </p:cNvSpPr>
          <p:nvPr>
            <p:ph idx="1"/>
          </p:nvPr>
        </p:nvSpPr>
        <p:spPr>
          <a:xfrm>
            <a:off x="342900" y="2133600"/>
            <a:ext cx="6172200" cy="6667500"/>
          </a:xfrm>
        </p:spPr>
        <p:txBody>
          <a:bodyPr>
            <a:noAutofit/>
          </a:bodyPr>
          <a:lstStyle/>
          <a:p>
            <a:r>
              <a:rPr lang="en-US" altLang="en-US" sz="2200" dirty="0"/>
              <a:t>Base class constructors are called implicitly by derived class constructors. The B and C constructors are called by D’s constructor.</a:t>
            </a:r>
            <a:br>
              <a:rPr lang="en-US" altLang="en-US" sz="2200" dirty="0"/>
            </a:br>
            <a:endParaRPr lang="en-US" altLang="en-US" sz="2200" dirty="0"/>
          </a:p>
          <a:p>
            <a:r>
              <a:rPr lang="en-US" altLang="en-US" sz="2200" dirty="0"/>
              <a:t>Who calls A’s constructor?</a:t>
            </a:r>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B will call its A constructor. C will call its A constructor.</a:t>
            </a:r>
          </a:p>
        </p:txBody>
      </p:sp>
      <p:grpSp>
        <p:nvGrpSpPr>
          <p:cNvPr id="5" name="Group 31">
            <a:extLst>
              <a:ext uri="{FF2B5EF4-FFF2-40B4-BE49-F238E27FC236}">
                <a16:creationId xmlns:a16="http://schemas.microsoft.com/office/drawing/2014/main" id="{273FCC65-D871-491C-A53C-90DDC4B55F2D}"/>
              </a:ext>
            </a:extLst>
          </p:cNvPr>
          <p:cNvGrpSpPr>
            <a:grpSpLocks noChangeAspect="1"/>
          </p:cNvGrpSpPr>
          <p:nvPr/>
        </p:nvGrpSpPr>
        <p:grpSpPr bwMode="auto">
          <a:xfrm>
            <a:off x="1682750" y="4362754"/>
            <a:ext cx="3492500" cy="2667000"/>
            <a:chOff x="1319" y="2117"/>
            <a:chExt cx="2396" cy="1949"/>
          </a:xfrm>
        </p:grpSpPr>
        <p:sp>
          <p:nvSpPr>
            <p:cNvPr id="8" name="Rectangle 32">
              <a:extLst>
                <a:ext uri="{FF2B5EF4-FFF2-40B4-BE49-F238E27FC236}">
                  <a16:creationId xmlns:a16="http://schemas.microsoft.com/office/drawing/2014/main" id="{FF3D2924-9E32-48A2-8095-0420648D08FF}"/>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9" name="Group 33">
              <a:extLst>
                <a:ext uri="{FF2B5EF4-FFF2-40B4-BE49-F238E27FC236}">
                  <a16:creationId xmlns:a16="http://schemas.microsoft.com/office/drawing/2014/main" id="{24109756-31F5-4249-8EFC-432D39D52188}"/>
                </a:ext>
              </a:extLst>
            </p:cNvPr>
            <p:cNvGrpSpPr>
              <a:grpSpLocks/>
            </p:cNvGrpSpPr>
            <p:nvPr/>
          </p:nvGrpSpPr>
          <p:grpSpPr bwMode="auto">
            <a:xfrm>
              <a:off x="2634" y="2324"/>
              <a:ext cx="788" cy="1223"/>
              <a:chOff x="2634" y="2324"/>
              <a:chExt cx="788" cy="1223"/>
            </a:xfrm>
          </p:grpSpPr>
          <p:sp>
            <p:nvSpPr>
              <p:cNvPr id="18" name="Rectangle 34">
                <a:extLst>
                  <a:ext uri="{FF2B5EF4-FFF2-40B4-BE49-F238E27FC236}">
                    <a16:creationId xmlns:a16="http://schemas.microsoft.com/office/drawing/2014/main" id="{67E0D090-FA58-406E-8519-61422BE9056B}"/>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 name="Rectangle 35">
                <a:extLst>
                  <a:ext uri="{FF2B5EF4-FFF2-40B4-BE49-F238E27FC236}">
                    <a16:creationId xmlns:a16="http://schemas.microsoft.com/office/drawing/2014/main" id="{4539D8FF-CB08-4A50-9DF9-38EA2F96674F}"/>
                  </a:ext>
                </a:extLst>
              </p:cNvPr>
              <p:cNvSpPr>
                <a:spLocks noChangeArrowheads="1"/>
              </p:cNvSpPr>
              <p:nvPr/>
            </p:nvSpPr>
            <p:spPr bwMode="auto">
              <a:xfrm>
                <a:off x="2766" y="2441"/>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10" name="Group 36">
              <a:extLst>
                <a:ext uri="{FF2B5EF4-FFF2-40B4-BE49-F238E27FC236}">
                  <a16:creationId xmlns:a16="http://schemas.microsoft.com/office/drawing/2014/main" id="{CF97E7C5-F4F7-4259-BD96-F6AB8C846C9D}"/>
                </a:ext>
              </a:extLst>
            </p:cNvPr>
            <p:cNvGrpSpPr>
              <a:grpSpLocks/>
            </p:cNvGrpSpPr>
            <p:nvPr/>
          </p:nvGrpSpPr>
          <p:grpSpPr bwMode="auto">
            <a:xfrm>
              <a:off x="1584" y="2311"/>
              <a:ext cx="789" cy="1223"/>
              <a:chOff x="1584" y="2311"/>
              <a:chExt cx="789" cy="1223"/>
            </a:xfrm>
          </p:grpSpPr>
          <p:sp>
            <p:nvSpPr>
              <p:cNvPr id="16" name="Rectangle 37">
                <a:extLst>
                  <a:ext uri="{FF2B5EF4-FFF2-40B4-BE49-F238E27FC236}">
                    <a16:creationId xmlns:a16="http://schemas.microsoft.com/office/drawing/2014/main" id="{B0CA8137-B0A3-4733-9DCE-4E3E943A5FB0}"/>
                  </a:ext>
                </a:extLst>
              </p:cNvPr>
              <p:cNvSpPr>
                <a:spLocks noChangeArrowheads="1"/>
              </p:cNvSpPr>
              <p:nvPr/>
            </p:nvSpPr>
            <p:spPr bwMode="auto">
              <a:xfrm>
                <a:off x="1584" y="2311"/>
                <a:ext cx="789"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7" name="Rectangle 38">
                <a:extLst>
                  <a:ext uri="{FF2B5EF4-FFF2-40B4-BE49-F238E27FC236}">
                    <a16:creationId xmlns:a16="http://schemas.microsoft.com/office/drawing/2014/main" id="{15D143D4-A026-4627-A4DE-5AE9F5B55C74}"/>
                  </a:ext>
                </a:extLst>
              </p:cNvPr>
              <p:cNvSpPr>
                <a:spLocks noChangeArrowheads="1"/>
              </p:cNvSpPr>
              <p:nvPr/>
            </p:nvSpPr>
            <p:spPr bwMode="auto">
              <a:xfrm>
                <a:off x="1717" y="2428"/>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11" name="Rectangle 39">
              <a:extLst>
                <a:ext uri="{FF2B5EF4-FFF2-40B4-BE49-F238E27FC236}">
                  <a16:creationId xmlns:a16="http://schemas.microsoft.com/office/drawing/2014/main" id="{AF57B7F6-D51E-456A-B8DB-6FD9D9F69D91}"/>
                </a:ext>
              </a:extLst>
            </p:cNvPr>
            <p:cNvSpPr>
              <a:spLocks noChangeArrowheads="1"/>
            </p:cNvSpPr>
            <p:nvPr/>
          </p:nvSpPr>
          <p:spPr bwMode="auto">
            <a:xfrm>
              <a:off x="193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12" name="Rectangle 40">
              <a:extLst>
                <a:ext uri="{FF2B5EF4-FFF2-40B4-BE49-F238E27FC236}">
                  <a16:creationId xmlns:a16="http://schemas.microsoft.com/office/drawing/2014/main" id="{6232DC9D-A5BE-4B45-AEC4-CBF5E558422F}"/>
                </a:ext>
              </a:extLst>
            </p:cNvPr>
            <p:cNvSpPr>
              <a:spLocks noChangeArrowheads="1"/>
            </p:cNvSpPr>
            <p:nvPr/>
          </p:nvSpPr>
          <p:spPr bwMode="auto">
            <a:xfrm>
              <a:off x="294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13" name="Rectangle 41">
              <a:extLst>
                <a:ext uri="{FF2B5EF4-FFF2-40B4-BE49-F238E27FC236}">
                  <a16:creationId xmlns:a16="http://schemas.microsoft.com/office/drawing/2014/main" id="{143AF88A-6794-45DC-A9E1-FE2119E94ACF}"/>
                </a:ext>
              </a:extLst>
            </p:cNvPr>
            <p:cNvSpPr>
              <a:spLocks noChangeArrowheads="1"/>
            </p:cNvSpPr>
            <p:nvPr/>
          </p:nvSpPr>
          <p:spPr bwMode="auto">
            <a:xfrm>
              <a:off x="2979"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14" name="Rectangle 42">
              <a:extLst>
                <a:ext uri="{FF2B5EF4-FFF2-40B4-BE49-F238E27FC236}">
                  <a16:creationId xmlns:a16="http://schemas.microsoft.com/office/drawing/2014/main" id="{78A27EA0-3F87-4B2B-9D12-594098CB91DB}"/>
                </a:ext>
              </a:extLst>
            </p:cNvPr>
            <p:cNvSpPr>
              <a:spLocks noChangeArrowheads="1"/>
            </p:cNvSpPr>
            <p:nvPr/>
          </p:nvSpPr>
          <p:spPr bwMode="auto">
            <a:xfrm>
              <a:off x="1917"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15" name="Rectangle 43">
              <a:extLst>
                <a:ext uri="{FF2B5EF4-FFF2-40B4-BE49-F238E27FC236}">
                  <a16:creationId xmlns:a16="http://schemas.microsoft.com/office/drawing/2014/main" id="{A121D700-44D0-4AF0-A1DD-1294AD58F5DA}"/>
                </a:ext>
              </a:extLst>
            </p:cNvPr>
            <p:cNvSpPr>
              <a:spLocks noChangeArrowheads="1"/>
            </p:cNvSpPr>
            <p:nvPr/>
          </p:nvSpPr>
          <p:spPr bwMode="auto">
            <a:xfrm>
              <a:off x="2394" y="3749"/>
              <a:ext cx="193"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grpSp>
    </p:spTree>
    <p:extLst>
      <p:ext uri="{BB962C8B-B14F-4D97-AF65-F5344CB8AC3E}">
        <p14:creationId xmlns:p14="http://schemas.microsoft.com/office/powerpoint/2010/main" val="404420634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dirty="0"/>
              <a:t>Virtual Base Classes</a:t>
            </a:r>
          </a:p>
        </p:txBody>
      </p:sp>
      <p:sp>
        <p:nvSpPr>
          <p:cNvPr id="20" name="Content Placeholder 1"/>
          <p:cNvSpPr>
            <a:spLocks noGrp="1"/>
          </p:cNvSpPr>
          <p:nvPr>
            <p:ph idx="1"/>
          </p:nvPr>
        </p:nvSpPr>
        <p:spPr>
          <a:xfrm>
            <a:off x="342900" y="2133600"/>
            <a:ext cx="6172200" cy="6667500"/>
          </a:xfrm>
        </p:spPr>
        <p:txBody>
          <a:bodyPr>
            <a:noAutofit/>
          </a:bodyPr>
          <a:lstStyle/>
          <a:p>
            <a:r>
              <a:rPr lang="en-US" altLang="en-US" sz="2200" dirty="0"/>
              <a:t>We can avoid duplication of A’s members by making it a virtual base class:</a:t>
            </a:r>
          </a:p>
          <a:p>
            <a:endParaRPr lang="en-US" altLang="en-US" sz="2200" dirty="0"/>
          </a:p>
          <a:p>
            <a:pPr marL="540000" indent="0">
              <a:buNone/>
            </a:pPr>
            <a:r>
              <a:rPr lang="en-US" altLang="en-US" sz="2000" b="1" dirty="0">
                <a:latin typeface="Consolas" panose="020B0609020204030204" pitchFamily="49" charset="0"/>
              </a:rPr>
              <a:t>class B : virtual public A { ... };   </a:t>
            </a:r>
            <a:br>
              <a:rPr lang="en-US" altLang="en-US" sz="2000" b="1" dirty="0">
                <a:latin typeface="Consolas" panose="020B0609020204030204" pitchFamily="49" charset="0"/>
              </a:rPr>
            </a:br>
            <a:r>
              <a:rPr lang="en-US" altLang="en-US" sz="2000" b="1" dirty="0">
                <a:latin typeface="Consolas" panose="020B0609020204030204" pitchFamily="49" charset="0"/>
              </a:rPr>
              <a:t>class C : virtual public A { ... };</a:t>
            </a:r>
            <a:br>
              <a:rPr lang="en-US" altLang="en-US" sz="2000" b="1" dirty="0">
                <a:latin typeface="Consolas" panose="020B0609020204030204" pitchFamily="49" charset="0"/>
              </a:rPr>
            </a:br>
            <a:r>
              <a:rPr lang="en-US" altLang="en-US" sz="2000" b="1" dirty="0">
                <a:latin typeface="Consolas" panose="020B0609020204030204" pitchFamily="49" charset="0"/>
              </a:rPr>
              <a:t>class D : public B, public C { ... };</a:t>
            </a:r>
            <a:endParaRPr lang="en-US" altLang="en-US" sz="2000" dirty="0">
              <a:latin typeface="Consolas" panose="020B0609020204030204" pitchFamily="49" charset="0"/>
            </a:endParaRPr>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Now an object of the D class contains only one set of base class A’s attributes.</a:t>
            </a:r>
          </a:p>
        </p:txBody>
      </p:sp>
      <p:grpSp>
        <p:nvGrpSpPr>
          <p:cNvPr id="21" name="Group 12">
            <a:extLst>
              <a:ext uri="{FF2B5EF4-FFF2-40B4-BE49-F238E27FC236}">
                <a16:creationId xmlns:a16="http://schemas.microsoft.com/office/drawing/2014/main" id="{4297C084-966D-4ABE-811B-C87A8F2E01B9}"/>
              </a:ext>
            </a:extLst>
          </p:cNvPr>
          <p:cNvGrpSpPr>
            <a:grpSpLocks noChangeAspect="1"/>
          </p:cNvGrpSpPr>
          <p:nvPr/>
        </p:nvGrpSpPr>
        <p:grpSpPr bwMode="auto">
          <a:xfrm>
            <a:off x="1770301" y="4673625"/>
            <a:ext cx="3317398" cy="2667000"/>
            <a:chOff x="1319" y="2117"/>
            <a:chExt cx="2396" cy="1949"/>
          </a:xfrm>
        </p:grpSpPr>
        <p:sp>
          <p:nvSpPr>
            <p:cNvPr id="22" name="Rectangle 4">
              <a:extLst>
                <a:ext uri="{FF2B5EF4-FFF2-40B4-BE49-F238E27FC236}">
                  <a16:creationId xmlns:a16="http://schemas.microsoft.com/office/drawing/2014/main" id="{ED573D2D-3B46-4C5B-A0B4-664FEF57FCC2}"/>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3" name="Rectangle 5">
              <a:extLst>
                <a:ext uri="{FF2B5EF4-FFF2-40B4-BE49-F238E27FC236}">
                  <a16:creationId xmlns:a16="http://schemas.microsoft.com/office/drawing/2014/main" id="{A781F233-115F-42DE-A0DA-065BC2149D8D}"/>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6">
              <a:extLst>
                <a:ext uri="{FF2B5EF4-FFF2-40B4-BE49-F238E27FC236}">
                  <a16:creationId xmlns:a16="http://schemas.microsoft.com/office/drawing/2014/main" id="{A8483DA4-D7CF-4414-9339-7E97C3B853A8}"/>
                </a:ext>
              </a:extLst>
            </p:cNvPr>
            <p:cNvSpPr>
              <a:spLocks noChangeArrowheads="1"/>
            </p:cNvSpPr>
            <p:nvPr/>
          </p:nvSpPr>
          <p:spPr bwMode="auto">
            <a:xfrm>
              <a:off x="1584" y="2311"/>
              <a:ext cx="789" cy="122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5" name="Rectangle 7">
              <a:extLst>
                <a:ext uri="{FF2B5EF4-FFF2-40B4-BE49-F238E27FC236}">
                  <a16:creationId xmlns:a16="http://schemas.microsoft.com/office/drawing/2014/main" id="{0EA14CB6-7181-4C3F-A8C0-2D641229C897}"/>
                </a:ext>
              </a:extLst>
            </p:cNvPr>
            <p:cNvSpPr>
              <a:spLocks noChangeArrowheads="1"/>
            </p:cNvSpPr>
            <p:nvPr/>
          </p:nvSpPr>
          <p:spPr bwMode="auto">
            <a:xfrm>
              <a:off x="2979"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26" name="Rectangle 8">
              <a:extLst>
                <a:ext uri="{FF2B5EF4-FFF2-40B4-BE49-F238E27FC236}">
                  <a16:creationId xmlns:a16="http://schemas.microsoft.com/office/drawing/2014/main" id="{609D2A74-1F74-46A5-9058-9778D316C1A9}"/>
                </a:ext>
              </a:extLst>
            </p:cNvPr>
            <p:cNvSpPr>
              <a:spLocks noChangeArrowheads="1"/>
            </p:cNvSpPr>
            <p:nvPr/>
          </p:nvSpPr>
          <p:spPr bwMode="auto">
            <a:xfrm>
              <a:off x="2226" y="2583"/>
              <a:ext cx="550" cy="48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Rectangle 9">
              <a:extLst>
                <a:ext uri="{FF2B5EF4-FFF2-40B4-BE49-F238E27FC236}">
                  <a16:creationId xmlns:a16="http://schemas.microsoft.com/office/drawing/2014/main" id="{30E0B59A-96AF-4669-80FA-A5C6EB277814}"/>
                </a:ext>
              </a:extLst>
            </p:cNvPr>
            <p:cNvSpPr>
              <a:spLocks noChangeArrowheads="1"/>
            </p:cNvSpPr>
            <p:nvPr/>
          </p:nvSpPr>
          <p:spPr bwMode="auto">
            <a:xfrm>
              <a:off x="1917"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28" name="Rectangle 10">
              <a:extLst>
                <a:ext uri="{FF2B5EF4-FFF2-40B4-BE49-F238E27FC236}">
                  <a16:creationId xmlns:a16="http://schemas.microsoft.com/office/drawing/2014/main" id="{876F8943-9B40-48BE-8372-18FFF7FD8A7D}"/>
                </a:ext>
              </a:extLst>
            </p:cNvPr>
            <p:cNvSpPr>
              <a:spLocks noChangeArrowheads="1"/>
            </p:cNvSpPr>
            <p:nvPr/>
          </p:nvSpPr>
          <p:spPr bwMode="auto">
            <a:xfrm>
              <a:off x="2394" y="3749"/>
              <a:ext cx="19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sp>
          <p:nvSpPr>
            <p:cNvPr id="29" name="Rectangle 11">
              <a:extLst>
                <a:ext uri="{FF2B5EF4-FFF2-40B4-BE49-F238E27FC236}">
                  <a16:creationId xmlns:a16="http://schemas.microsoft.com/office/drawing/2014/main" id="{A1964023-AAA6-43CD-BC2C-A7E26C00D563}"/>
                </a:ext>
              </a:extLst>
            </p:cNvPr>
            <p:cNvSpPr>
              <a:spLocks noChangeArrowheads="1"/>
            </p:cNvSpPr>
            <p:nvPr/>
          </p:nvSpPr>
          <p:spPr bwMode="auto">
            <a:xfrm>
              <a:off x="2387" y="2725"/>
              <a:ext cx="183"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grpSp>
    </p:spTree>
    <p:extLst>
      <p:ext uri="{BB962C8B-B14F-4D97-AF65-F5344CB8AC3E}">
        <p14:creationId xmlns:p14="http://schemas.microsoft.com/office/powerpoint/2010/main" val="220320589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dirty="0"/>
              <a:t>Construction Sequence</a:t>
            </a:r>
          </a:p>
        </p:txBody>
      </p:sp>
      <p:sp>
        <p:nvSpPr>
          <p:cNvPr id="20" name="Content Placeholder 1"/>
          <p:cNvSpPr>
            <a:spLocks noGrp="1"/>
          </p:cNvSpPr>
          <p:nvPr>
            <p:ph idx="1"/>
          </p:nvPr>
        </p:nvSpPr>
        <p:spPr>
          <a:xfrm>
            <a:off x="342900" y="2133600"/>
            <a:ext cx="6172200" cy="6667500"/>
          </a:xfrm>
        </p:spPr>
        <p:txBody>
          <a:bodyPr>
            <a:noAutofit/>
          </a:bodyPr>
          <a:lstStyle/>
          <a:p>
            <a:r>
              <a:rPr lang="en-US" altLang="en-US" sz="2200" dirty="0"/>
              <a:t>We can avoid duplication of A’s members by making it a virtual base class:</a:t>
            </a:r>
          </a:p>
          <a:p>
            <a:endParaRPr lang="en-US" altLang="en-US" sz="2200" dirty="0"/>
          </a:p>
          <a:p>
            <a:pPr marL="540000" indent="0">
              <a:buNone/>
            </a:pPr>
            <a:r>
              <a:rPr lang="en-US" altLang="en-US" sz="2000" b="1" dirty="0">
                <a:latin typeface="Consolas" panose="020B0609020204030204" pitchFamily="49" charset="0"/>
              </a:rPr>
              <a:t>class B : virtual public A { ... };   </a:t>
            </a:r>
            <a:br>
              <a:rPr lang="en-US" altLang="en-US" sz="2000" b="1" dirty="0">
                <a:latin typeface="Consolas" panose="020B0609020204030204" pitchFamily="49" charset="0"/>
              </a:rPr>
            </a:br>
            <a:r>
              <a:rPr lang="en-US" altLang="en-US" sz="2000" b="1" dirty="0">
                <a:latin typeface="Consolas" panose="020B0609020204030204" pitchFamily="49" charset="0"/>
              </a:rPr>
              <a:t>class C : virtual public A { ... };</a:t>
            </a:r>
            <a:br>
              <a:rPr lang="en-US" altLang="en-US" sz="2000" b="1" dirty="0">
                <a:latin typeface="Consolas" panose="020B0609020204030204" pitchFamily="49" charset="0"/>
              </a:rPr>
            </a:br>
            <a:r>
              <a:rPr lang="en-US" altLang="en-US" sz="2000" b="1" dirty="0">
                <a:latin typeface="Consolas" panose="020B0609020204030204" pitchFamily="49" charset="0"/>
              </a:rPr>
              <a:t>class D : public B, public C { ... };</a:t>
            </a:r>
            <a:endParaRPr lang="en-US" altLang="en-US" sz="2000" dirty="0">
              <a:latin typeface="Consolas" panose="020B0609020204030204" pitchFamily="49" charset="0"/>
            </a:endParaRPr>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pPr marL="0" indent="0">
              <a:buNone/>
            </a:pPr>
            <a:endParaRPr lang="en-US" altLang="en-US" sz="2200" dirty="0"/>
          </a:p>
        </p:txBody>
      </p:sp>
      <p:grpSp>
        <p:nvGrpSpPr>
          <p:cNvPr id="21" name="Group 12">
            <a:extLst>
              <a:ext uri="{FF2B5EF4-FFF2-40B4-BE49-F238E27FC236}">
                <a16:creationId xmlns:a16="http://schemas.microsoft.com/office/drawing/2014/main" id="{4297C084-966D-4ABE-811B-C87A8F2E01B9}"/>
              </a:ext>
            </a:extLst>
          </p:cNvPr>
          <p:cNvGrpSpPr>
            <a:grpSpLocks noChangeAspect="1"/>
          </p:cNvGrpSpPr>
          <p:nvPr/>
        </p:nvGrpSpPr>
        <p:grpSpPr bwMode="auto">
          <a:xfrm>
            <a:off x="1770301" y="4673625"/>
            <a:ext cx="3317398" cy="2667000"/>
            <a:chOff x="1319" y="2117"/>
            <a:chExt cx="2396" cy="1949"/>
          </a:xfrm>
        </p:grpSpPr>
        <p:sp>
          <p:nvSpPr>
            <p:cNvPr id="22" name="Rectangle 4">
              <a:extLst>
                <a:ext uri="{FF2B5EF4-FFF2-40B4-BE49-F238E27FC236}">
                  <a16:creationId xmlns:a16="http://schemas.microsoft.com/office/drawing/2014/main" id="{ED573D2D-3B46-4C5B-A0B4-664FEF57FCC2}"/>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3" name="Rectangle 5">
              <a:extLst>
                <a:ext uri="{FF2B5EF4-FFF2-40B4-BE49-F238E27FC236}">
                  <a16:creationId xmlns:a16="http://schemas.microsoft.com/office/drawing/2014/main" id="{A781F233-115F-42DE-A0DA-065BC2149D8D}"/>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6">
              <a:extLst>
                <a:ext uri="{FF2B5EF4-FFF2-40B4-BE49-F238E27FC236}">
                  <a16:creationId xmlns:a16="http://schemas.microsoft.com/office/drawing/2014/main" id="{A8483DA4-D7CF-4414-9339-7E97C3B853A8}"/>
                </a:ext>
              </a:extLst>
            </p:cNvPr>
            <p:cNvSpPr>
              <a:spLocks noChangeArrowheads="1"/>
            </p:cNvSpPr>
            <p:nvPr/>
          </p:nvSpPr>
          <p:spPr bwMode="auto">
            <a:xfrm>
              <a:off x="1584" y="2311"/>
              <a:ext cx="789" cy="122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5" name="Rectangle 7">
              <a:extLst>
                <a:ext uri="{FF2B5EF4-FFF2-40B4-BE49-F238E27FC236}">
                  <a16:creationId xmlns:a16="http://schemas.microsoft.com/office/drawing/2014/main" id="{0EA14CB6-7181-4C3F-A8C0-2D641229C897}"/>
                </a:ext>
              </a:extLst>
            </p:cNvPr>
            <p:cNvSpPr>
              <a:spLocks noChangeArrowheads="1"/>
            </p:cNvSpPr>
            <p:nvPr/>
          </p:nvSpPr>
          <p:spPr bwMode="auto">
            <a:xfrm>
              <a:off x="2979"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26" name="Rectangle 8">
              <a:extLst>
                <a:ext uri="{FF2B5EF4-FFF2-40B4-BE49-F238E27FC236}">
                  <a16:creationId xmlns:a16="http://schemas.microsoft.com/office/drawing/2014/main" id="{609D2A74-1F74-46A5-9058-9778D316C1A9}"/>
                </a:ext>
              </a:extLst>
            </p:cNvPr>
            <p:cNvSpPr>
              <a:spLocks noChangeArrowheads="1"/>
            </p:cNvSpPr>
            <p:nvPr/>
          </p:nvSpPr>
          <p:spPr bwMode="auto">
            <a:xfrm>
              <a:off x="2226" y="2583"/>
              <a:ext cx="550" cy="48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Rectangle 9">
              <a:extLst>
                <a:ext uri="{FF2B5EF4-FFF2-40B4-BE49-F238E27FC236}">
                  <a16:creationId xmlns:a16="http://schemas.microsoft.com/office/drawing/2014/main" id="{30E0B59A-96AF-4669-80FA-A5C6EB277814}"/>
                </a:ext>
              </a:extLst>
            </p:cNvPr>
            <p:cNvSpPr>
              <a:spLocks noChangeArrowheads="1"/>
            </p:cNvSpPr>
            <p:nvPr/>
          </p:nvSpPr>
          <p:spPr bwMode="auto">
            <a:xfrm>
              <a:off x="1917"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28" name="Rectangle 10">
              <a:extLst>
                <a:ext uri="{FF2B5EF4-FFF2-40B4-BE49-F238E27FC236}">
                  <a16:creationId xmlns:a16="http://schemas.microsoft.com/office/drawing/2014/main" id="{876F8943-9B40-48BE-8372-18FFF7FD8A7D}"/>
                </a:ext>
              </a:extLst>
            </p:cNvPr>
            <p:cNvSpPr>
              <a:spLocks noChangeArrowheads="1"/>
            </p:cNvSpPr>
            <p:nvPr/>
          </p:nvSpPr>
          <p:spPr bwMode="auto">
            <a:xfrm>
              <a:off x="2394" y="3749"/>
              <a:ext cx="19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sp>
          <p:nvSpPr>
            <p:cNvPr id="29" name="Rectangle 11">
              <a:extLst>
                <a:ext uri="{FF2B5EF4-FFF2-40B4-BE49-F238E27FC236}">
                  <a16:creationId xmlns:a16="http://schemas.microsoft.com/office/drawing/2014/main" id="{A1964023-AAA6-43CD-BC2C-A7E26C00D563}"/>
                </a:ext>
              </a:extLst>
            </p:cNvPr>
            <p:cNvSpPr>
              <a:spLocks noChangeArrowheads="1"/>
            </p:cNvSpPr>
            <p:nvPr/>
          </p:nvSpPr>
          <p:spPr bwMode="auto">
            <a:xfrm>
              <a:off x="2387" y="2725"/>
              <a:ext cx="183"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grpSp>
    </p:spTree>
    <p:extLst>
      <p:ext uri="{BB962C8B-B14F-4D97-AF65-F5344CB8AC3E}">
        <p14:creationId xmlns:p14="http://schemas.microsoft.com/office/powerpoint/2010/main" val="29391065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200" dirty="0"/>
              <a:t>Construction Sequence (cont.)</a:t>
            </a:r>
          </a:p>
        </p:txBody>
      </p:sp>
      <p:sp>
        <p:nvSpPr>
          <p:cNvPr id="20" name="Content Placeholder 1"/>
          <p:cNvSpPr>
            <a:spLocks noGrp="1"/>
          </p:cNvSpPr>
          <p:nvPr>
            <p:ph idx="1"/>
          </p:nvPr>
        </p:nvSpPr>
        <p:spPr>
          <a:xfrm>
            <a:off x="342900" y="2133600"/>
            <a:ext cx="6172200" cy="6667500"/>
          </a:xfrm>
        </p:spPr>
        <p:txBody>
          <a:bodyPr>
            <a:noAutofit/>
          </a:bodyPr>
          <a:lstStyle/>
          <a:p>
            <a:r>
              <a:rPr lang="en-US" altLang="en-US" sz="2200" dirty="0"/>
              <a:t>Who calls A’s constructor? The constructor for B? The constructor for C? C++ resolves the ambiguity by requiring the </a:t>
            </a:r>
            <a:r>
              <a:rPr lang="en-US" altLang="en-US" sz="2200" b="1" dirty="0"/>
              <a:t>most derived class to invoke a virtual base class’s constructor</a:t>
            </a:r>
            <a:r>
              <a:rPr lang="en-US" altLang="en-US" sz="2200" dirty="0"/>
              <a:t>. So, D’s constructor will construct B and C and A.  Note that that sequence is different than for any derivation chain with non-virtual base.</a:t>
            </a:r>
          </a:p>
        </p:txBody>
      </p:sp>
    </p:spTree>
    <p:extLst>
      <p:ext uri="{BB962C8B-B14F-4D97-AF65-F5344CB8AC3E}">
        <p14:creationId xmlns:p14="http://schemas.microsoft.com/office/powerpoint/2010/main" val="70303954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000" dirty="0"/>
              <a:t>Initializing Virtual Base Classes</a:t>
            </a:r>
            <a:endParaRPr lang="en-US" altLang="en-US" sz="4200" dirty="0"/>
          </a:p>
        </p:txBody>
      </p:sp>
      <p:sp>
        <p:nvSpPr>
          <p:cNvPr id="20" name="Content Placeholder 1"/>
          <p:cNvSpPr>
            <a:spLocks noGrp="1"/>
          </p:cNvSpPr>
          <p:nvPr>
            <p:ph idx="1"/>
          </p:nvPr>
        </p:nvSpPr>
        <p:spPr>
          <a:xfrm>
            <a:off x="342900" y="2133600"/>
            <a:ext cx="6172200" cy="6667500"/>
          </a:xfrm>
        </p:spPr>
        <p:txBody>
          <a:bodyPr>
            <a:noAutofit/>
          </a:bodyPr>
          <a:lstStyle/>
          <a:p>
            <a:pPr>
              <a:spcBef>
                <a:spcPts val="0"/>
              </a:spcBef>
            </a:pPr>
            <a:r>
              <a:rPr lang="en-US" altLang="en-US" sz="2200" dirty="0"/>
              <a:t>A constructor of a derived class may explicitly initialize its base(s) with the syntax:</a:t>
            </a:r>
          </a:p>
          <a:p>
            <a:pPr>
              <a:spcBef>
                <a:spcPts val="0"/>
              </a:spcBef>
            </a:pPr>
            <a:endParaRPr lang="en-US" altLang="en-US" sz="2000" dirty="0"/>
          </a:p>
          <a:p>
            <a:pPr marL="720000" indent="0">
              <a:spcBef>
                <a:spcPts val="0"/>
              </a:spcBef>
              <a:buNone/>
            </a:pPr>
            <a:r>
              <a:rPr lang="en-US" altLang="en-US" sz="1600" b="1" dirty="0">
                <a:latin typeface="Consolas" panose="020B0609020204030204" pitchFamily="49" charset="0"/>
              </a:rPr>
              <a:t>B(Ta a) : A(a) { ... }</a:t>
            </a:r>
            <a:r>
              <a:rPr lang="en-US" altLang="en-US" sz="2000" b="1" dirty="0">
                <a:latin typeface="Consolas" panose="020B0609020204030204" pitchFamily="49" charset="0"/>
              </a:rPr>
              <a:t/>
            </a:r>
            <a:br>
              <a:rPr lang="en-US" altLang="en-US" sz="2000" b="1" dirty="0">
                <a:latin typeface="Consolas" panose="020B0609020204030204" pitchFamily="49" charset="0"/>
              </a:rPr>
            </a:br>
            <a:endParaRPr lang="en-US" altLang="en-US" sz="2000" dirty="0">
              <a:latin typeface="Consolas" panose="020B0609020204030204" pitchFamily="49" charset="0"/>
            </a:endParaRPr>
          </a:p>
          <a:p>
            <a:pPr>
              <a:spcBef>
                <a:spcPts val="0"/>
              </a:spcBef>
            </a:pPr>
            <a:r>
              <a:rPr lang="en-US" altLang="en-US" sz="2200" dirty="0"/>
              <a:t>A virtual base class must be initialized by the most derived constructor, so, for example:</a:t>
            </a:r>
          </a:p>
          <a:p>
            <a:pPr>
              <a:spcBef>
                <a:spcPts val="0"/>
              </a:spcBef>
            </a:pPr>
            <a:endParaRPr lang="en-US" altLang="en-US" sz="2000" dirty="0"/>
          </a:p>
          <a:p>
            <a:pPr marL="720000" indent="0">
              <a:spcBef>
                <a:spcPts val="0"/>
              </a:spcBef>
              <a:buNone/>
            </a:pPr>
            <a:r>
              <a:rPr lang="en-US" altLang="en-US" sz="1600" b="1" dirty="0">
                <a:latin typeface="Consolas" panose="020B0609020204030204" pitchFamily="49" charset="0"/>
              </a:rPr>
              <a:t>class B : virtual public A { ... };   </a:t>
            </a:r>
            <a:br>
              <a:rPr lang="en-US" altLang="en-US" sz="1600" b="1" dirty="0">
                <a:latin typeface="Consolas" panose="020B0609020204030204" pitchFamily="49" charset="0"/>
              </a:rPr>
            </a:br>
            <a:r>
              <a:rPr lang="en-US" altLang="en-US" sz="1600" b="1" dirty="0">
                <a:latin typeface="Consolas" panose="020B0609020204030204" pitchFamily="49" charset="0"/>
              </a:rPr>
              <a:t>class C : virtual public A { ... };</a:t>
            </a:r>
            <a:br>
              <a:rPr lang="en-US" altLang="en-US" sz="1600" b="1" dirty="0">
                <a:latin typeface="Consolas" panose="020B0609020204030204" pitchFamily="49" charset="0"/>
              </a:rPr>
            </a:br>
            <a:r>
              <a:rPr lang="en-US" altLang="en-US" sz="1600" b="1" dirty="0">
                <a:latin typeface="Consolas" panose="020B0609020204030204" pitchFamily="49" charset="0"/>
              </a:rPr>
              <a:t>class D : public B, public C { ... };</a:t>
            </a:r>
          </a:p>
          <a:p>
            <a:pPr marL="0" indent="0">
              <a:spcBef>
                <a:spcPts val="0"/>
              </a:spcBef>
              <a:buNone/>
            </a:pPr>
            <a:endParaRPr lang="en-US" altLang="en-US" sz="1600" b="1" dirty="0">
              <a:latin typeface="Consolas" panose="020B0609020204030204" pitchFamily="49" charset="0"/>
            </a:endParaRPr>
          </a:p>
          <a:p>
            <a:pPr marL="0" indent="0">
              <a:spcBef>
                <a:spcPts val="0"/>
              </a:spcBef>
              <a:buNone/>
            </a:pPr>
            <a:r>
              <a:rPr lang="en-US" altLang="en-US" sz="2200" dirty="0"/>
              <a:t>A will be initialized by:</a:t>
            </a:r>
          </a:p>
          <a:p>
            <a:pPr marL="0" indent="0">
              <a:spcBef>
                <a:spcPts val="0"/>
              </a:spcBef>
              <a:buNone/>
            </a:pPr>
            <a:endParaRPr lang="en-US" altLang="en-US" sz="2000" dirty="0"/>
          </a:p>
          <a:p>
            <a:pPr marL="720000" indent="0">
              <a:spcBef>
                <a:spcPts val="0"/>
              </a:spcBef>
              <a:buNone/>
            </a:pPr>
            <a:r>
              <a:rPr lang="en-US" altLang="en-US" sz="1600" b="1" dirty="0">
                <a:latin typeface="Consolas" panose="020B0609020204030204" pitchFamily="49" charset="0"/>
              </a:rPr>
              <a:t>D(Ta a, Tb b, </a:t>
            </a:r>
            <a:r>
              <a:rPr lang="en-US" altLang="en-US" sz="1600" b="1" dirty="0" err="1">
                <a:latin typeface="Consolas" panose="020B0609020204030204" pitchFamily="49" charset="0"/>
              </a:rPr>
              <a:t>Tc</a:t>
            </a:r>
            <a:r>
              <a:rPr lang="en-US" altLang="en-US" sz="1600" b="1" dirty="0">
                <a:latin typeface="Consolas" panose="020B0609020204030204" pitchFamily="49" charset="0"/>
              </a:rPr>
              <a:t> c) </a:t>
            </a:r>
            <a:br>
              <a:rPr lang="en-US" altLang="en-US" sz="1600" b="1" dirty="0">
                <a:latin typeface="Consolas" panose="020B0609020204030204" pitchFamily="49" charset="0"/>
              </a:rPr>
            </a:br>
            <a:r>
              <a:rPr lang="en-US" altLang="en-US" sz="1600" b="1" dirty="0">
                <a:latin typeface="Consolas" panose="020B0609020204030204" pitchFamily="49" charset="0"/>
              </a:rPr>
              <a:t>    : A(a), B(b), C(c) { ... }</a:t>
            </a:r>
          </a:p>
          <a:p>
            <a:pPr marL="720000" indent="0">
              <a:spcBef>
                <a:spcPts val="0"/>
              </a:spcBef>
              <a:buNone/>
            </a:pPr>
            <a:endParaRPr lang="en-US" altLang="en-US" sz="2000" b="1" dirty="0">
              <a:latin typeface="Consolas" panose="020B0609020204030204" pitchFamily="49" charset="0"/>
            </a:endParaRPr>
          </a:p>
          <a:p>
            <a:pPr marL="0" indent="0">
              <a:spcBef>
                <a:spcPts val="0"/>
              </a:spcBef>
              <a:buNone/>
            </a:pPr>
            <a:r>
              <a:rPr lang="en-US" altLang="en-US" sz="2200" dirty="0"/>
              <a:t>If A were not virtual, B’s copy would be initialized by B, and C’s copy would be initialized by C.</a:t>
            </a:r>
            <a:r>
              <a:rPr lang="en-US" altLang="en-US" sz="2000" dirty="0"/>
              <a:t/>
            </a:r>
            <a:br>
              <a:rPr lang="en-US" altLang="en-US" sz="2000" dirty="0"/>
            </a:br>
            <a:endParaRPr lang="en-US" altLang="en-US" sz="2000" dirty="0"/>
          </a:p>
          <a:p>
            <a:pPr>
              <a:spcBef>
                <a:spcPts val="0"/>
              </a:spcBef>
            </a:pPr>
            <a:r>
              <a:rPr lang="en-US" altLang="en-US" sz="2200" b="1" dirty="0"/>
              <a:t>Note that changing a base class from non-virtual to virtual can break correct code.</a:t>
            </a:r>
          </a:p>
        </p:txBody>
      </p:sp>
    </p:spTree>
    <p:extLst>
      <p:ext uri="{BB962C8B-B14F-4D97-AF65-F5344CB8AC3E}">
        <p14:creationId xmlns:p14="http://schemas.microsoft.com/office/powerpoint/2010/main" val="175680079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1476</TotalTime>
  <Words>498</Words>
  <Application>Microsoft Office PowerPoint</Application>
  <PresentationFormat>On-screen Show (4:3)</PresentationFormat>
  <Paragraphs>141</Paragraphs>
  <Slides>15</Slides>
  <Notes>11</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15</vt:i4>
      </vt:variant>
    </vt:vector>
  </HeadingPairs>
  <TitlesOfParts>
    <vt:vector size="28" baseType="lpstr">
      <vt:lpstr>Arial</vt:lpstr>
      <vt:lpstr>Calibri</vt:lpstr>
      <vt:lpstr>Consolas</vt:lpstr>
      <vt:lpstr>Courier New</vt:lpstr>
      <vt:lpstr>Scala OT</vt:lpstr>
      <vt:lpstr>ScalaOT</vt:lpstr>
      <vt:lpstr>ScalaSansLF-Regular</vt:lpstr>
      <vt:lpstr>ScalaSansOT</vt:lpstr>
      <vt:lpstr>Symbol</vt:lpstr>
      <vt:lpstr>Times New Roman</vt:lpstr>
      <vt:lpstr>Clarity</vt:lpstr>
      <vt:lpstr>1_Clarity</vt:lpstr>
      <vt:lpstr>VISIO</vt:lpstr>
      <vt:lpstr>Multiple Inheritance</vt:lpstr>
      <vt:lpstr>Multiple Inheritance</vt:lpstr>
      <vt:lpstr>iostream Hierarchy</vt:lpstr>
      <vt:lpstr>Multiple Inheritance (cont.)</vt:lpstr>
      <vt:lpstr>Multiple Inheritance (cont.)</vt:lpstr>
      <vt:lpstr>Multiple Inheritance Mixins</vt:lpstr>
      <vt:lpstr>Multiple Inheritance Mixins (cont.)</vt:lpstr>
      <vt:lpstr>Dreaded Diamonds</vt:lpstr>
      <vt:lpstr>Dreaded Diamonds (cont.)</vt:lpstr>
      <vt:lpstr>Construction Sequence</vt:lpstr>
      <vt:lpstr>Virtual Base Classes</vt:lpstr>
      <vt:lpstr>Construction Sequence</vt:lpstr>
      <vt:lpstr>Construction Sequence (cont.)</vt:lpstr>
      <vt:lpstr>Initializing Virtual Base Classes</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2toradmin</cp:lastModifiedBy>
  <cp:revision>226</cp:revision>
  <dcterms:created xsi:type="dcterms:W3CDTF">2015-11-10T20:00:19Z</dcterms:created>
  <dcterms:modified xsi:type="dcterms:W3CDTF">2017-09-28T13:05:21Z</dcterms:modified>
</cp:coreProperties>
</file>