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24"/>
  </p:notesMasterIdLst>
  <p:sldIdLst>
    <p:sldId id="326" r:id="rId3"/>
    <p:sldId id="330" r:id="rId4"/>
    <p:sldId id="337" r:id="rId5"/>
    <p:sldId id="338" r:id="rId6"/>
    <p:sldId id="339" r:id="rId7"/>
    <p:sldId id="340" r:id="rId8"/>
    <p:sldId id="341" r:id="rId9"/>
    <p:sldId id="342" r:id="rId10"/>
    <p:sldId id="343" r:id="rId11"/>
    <p:sldId id="344" r:id="rId12"/>
    <p:sldId id="345" r:id="rId13"/>
    <p:sldId id="346" r:id="rId14"/>
    <p:sldId id="347" r:id="rId15"/>
    <p:sldId id="348" r:id="rId16"/>
    <p:sldId id="349" r:id="rId17"/>
    <p:sldId id="350" r:id="rId18"/>
    <p:sldId id="351" r:id="rId19"/>
    <p:sldId id="352" r:id="rId20"/>
    <p:sldId id="353" r:id="rId21"/>
    <p:sldId id="354" r:id="rId22"/>
    <p:sldId id="318" r:id="rId23"/>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49" d="100"/>
          <a:sy n="49" d="100"/>
        </p:scale>
        <p:origin x="2256" y="60"/>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9/28/2017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A9EF07B-6982-43C0-9D9E-CB961C284753}"/>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60BC28F1-7549-43D4-9E9A-E8E5F2D9881B}"/>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58268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A9EF07B-6982-43C0-9D9E-CB961C284753}"/>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60BC28F1-7549-43D4-9E9A-E8E5F2D9881B}"/>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617367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521C97C-D4FA-440D-B3D9-9BBC5769C79C}"/>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5EA2DB4B-66C4-4A24-8171-2BDCD8FB76B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466500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7521C97C-D4FA-440D-B3D9-9BBC5769C79C}"/>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5EA2DB4B-66C4-4A24-8171-2BDCD8FB76B3}"/>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9669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FC2FD82-8A8B-4224-BDDF-DE4674DBBFD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6FF5D8D-E8F3-449D-A5A3-06D5603ECEB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575056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FC2FD82-8A8B-4224-BDDF-DE4674DBBFD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6FF5D8D-E8F3-449D-A5A3-06D5603ECEB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286581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FC2FD82-8A8B-4224-BDDF-DE4674DBBFDD}"/>
              </a:ext>
            </a:extLst>
          </p:cNvPr>
          <p:cNvSpPr>
            <a:spLocks noGrp="1" noRot="1" noChangeAspect="1" noChangeArrowheads="1" noTextEdit="1"/>
          </p:cNvSpPr>
          <p:nvPr>
            <p:ph type="sldImg"/>
          </p:nvPr>
        </p:nvSpPr>
        <p:spPr>
          <a:ln/>
        </p:spPr>
      </p:sp>
      <p:sp>
        <p:nvSpPr>
          <p:cNvPr id="47107" name="Rectangle 3">
            <a:extLst>
              <a:ext uri="{FF2B5EF4-FFF2-40B4-BE49-F238E27FC236}">
                <a16:creationId xmlns:a16="http://schemas.microsoft.com/office/drawing/2014/main" id="{66FF5D8D-E8F3-449D-A5A3-06D5603ECEB9}"/>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703480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270659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206957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042393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935156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3688A5A0-22D4-4AEE-8039-ACC8B1F135A1}"/>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BFA33F4D-0301-4269-B696-A99758E2D9C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320699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0254B586-16BE-4F81-A77D-5E9DFA134F1F}"/>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AA1D499C-6C95-4B66-84BB-7326D13FC8F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923773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0254B586-16BE-4F81-A77D-5E9DFA134F1F}"/>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AA1D499C-6C95-4B66-84BB-7326D13FC8F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375386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0254B586-16BE-4F81-A77D-5E9DFA134F1F}"/>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AA1D499C-6C95-4B66-84BB-7326D13FC8F8}"/>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611006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549839"/>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marL="183600" indent="-183600">
              <a:spcBef>
                <a:spcPts val="600"/>
              </a:spcBef>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noAutofit/>
          </a:bodyPr>
          <a:lstStyle>
            <a:lvl1pPr algn="ctr">
              <a:defRPr sz="4400"/>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smtClean="0"/>
              <a:t>Polymorphism</a:t>
            </a:r>
            <a:endParaRPr lang="en-US" cap="none" dirty="0"/>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Polymorphism</a:t>
            </a:r>
            <a:endParaRPr lang="en-IN" sz="4400" dirty="0"/>
          </a:p>
        </p:txBody>
      </p:sp>
      <p:sp>
        <p:nvSpPr>
          <p:cNvPr id="3" name="Content Placeholder 2"/>
          <p:cNvSpPr>
            <a:spLocks noGrp="1"/>
          </p:cNvSpPr>
          <p:nvPr>
            <p:ph idx="1"/>
          </p:nvPr>
        </p:nvSpPr>
        <p:spPr/>
        <p:txBody>
          <a:bodyPr>
            <a:noAutofit/>
          </a:bodyPr>
          <a:lstStyle/>
          <a:p>
            <a:r>
              <a:rPr lang="en-US" altLang="en-US" sz="2200" dirty="0"/>
              <a:t>Consider the display list example from the next page. Objects on the list may be any of the types derived from </a:t>
            </a:r>
            <a:r>
              <a:rPr lang="en-US" altLang="en-US" sz="2200" dirty="0" err="1"/>
              <a:t>graphicsObject</a:t>
            </a:r>
            <a:r>
              <a:rPr lang="en-US" altLang="en-US" sz="2200" dirty="0"/>
              <a:t>. The display list is said to contain a heterogeneous collection of objects since any one of the </a:t>
            </a:r>
            <a:r>
              <a:rPr lang="en-US" altLang="en-US" sz="2200" dirty="0" err="1"/>
              <a:t>graphicsObject</a:t>
            </a:r>
            <a:r>
              <a:rPr lang="en-US" altLang="en-US" sz="2200" dirty="0"/>
              <a:t> types can occur on the list in any order.</a:t>
            </a:r>
            <a:br>
              <a:rPr lang="en-US" altLang="en-US" sz="2200" dirty="0"/>
            </a:br>
            <a:endParaRPr lang="en-US" altLang="en-US" sz="2200" dirty="0"/>
          </a:p>
          <a:p>
            <a:r>
              <a:rPr lang="en-US" altLang="en-US" sz="2200" dirty="0"/>
              <a:t>The list manager needs to be able to apply one of several specific operations, like draw() or hide(), to every member of the list. However, draw() and hide() processing will be different for each object.</a:t>
            </a:r>
            <a:br>
              <a:rPr lang="en-US" altLang="en-US" sz="2200" dirty="0"/>
            </a:br>
            <a:endParaRPr lang="en-US" altLang="en-US" sz="2200" dirty="0"/>
          </a:p>
          <a:p>
            <a:r>
              <a:rPr lang="en-US" altLang="en-US" sz="2200" dirty="0"/>
              <a:t>Languages which support object-oriented design provide a mechanism called </a:t>
            </a:r>
            <a:r>
              <a:rPr lang="en-US" altLang="en-US" sz="2200" b="1" dirty="0"/>
              <a:t>polymorphism</a:t>
            </a:r>
            <a:r>
              <a:rPr lang="en-US" altLang="en-US" sz="2200" dirty="0"/>
              <a:t> to handle this situation. Each object determines for itself how to process draw() or hide() messages.</a:t>
            </a:r>
          </a:p>
        </p:txBody>
      </p:sp>
    </p:spTree>
    <p:extLst>
      <p:ext uri="{BB962C8B-B14F-4D97-AF65-F5344CB8AC3E}">
        <p14:creationId xmlns:p14="http://schemas.microsoft.com/office/powerpoint/2010/main" val="2092739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Polymorphism (cont.)</a:t>
            </a:r>
            <a:endParaRPr lang="en-IN" sz="4400" dirty="0"/>
          </a:p>
        </p:txBody>
      </p:sp>
      <p:sp>
        <p:nvSpPr>
          <p:cNvPr id="3" name="Content Placeholder 2"/>
          <p:cNvSpPr>
            <a:spLocks noGrp="1"/>
          </p:cNvSpPr>
          <p:nvPr>
            <p:ph idx="1"/>
          </p:nvPr>
        </p:nvSpPr>
        <p:spPr/>
        <p:txBody>
          <a:bodyPr>
            <a:noAutofit/>
          </a:bodyPr>
          <a:lstStyle/>
          <a:p>
            <a:r>
              <a:rPr lang="en-US" altLang="en-US" sz="2200" dirty="0"/>
              <a:t>This powerful mechanism is implemented in C++ using virtual functions. Each derived class redefines the base class virtual draw() and hide() member functions in ways appropriate for its class, </a:t>
            </a:r>
            <a:r>
              <a:rPr lang="en-US" altLang="en-US" sz="2200" b="1" dirty="0"/>
              <a:t>using exactly the same signature as in the base class</a:t>
            </a:r>
            <a:r>
              <a:rPr lang="en-US" altLang="en-US" sz="2200" dirty="0"/>
              <a:t>.</a:t>
            </a:r>
            <a:br>
              <a:rPr lang="en-US" altLang="en-US" sz="2200" dirty="0"/>
            </a:br>
            <a:endParaRPr lang="en-US" altLang="en-US" sz="2200" dirty="0"/>
          </a:p>
          <a:p>
            <a:r>
              <a:rPr lang="en-US" altLang="en-US" sz="2200" dirty="0"/>
              <a:t>We say that the </a:t>
            </a:r>
            <a:r>
              <a:rPr lang="en-US" altLang="en-US" sz="2200" dirty="0" err="1"/>
              <a:t>graphicsObject</a:t>
            </a:r>
            <a:r>
              <a:rPr lang="en-US" altLang="en-US" sz="2200" dirty="0"/>
              <a:t> base class provides a protocol for its derived classes by specifying names and signatures of the polymorphic (virtual function) operations.</a:t>
            </a:r>
          </a:p>
          <a:p>
            <a:endParaRPr lang="en-US" altLang="en-US" sz="2200" dirty="0"/>
          </a:p>
          <a:p>
            <a:r>
              <a:rPr lang="en-US" altLang="en-US" sz="2200" dirty="0"/>
              <a:t>When a virtual function is redefined in a derived class, there are multiple definitions for the same signature, one for each derived class redefinition and often one for the base class as well. Which is called?</a:t>
            </a:r>
          </a:p>
        </p:txBody>
      </p:sp>
    </p:spTree>
    <p:extLst>
      <p:ext uri="{BB962C8B-B14F-4D97-AF65-F5344CB8AC3E}">
        <p14:creationId xmlns:p14="http://schemas.microsoft.com/office/powerpoint/2010/main" val="2956774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Polymorphism (cont.)</a:t>
            </a:r>
            <a:endParaRPr lang="en-IN" sz="4400" dirty="0"/>
          </a:p>
        </p:txBody>
      </p:sp>
      <p:sp>
        <p:nvSpPr>
          <p:cNvPr id="3" name="Content Placeholder 2"/>
          <p:cNvSpPr>
            <a:spLocks noGrp="1"/>
          </p:cNvSpPr>
          <p:nvPr>
            <p:ph idx="1"/>
          </p:nvPr>
        </p:nvSpPr>
        <p:spPr>
          <a:xfrm>
            <a:off x="342900" y="2133600"/>
            <a:ext cx="6515100" cy="6502400"/>
          </a:xfrm>
        </p:spPr>
        <p:txBody>
          <a:bodyPr>
            <a:noAutofit/>
          </a:bodyPr>
          <a:lstStyle/>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Suppose that a base class member function, say</a:t>
            </a:r>
          </a:p>
          <a:p>
            <a:endParaRPr lang="en-US" altLang="en-US" sz="2200" dirty="0"/>
          </a:p>
          <a:p>
            <a:pPr marL="540000" indent="0">
              <a:buNone/>
            </a:pPr>
            <a:r>
              <a:rPr lang="en-US" altLang="en-US" sz="2000" b="1" dirty="0">
                <a:latin typeface="Consolas" panose="020B0609020204030204" pitchFamily="49" charset="0"/>
              </a:rPr>
              <a:t>virtual void </a:t>
            </a:r>
            <a:r>
              <a:rPr lang="en-US" altLang="en-US" sz="2000" b="1" dirty="0" err="1">
                <a:latin typeface="Consolas" panose="020B0609020204030204" pitchFamily="49" charset="0"/>
              </a:rPr>
              <a:t>graphicsObj</a:t>
            </a:r>
            <a:r>
              <a:rPr lang="en-US" altLang="en-US" sz="2000" b="1" dirty="0">
                <a:latin typeface="Consolas" panose="020B0609020204030204" pitchFamily="49" charset="0"/>
              </a:rPr>
              <a:t>::draw() {...}</a:t>
            </a:r>
          </a:p>
          <a:p>
            <a:pPr marL="540000" indent="0">
              <a:buNone/>
            </a:pPr>
            <a:endParaRPr lang="en-US" altLang="en-US" sz="2000" b="1" dirty="0">
              <a:latin typeface="Consolas" panose="020B0609020204030204" pitchFamily="49" charset="0"/>
            </a:endParaRPr>
          </a:p>
          <a:p>
            <a:pPr indent="0">
              <a:buNone/>
            </a:pPr>
            <a:r>
              <a:rPr lang="en-US" altLang="en-US" sz="2200" dirty="0"/>
              <a:t>is redefined by each of the derived graphics objects. If </a:t>
            </a:r>
            <a:r>
              <a:rPr lang="en-US" altLang="en-US" sz="2200" dirty="0" err="1"/>
              <a:t>myLine</a:t>
            </a:r>
            <a:r>
              <a:rPr lang="en-US" altLang="en-US" sz="2200" dirty="0"/>
              <a:t> is an instance of the line class, an invocation</a:t>
            </a:r>
          </a:p>
          <a:p>
            <a:pPr marL="0" indent="0">
              <a:buNone/>
            </a:pPr>
            <a:endParaRPr lang="en-US" altLang="en-US" sz="2200" b="1" dirty="0">
              <a:latin typeface="Consolas" panose="020B0609020204030204" pitchFamily="49" charset="0"/>
            </a:endParaRPr>
          </a:p>
          <a:p>
            <a:pPr marL="540000" indent="0">
              <a:buNone/>
            </a:pPr>
            <a:r>
              <a:rPr lang="en-US" altLang="en-US" sz="2000" b="1" dirty="0">
                <a:latin typeface="Consolas" panose="020B0609020204030204" pitchFamily="49" charset="0"/>
              </a:rPr>
              <a:t>myLine.draw()</a:t>
            </a:r>
          </a:p>
          <a:p>
            <a:pPr marL="540000" indent="0">
              <a:buNone/>
            </a:pPr>
            <a:endParaRPr lang="en-US" altLang="en-US" sz="2000" b="1" dirty="0">
              <a:latin typeface="Consolas" panose="020B0609020204030204" pitchFamily="49" charset="0"/>
            </a:endParaRPr>
          </a:p>
          <a:p>
            <a:pPr indent="0">
              <a:buNone/>
            </a:pPr>
            <a:r>
              <a:rPr lang="en-US" altLang="en-US" sz="2200" dirty="0"/>
              <a:t>will invoke the version defined by the line class.</a:t>
            </a:r>
            <a:endParaRPr lang="en-US" altLang="en-US" sz="2400" dirty="0"/>
          </a:p>
        </p:txBody>
      </p:sp>
      <p:grpSp>
        <p:nvGrpSpPr>
          <p:cNvPr id="4" name="Group 24">
            <a:extLst>
              <a:ext uri="{FF2B5EF4-FFF2-40B4-BE49-F238E27FC236}">
                <a16:creationId xmlns:a16="http://schemas.microsoft.com/office/drawing/2014/main" id="{13C5D217-4A57-4E98-8060-5A3D442B2A81}"/>
              </a:ext>
            </a:extLst>
          </p:cNvPr>
          <p:cNvGrpSpPr>
            <a:grpSpLocks noChangeAspect="1"/>
          </p:cNvGrpSpPr>
          <p:nvPr/>
        </p:nvGrpSpPr>
        <p:grpSpPr bwMode="auto">
          <a:xfrm>
            <a:off x="1253332" y="2143472"/>
            <a:ext cx="4351337" cy="1684338"/>
            <a:chOff x="934" y="1466"/>
            <a:chExt cx="2741" cy="1062"/>
          </a:xfrm>
        </p:grpSpPr>
        <p:sp>
          <p:nvSpPr>
            <p:cNvPr id="5" name="Rectangle 4">
              <a:extLst>
                <a:ext uri="{FF2B5EF4-FFF2-40B4-BE49-F238E27FC236}">
                  <a16:creationId xmlns:a16="http://schemas.microsoft.com/office/drawing/2014/main" id="{7CAA21F3-46F4-43E2-A265-2707F8B68C11}"/>
                </a:ext>
              </a:extLst>
            </p:cNvPr>
            <p:cNvSpPr>
              <a:spLocks noChangeArrowheads="1"/>
            </p:cNvSpPr>
            <p:nvPr/>
          </p:nvSpPr>
          <p:spPr bwMode="auto">
            <a:xfrm>
              <a:off x="2007" y="1466"/>
              <a:ext cx="90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6" name="Rectangle 5">
              <a:extLst>
                <a:ext uri="{FF2B5EF4-FFF2-40B4-BE49-F238E27FC236}">
                  <a16:creationId xmlns:a16="http://schemas.microsoft.com/office/drawing/2014/main" id="{AC9E3651-EF7D-403D-97E7-6BC48259628D}"/>
                </a:ext>
              </a:extLst>
            </p:cNvPr>
            <p:cNvSpPr>
              <a:spLocks noChangeArrowheads="1"/>
            </p:cNvSpPr>
            <p:nvPr/>
          </p:nvSpPr>
          <p:spPr bwMode="auto">
            <a:xfrm>
              <a:off x="1979" y="1484"/>
              <a:ext cx="92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graphicsObject</a:t>
              </a:r>
              <a:endParaRPr lang="en-US" altLang="en-US" sz="1500" dirty="0">
                <a:latin typeface="Arial" panose="020B0604020202020204" pitchFamily="34" charset="0"/>
              </a:endParaRPr>
            </a:p>
          </p:txBody>
        </p:sp>
        <p:sp>
          <p:nvSpPr>
            <p:cNvPr id="7" name="Line 6">
              <a:extLst>
                <a:ext uri="{FF2B5EF4-FFF2-40B4-BE49-F238E27FC236}">
                  <a16:creationId xmlns:a16="http://schemas.microsoft.com/office/drawing/2014/main" id="{5984874B-9201-4EA6-88FD-E080933431C0}"/>
                </a:ext>
              </a:extLst>
            </p:cNvPr>
            <p:cNvSpPr>
              <a:spLocks noChangeShapeType="1"/>
            </p:cNvSpPr>
            <p:nvPr/>
          </p:nvSpPr>
          <p:spPr bwMode="auto">
            <a:xfrm>
              <a:off x="1526" y="2022"/>
              <a:ext cx="14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 name="Group 9">
              <a:extLst>
                <a:ext uri="{FF2B5EF4-FFF2-40B4-BE49-F238E27FC236}">
                  <a16:creationId xmlns:a16="http://schemas.microsoft.com/office/drawing/2014/main" id="{A93E1FEC-A622-45A6-AFA6-903F6CCD8130}"/>
                </a:ext>
              </a:extLst>
            </p:cNvPr>
            <p:cNvGrpSpPr>
              <a:grpSpLocks/>
            </p:cNvGrpSpPr>
            <p:nvPr/>
          </p:nvGrpSpPr>
          <p:grpSpPr bwMode="auto">
            <a:xfrm>
              <a:off x="1236" y="2263"/>
              <a:ext cx="598" cy="254"/>
              <a:chOff x="1236" y="2263"/>
              <a:chExt cx="598" cy="254"/>
            </a:xfrm>
          </p:grpSpPr>
          <p:sp>
            <p:nvSpPr>
              <p:cNvPr id="23" name="Rectangle 7">
                <a:extLst>
                  <a:ext uri="{FF2B5EF4-FFF2-40B4-BE49-F238E27FC236}">
                    <a16:creationId xmlns:a16="http://schemas.microsoft.com/office/drawing/2014/main" id="{2744A940-17A9-40D9-81E8-1D668F899C07}"/>
                  </a:ext>
                </a:extLst>
              </p:cNvPr>
              <p:cNvSpPr>
                <a:spLocks noChangeArrowheads="1"/>
              </p:cNvSpPr>
              <p:nvPr/>
            </p:nvSpPr>
            <p:spPr bwMode="auto">
              <a:xfrm>
                <a:off x="1236" y="2263"/>
                <a:ext cx="59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4" name="Rectangle 8">
                <a:extLst>
                  <a:ext uri="{FF2B5EF4-FFF2-40B4-BE49-F238E27FC236}">
                    <a16:creationId xmlns:a16="http://schemas.microsoft.com/office/drawing/2014/main" id="{000A3EFA-3136-456D-AE01-B50906311F0C}"/>
                  </a:ext>
                </a:extLst>
              </p:cNvPr>
              <p:cNvSpPr>
                <a:spLocks noChangeArrowheads="1"/>
              </p:cNvSpPr>
              <p:nvPr/>
            </p:nvSpPr>
            <p:spPr bwMode="auto">
              <a:xfrm>
                <a:off x="1347" y="2311"/>
                <a:ext cx="314"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line</a:t>
                </a:r>
              </a:p>
            </p:txBody>
          </p:sp>
        </p:grpSp>
        <p:sp>
          <p:nvSpPr>
            <p:cNvPr id="9" name="Line 10">
              <a:extLst>
                <a:ext uri="{FF2B5EF4-FFF2-40B4-BE49-F238E27FC236}">
                  <a16:creationId xmlns:a16="http://schemas.microsoft.com/office/drawing/2014/main" id="{4E14E4D2-A371-401F-8488-B3248463765E}"/>
                </a:ext>
              </a:extLst>
            </p:cNvPr>
            <p:cNvSpPr>
              <a:spLocks noChangeShapeType="1"/>
            </p:cNvSpPr>
            <p:nvPr/>
          </p:nvSpPr>
          <p:spPr bwMode="auto">
            <a:xfrm>
              <a:off x="1528" y="2024"/>
              <a:ext cx="0" cy="22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11">
              <a:extLst>
                <a:ext uri="{FF2B5EF4-FFF2-40B4-BE49-F238E27FC236}">
                  <a16:creationId xmlns:a16="http://schemas.microsoft.com/office/drawing/2014/main" id="{D01D4363-CFF7-44DA-9503-D0E80E2D9514}"/>
                </a:ext>
              </a:extLst>
            </p:cNvPr>
            <p:cNvSpPr>
              <a:spLocks noChangeShapeType="1"/>
            </p:cNvSpPr>
            <p:nvPr/>
          </p:nvSpPr>
          <p:spPr bwMode="auto">
            <a:xfrm>
              <a:off x="2393" y="1710"/>
              <a:ext cx="0" cy="30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Freeform 12">
              <a:extLst>
                <a:ext uri="{FF2B5EF4-FFF2-40B4-BE49-F238E27FC236}">
                  <a16:creationId xmlns:a16="http://schemas.microsoft.com/office/drawing/2014/main" id="{FC1E3A46-BADA-4B5A-9F4A-E998D530C3C4}"/>
                </a:ext>
              </a:extLst>
            </p:cNvPr>
            <p:cNvSpPr>
              <a:spLocks/>
            </p:cNvSpPr>
            <p:nvPr/>
          </p:nvSpPr>
          <p:spPr bwMode="auto">
            <a:xfrm>
              <a:off x="2298" y="1931"/>
              <a:ext cx="181" cy="92"/>
            </a:xfrm>
            <a:custGeom>
              <a:avLst/>
              <a:gdLst>
                <a:gd name="T0" fmla="*/ 94 w 181"/>
                <a:gd name="T1" fmla="*/ 0 h 92"/>
                <a:gd name="T2" fmla="*/ 0 w 181"/>
                <a:gd name="T3" fmla="*/ 91 h 92"/>
                <a:gd name="T4" fmla="*/ 180 w 181"/>
                <a:gd name="T5" fmla="*/ 91 h 92"/>
                <a:gd name="T6" fmla="*/ 94 w 181"/>
                <a:gd name="T7" fmla="*/ 0 h 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92">
                  <a:moveTo>
                    <a:pt x="94" y="0"/>
                  </a:moveTo>
                  <a:lnTo>
                    <a:pt x="0" y="91"/>
                  </a:lnTo>
                  <a:lnTo>
                    <a:pt x="180" y="91"/>
                  </a:lnTo>
                  <a:lnTo>
                    <a:pt x="9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Rectangle 13">
              <a:extLst>
                <a:ext uri="{FF2B5EF4-FFF2-40B4-BE49-F238E27FC236}">
                  <a16:creationId xmlns:a16="http://schemas.microsoft.com/office/drawing/2014/main" id="{32D760DC-0DE0-4556-B41B-3E10A125DC1C}"/>
                </a:ext>
              </a:extLst>
            </p:cNvPr>
            <p:cNvSpPr>
              <a:spLocks noChangeArrowheads="1"/>
            </p:cNvSpPr>
            <p:nvPr/>
          </p:nvSpPr>
          <p:spPr bwMode="auto">
            <a:xfrm>
              <a:off x="2109" y="2273"/>
              <a:ext cx="598" cy="25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3" name="Rectangle 14">
              <a:extLst>
                <a:ext uri="{FF2B5EF4-FFF2-40B4-BE49-F238E27FC236}">
                  <a16:creationId xmlns:a16="http://schemas.microsoft.com/office/drawing/2014/main" id="{86DEF6CC-1ABF-41CC-A560-1B5D00E4E92F}"/>
                </a:ext>
              </a:extLst>
            </p:cNvPr>
            <p:cNvSpPr>
              <a:spLocks noChangeArrowheads="1"/>
            </p:cNvSpPr>
            <p:nvPr/>
          </p:nvSpPr>
          <p:spPr bwMode="auto">
            <a:xfrm>
              <a:off x="2219" y="2315"/>
              <a:ext cx="407"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circle</a:t>
              </a:r>
            </a:p>
          </p:txBody>
        </p:sp>
        <p:sp>
          <p:nvSpPr>
            <p:cNvPr id="14" name="Line 15">
              <a:extLst>
                <a:ext uri="{FF2B5EF4-FFF2-40B4-BE49-F238E27FC236}">
                  <a16:creationId xmlns:a16="http://schemas.microsoft.com/office/drawing/2014/main" id="{16615E47-B1B9-407E-BF87-4A0C1FF55310}"/>
                </a:ext>
              </a:extLst>
            </p:cNvPr>
            <p:cNvSpPr>
              <a:spLocks noChangeShapeType="1"/>
            </p:cNvSpPr>
            <p:nvPr/>
          </p:nvSpPr>
          <p:spPr bwMode="auto">
            <a:xfrm>
              <a:off x="2388" y="2023"/>
              <a:ext cx="0" cy="2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Rectangle 16">
              <a:extLst>
                <a:ext uri="{FF2B5EF4-FFF2-40B4-BE49-F238E27FC236}">
                  <a16:creationId xmlns:a16="http://schemas.microsoft.com/office/drawing/2014/main" id="{05BA2F5D-16C3-46C5-91FF-E35C7CD61662}"/>
                </a:ext>
              </a:extLst>
            </p:cNvPr>
            <p:cNvSpPr>
              <a:spLocks noChangeArrowheads="1"/>
            </p:cNvSpPr>
            <p:nvPr/>
          </p:nvSpPr>
          <p:spPr bwMode="auto">
            <a:xfrm>
              <a:off x="3076" y="2270"/>
              <a:ext cx="599" cy="25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6" name="Rectangle 17">
              <a:extLst>
                <a:ext uri="{FF2B5EF4-FFF2-40B4-BE49-F238E27FC236}">
                  <a16:creationId xmlns:a16="http://schemas.microsoft.com/office/drawing/2014/main" id="{5750CD19-F0F1-4A86-AB22-02353DB56310}"/>
                </a:ext>
              </a:extLst>
            </p:cNvPr>
            <p:cNvSpPr>
              <a:spLocks noChangeArrowheads="1"/>
            </p:cNvSpPr>
            <p:nvPr/>
          </p:nvSpPr>
          <p:spPr bwMode="auto">
            <a:xfrm>
              <a:off x="3119" y="2296"/>
              <a:ext cx="54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polygon</a:t>
              </a:r>
            </a:p>
          </p:txBody>
        </p:sp>
        <p:sp>
          <p:nvSpPr>
            <p:cNvPr id="17" name="Line 18">
              <a:extLst>
                <a:ext uri="{FF2B5EF4-FFF2-40B4-BE49-F238E27FC236}">
                  <a16:creationId xmlns:a16="http://schemas.microsoft.com/office/drawing/2014/main" id="{3B707A72-FD4F-4520-B1CC-F865D68D93D7}"/>
                </a:ext>
              </a:extLst>
            </p:cNvPr>
            <p:cNvSpPr>
              <a:spLocks noChangeShapeType="1"/>
            </p:cNvSpPr>
            <p:nvPr/>
          </p:nvSpPr>
          <p:spPr bwMode="auto">
            <a:xfrm>
              <a:off x="3432" y="2032"/>
              <a:ext cx="0" cy="22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Line 19">
              <a:extLst>
                <a:ext uri="{FF2B5EF4-FFF2-40B4-BE49-F238E27FC236}">
                  <a16:creationId xmlns:a16="http://schemas.microsoft.com/office/drawing/2014/main" id="{407AE723-CBE3-4E9F-9064-4D4EF808E12D}"/>
                </a:ext>
              </a:extLst>
            </p:cNvPr>
            <p:cNvSpPr>
              <a:spLocks noChangeShapeType="1"/>
            </p:cNvSpPr>
            <p:nvPr/>
          </p:nvSpPr>
          <p:spPr bwMode="auto">
            <a:xfrm flipH="1">
              <a:off x="3134" y="2027"/>
              <a:ext cx="2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Rectangle 20">
              <a:extLst>
                <a:ext uri="{FF2B5EF4-FFF2-40B4-BE49-F238E27FC236}">
                  <a16:creationId xmlns:a16="http://schemas.microsoft.com/office/drawing/2014/main" id="{378B61CE-0DB8-4A68-BDA0-2C9A25EC54EB}"/>
                </a:ext>
              </a:extLst>
            </p:cNvPr>
            <p:cNvSpPr>
              <a:spLocks noChangeArrowheads="1"/>
            </p:cNvSpPr>
            <p:nvPr/>
          </p:nvSpPr>
          <p:spPr bwMode="auto">
            <a:xfrm>
              <a:off x="934" y="1466"/>
              <a:ext cx="76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0" name="Rectangle 21">
              <a:extLst>
                <a:ext uri="{FF2B5EF4-FFF2-40B4-BE49-F238E27FC236}">
                  <a16:creationId xmlns:a16="http://schemas.microsoft.com/office/drawing/2014/main" id="{1B09B2D5-3D1B-4718-AD56-F4595755B0F5}"/>
                </a:ext>
              </a:extLst>
            </p:cNvPr>
            <p:cNvSpPr>
              <a:spLocks noChangeArrowheads="1"/>
            </p:cNvSpPr>
            <p:nvPr/>
          </p:nvSpPr>
          <p:spPr bwMode="auto">
            <a:xfrm>
              <a:off x="967" y="1473"/>
              <a:ext cx="68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display list</a:t>
              </a:r>
            </a:p>
          </p:txBody>
        </p:sp>
        <p:sp>
          <p:nvSpPr>
            <p:cNvPr id="21" name="Line 22">
              <a:extLst>
                <a:ext uri="{FF2B5EF4-FFF2-40B4-BE49-F238E27FC236}">
                  <a16:creationId xmlns:a16="http://schemas.microsoft.com/office/drawing/2014/main" id="{94CD13AB-567C-418F-816E-543BF6D8143C}"/>
                </a:ext>
              </a:extLst>
            </p:cNvPr>
            <p:cNvSpPr>
              <a:spLocks noChangeShapeType="1"/>
            </p:cNvSpPr>
            <p:nvPr/>
          </p:nvSpPr>
          <p:spPr bwMode="auto">
            <a:xfrm>
              <a:off x="1699" y="1573"/>
              <a:ext cx="30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Oval 23">
              <a:extLst>
                <a:ext uri="{FF2B5EF4-FFF2-40B4-BE49-F238E27FC236}">
                  <a16:creationId xmlns:a16="http://schemas.microsoft.com/office/drawing/2014/main" id="{918F55A2-0479-4C8B-B06D-CA5EF3BB2B33}"/>
                </a:ext>
              </a:extLst>
            </p:cNvPr>
            <p:cNvSpPr>
              <a:spLocks noChangeArrowheads="1"/>
            </p:cNvSpPr>
            <p:nvPr/>
          </p:nvSpPr>
          <p:spPr bwMode="auto">
            <a:xfrm>
              <a:off x="1943" y="1555"/>
              <a:ext cx="53" cy="3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Tree>
    <p:extLst>
      <p:ext uri="{BB962C8B-B14F-4D97-AF65-F5344CB8AC3E}">
        <p14:creationId xmlns:p14="http://schemas.microsoft.com/office/powerpoint/2010/main" val="3812592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Polymorphism (cont.)</a:t>
            </a:r>
            <a:endParaRPr lang="en-IN" sz="4400" dirty="0"/>
          </a:p>
        </p:txBody>
      </p:sp>
      <p:sp>
        <p:nvSpPr>
          <p:cNvPr id="3" name="Content Placeholder 2"/>
          <p:cNvSpPr>
            <a:spLocks noGrp="1"/>
          </p:cNvSpPr>
          <p:nvPr>
            <p:ph idx="1"/>
          </p:nvPr>
        </p:nvSpPr>
        <p:spPr/>
        <p:txBody>
          <a:bodyPr>
            <a:noAutofit/>
          </a:bodyPr>
          <a:lstStyle/>
          <a:p>
            <a:r>
              <a:rPr lang="en-US" altLang="en-US" sz="2200" dirty="0"/>
              <a:t>If, however, a display list object has a list of pointers to base class </a:t>
            </a:r>
            <a:r>
              <a:rPr lang="en-US" altLang="en-US" sz="2200" dirty="0" err="1"/>
              <a:t>graphicsObjects</a:t>
            </a:r>
            <a:r>
              <a:rPr lang="en-US" altLang="en-US" sz="2200" dirty="0"/>
              <a:t>, the list can point to any derived object, line, circle, etc. and an invocation:</a:t>
            </a:r>
          </a:p>
          <a:p>
            <a:endParaRPr lang="en-US" altLang="en-US" sz="2200" b="1" dirty="0">
              <a:latin typeface="Consolas" panose="020B0609020204030204" pitchFamily="49" charset="0"/>
            </a:endParaRPr>
          </a:p>
          <a:p>
            <a:pPr marL="540000" indent="0">
              <a:buNone/>
            </a:pPr>
            <a:r>
              <a:rPr lang="en-US" altLang="en-US" sz="2000" b="1" dirty="0">
                <a:latin typeface="Consolas" panose="020B0609020204030204" pitchFamily="49" charset="0"/>
              </a:rPr>
              <a:t>listPtr[</a:t>
            </a:r>
            <a:r>
              <a:rPr lang="en-US" altLang="en-US" sz="2000" b="1" dirty="0" err="1">
                <a:latin typeface="Consolas" panose="020B0609020204030204" pitchFamily="49" charset="0"/>
              </a:rPr>
              <a:t>i</a:t>
            </a:r>
            <a:r>
              <a:rPr lang="en-US" altLang="en-US" sz="2000" b="1" dirty="0">
                <a:latin typeface="Consolas" panose="020B0609020204030204" pitchFamily="49" charset="0"/>
              </a:rPr>
              <a:t>] </a:t>
            </a:r>
            <a:r>
              <a:rPr lang="en-US" altLang="en-US" sz="2000" b="1" dirty="0">
                <a:latin typeface="Consolas" panose="020B0609020204030204" pitchFamily="49" charset="0"/>
                <a:sym typeface="Symbol" panose="05050102010706020507" pitchFamily="18" charset="2"/>
              </a:rPr>
              <a:t></a:t>
            </a:r>
            <a:r>
              <a:rPr lang="en-US" altLang="en-US" sz="2000" b="1" dirty="0">
                <a:latin typeface="Consolas" panose="020B0609020204030204" pitchFamily="49" charset="0"/>
              </a:rPr>
              <a:t> draw();</a:t>
            </a:r>
          </a:p>
          <a:p>
            <a:pPr marL="0" indent="0">
              <a:buNone/>
            </a:pPr>
            <a:endParaRPr lang="en-US" altLang="en-US" sz="2000" b="1" dirty="0">
              <a:latin typeface="Consolas" panose="020B0609020204030204" pitchFamily="49" charset="0"/>
            </a:endParaRPr>
          </a:p>
          <a:p>
            <a:pPr indent="0">
              <a:buNone/>
            </a:pPr>
            <a:r>
              <a:rPr lang="en-US" altLang="en-US" sz="2200" dirty="0"/>
              <a:t>will call the draw function of the object pointed to; e.g. line, circle, ... , polygon.</a:t>
            </a:r>
          </a:p>
        </p:txBody>
      </p:sp>
    </p:spTree>
    <p:extLst>
      <p:ext uri="{BB962C8B-B14F-4D97-AF65-F5344CB8AC3E}">
        <p14:creationId xmlns:p14="http://schemas.microsoft.com/office/powerpoint/2010/main" val="3718405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5">
            <a:extLst>
              <a:ext uri="{FF2B5EF4-FFF2-40B4-BE49-F238E27FC236}">
                <a16:creationId xmlns:a16="http://schemas.microsoft.com/office/drawing/2014/main" id="{0670E328-63DB-411A-B9FA-7D091D30E34E}"/>
              </a:ext>
            </a:extLst>
          </p:cNvPr>
          <p:cNvSpPr>
            <a:spLocks noGrp="1" noChangeArrowheads="1"/>
          </p:cNvSpPr>
          <p:nvPr>
            <p:ph type="title"/>
          </p:nvPr>
        </p:nvSpPr>
        <p:spPr/>
        <p:txBody>
          <a:bodyPr>
            <a:normAutofit/>
          </a:bodyPr>
          <a:lstStyle/>
          <a:p>
            <a:r>
              <a:rPr lang="en-US" altLang="en-US" dirty="0"/>
              <a:t>Still More Polymorphism</a:t>
            </a:r>
          </a:p>
        </p:txBody>
      </p:sp>
      <p:sp>
        <p:nvSpPr>
          <p:cNvPr id="41989" name="Rectangle 4">
            <a:extLst>
              <a:ext uri="{FF2B5EF4-FFF2-40B4-BE49-F238E27FC236}">
                <a16:creationId xmlns:a16="http://schemas.microsoft.com/office/drawing/2014/main" id="{811C2A2D-14DF-49D6-B862-CD68688ACDC2}"/>
              </a:ext>
            </a:extLst>
          </p:cNvPr>
          <p:cNvSpPr>
            <a:spLocks noGrp="1" noChangeArrowheads="1"/>
          </p:cNvSpPr>
          <p:nvPr>
            <p:ph idx="1"/>
          </p:nvPr>
        </p:nvSpPr>
        <p:spPr>
          <a:noFill/>
        </p:spPr>
        <p:txBody>
          <a:bodyPr vert="horz" lIns="90369" tIns="44467" rIns="90369" bIns="44467" rtlCol="0">
            <a:noAutofit/>
          </a:bodyPr>
          <a:lstStyle/>
          <a:p>
            <a:r>
              <a:rPr lang="en-US" altLang="en-US" sz="2200" dirty="0"/>
              <a:t>An invocation of a virtual function through an object will call the function definition provided by the class of the object.</a:t>
            </a:r>
            <a:br>
              <a:rPr lang="en-US" altLang="en-US" sz="2200" dirty="0"/>
            </a:br>
            <a:endParaRPr lang="en-US" altLang="en-US" sz="2200" dirty="0"/>
          </a:p>
          <a:p>
            <a:r>
              <a:rPr lang="en-US" altLang="en-US" sz="2200" dirty="0"/>
              <a:t>An invocation of a virtual function through a base class pointer or reference to an object will call the function definition provided by the class of the object referred to.  </a:t>
            </a:r>
            <a:br>
              <a:rPr lang="en-US" altLang="en-US" sz="2200" dirty="0"/>
            </a:br>
            <a:endParaRPr lang="en-US" altLang="en-US" sz="2200" dirty="0"/>
          </a:p>
          <a:p>
            <a:r>
              <a:rPr lang="en-US" altLang="en-US" sz="2200" dirty="0"/>
              <a:t>This process is called polymorphic dispatching. We say that the display list object dispatches the virtual function draw().</a:t>
            </a:r>
            <a:br>
              <a:rPr lang="en-US" altLang="en-US" sz="2200" dirty="0"/>
            </a:br>
            <a:endParaRPr lang="en-US" altLang="en-US" sz="2200" dirty="0"/>
          </a:p>
          <a:p>
            <a:r>
              <a:rPr lang="en-US" altLang="en-US" sz="2200" dirty="0"/>
              <a:t>Polymorphism places the responsibility for choosing the implementation to call with the object, not with the caller.</a:t>
            </a:r>
          </a:p>
        </p:txBody>
      </p:sp>
    </p:spTree>
    <p:extLst>
      <p:ext uri="{BB962C8B-B14F-4D97-AF65-F5344CB8AC3E}">
        <p14:creationId xmlns:p14="http://schemas.microsoft.com/office/powerpoint/2010/main" val="210620122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5">
            <a:extLst>
              <a:ext uri="{FF2B5EF4-FFF2-40B4-BE49-F238E27FC236}">
                <a16:creationId xmlns:a16="http://schemas.microsoft.com/office/drawing/2014/main" id="{0670E328-63DB-411A-B9FA-7D091D30E34E}"/>
              </a:ext>
            </a:extLst>
          </p:cNvPr>
          <p:cNvSpPr>
            <a:spLocks noGrp="1" noChangeArrowheads="1"/>
          </p:cNvSpPr>
          <p:nvPr>
            <p:ph type="title"/>
          </p:nvPr>
        </p:nvSpPr>
        <p:spPr/>
        <p:txBody>
          <a:bodyPr>
            <a:normAutofit fontScale="90000"/>
          </a:bodyPr>
          <a:lstStyle/>
          <a:p>
            <a:r>
              <a:rPr lang="en-US" altLang="en-US" dirty="0"/>
              <a:t>Still More Polymorphism (cont.)</a:t>
            </a:r>
          </a:p>
        </p:txBody>
      </p:sp>
      <p:sp>
        <p:nvSpPr>
          <p:cNvPr id="41989" name="Rectangle 4">
            <a:extLst>
              <a:ext uri="{FF2B5EF4-FFF2-40B4-BE49-F238E27FC236}">
                <a16:creationId xmlns:a16="http://schemas.microsoft.com/office/drawing/2014/main" id="{811C2A2D-14DF-49D6-B862-CD68688ACDC2}"/>
              </a:ext>
            </a:extLst>
          </p:cNvPr>
          <p:cNvSpPr>
            <a:spLocks noGrp="1" noChangeArrowheads="1"/>
          </p:cNvSpPr>
          <p:nvPr>
            <p:ph idx="1"/>
          </p:nvPr>
        </p:nvSpPr>
        <p:spPr>
          <a:noFill/>
        </p:spPr>
        <p:txBody>
          <a:bodyPr vert="horz" lIns="90369" tIns="44467" rIns="90369" bIns="44467" rtlCol="0">
            <a:noAutofit/>
          </a:bodyPr>
          <a:lstStyle/>
          <a:p>
            <a:r>
              <a:rPr lang="en-US" altLang="en-US" sz="2200" dirty="0"/>
              <a:t>Allowing different objects (which must be type compatible) to respond to a common message with behaviors suited to the object is a powerful design mechanism. It allows the caller to be ignorant of all the details associated with the differences between objects and simply focus on their base protocol.</a:t>
            </a:r>
          </a:p>
        </p:txBody>
      </p:sp>
    </p:spTree>
    <p:extLst>
      <p:ext uri="{BB962C8B-B14F-4D97-AF65-F5344CB8AC3E}">
        <p14:creationId xmlns:p14="http://schemas.microsoft.com/office/powerpoint/2010/main" val="211052255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9" name="Rectangle 19">
            <a:extLst>
              <a:ext uri="{FF2B5EF4-FFF2-40B4-BE49-F238E27FC236}">
                <a16:creationId xmlns:a16="http://schemas.microsoft.com/office/drawing/2014/main" id="{4D3112F4-598E-4063-8A2B-43ECE005D796}"/>
              </a:ext>
            </a:extLst>
          </p:cNvPr>
          <p:cNvSpPr>
            <a:spLocks noGrp="1" noChangeArrowheads="1"/>
          </p:cNvSpPr>
          <p:nvPr>
            <p:ph type="title"/>
          </p:nvPr>
        </p:nvSpPr>
        <p:spPr/>
        <p:txBody>
          <a:bodyPr>
            <a:normAutofit/>
          </a:bodyPr>
          <a:lstStyle/>
          <a:p>
            <a:r>
              <a:rPr lang="en-US" altLang="en-US" dirty="0"/>
              <a:t>Double Dispatching</a:t>
            </a:r>
          </a:p>
        </p:txBody>
      </p:sp>
      <p:grpSp>
        <p:nvGrpSpPr>
          <p:cNvPr id="26" name="Group 25"/>
          <p:cNvGrpSpPr/>
          <p:nvPr/>
        </p:nvGrpSpPr>
        <p:grpSpPr>
          <a:xfrm>
            <a:off x="1508301" y="3999058"/>
            <a:ext cx="3841398" cy="1729883"/>
            <a:chOff x="1341908" y="4039289"/>
            <a:chExt cx="3841398" cy="1729883"/>
          </a:xfrm>
        </p:grpSpPr>
        <p:grpSp>
          <p:nvGrpSpPr>
            <p:cNvPr id="27" name="Group 6">
              <a:extLst>
                <a:ext uri="{FF2B5EF4-FFF2-40B4-BE49-F238E27FC236}">
                  <a16:creationId xmlns:a16="http://schemas.microsoft.com/office/drawing/2014/main" id="{C0FBFB2C-2962-44D5-9261-59EB523DB364}"/>
                </a:ext>
              </a:extLst>
            </p:cNvPr>
            <p:cNvGrpSpPr>
              <a:grpSpLocks/>
            </p:cNvGrpSpPr>
            <p:nvPr/>
          </p:nvGrpSpPr>
          <p:grpSpPr bwMode="auto">
            <a:xfrm>
              <a:off x="2384737" y="4039289"/>
              <a:ext cx="1488936" cy="505747"/>
              <a:chOff x="1737" y="1805"/>
              <a:chExt cx="1038" cy="352"/>
            </a:xfrm>
          </p:grpSpPr>
          <p:sp>
            <p:nvSpPr>
              <p:cNvPr id="39" name="Rectangle 4">
                <a:extLst>
                  <a:ext uri="{FF2B5EF4-FFF2-40B4-BE49-F238E27FC236}">
                    <a16:creationId xmlns:a16="http://schemas.microsoft.com/office/drawing/2014/main" id="{B48A3705-1D05-4844-8900-79ECDA617893}"/>
                  </a:ext>
                </a:extLst>
              </p:cNvPr>
              <p:cNvSpPr>
                <a:spLocks noChangeArrowheads="1"/>
              </p:cNvSpPr>
              <p:nvPr/>
            </p:nvSpPr>
            <p:spPr bwMode="auto">
              <a:xfrm>
                <a:off x="1737" y="1805"/>
                <a:ext cx="1038" cy="3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0" name="Rectangle 5">
                <a:extLst>
                  <a:ext uri="{FF2B5EF4-FFF2-40B4-BE49-F238E27FC236}">
                    <a16:creationId xmlns:a16="http://schemas.microsoft.com/office/drawing/2014/main" id="{7306DF61-6FFE-4A68-A4C4-D3647F5662DC}"/>
                  </a:ext>
                </a:extLst>
              </p:cNvPr>
              <p:cNvSpPr>
                <a:spLocks noChangeArrowheads="1"/>
              </p:cNvSpPr>
              <p:nvPr/>
            </p:nvSpPr>
            <p:spPr bwMode="auto">
              <a:xfrm>
                <a:off x="1810" y="1886"/>
                <a:ext cx="871"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dirty="0" err="1">
                    <a:latin typeface="Arial" panose="020B0604020202020204" pitchFamily="34" charset="0"/>
                  </a:rPr>
                  <a:t>displayDevice</a:t>
                </a:r>
                <a:endParaRPr lang="en-US" altLang="en-US" sz="1355" dirty="0">
                  <a:latin typeface="Arial" panose="020B0604020202020204" pitchFamily="34" charset="0"/>
                </a:endParaRPr>
              </a:p>
            </p:txBody>
          </p:sp>
        </p:grpSp>
        <p:grpSp>
          <p:nvGrpSpPr>
            <p:cNvPr id="28" name="Group 9">
              <a:extLst>
                <a:ext uri="{FF2B5EF4-FFF2-40B4-BE49-F238E27FC236}">
                  <a16:creationId xmlns:a16="http://schemas.microsoft.com/office/drawing/2014/main" id="{EA662089-A1F3-4D85-91E9-153F6A777D2F}"/>
                </a:ext>
              </a:extLst>
            </p:cNvPr>
            <p:cNvGrpSpPr>
              <a:grpSpLocks/>
            </p:cNvGrpSpPr>
            <p:nvPr/>
          </p:nvGrpSpPr>
          <p:grpSpPr bwMode="auto">
            <a:xfrm>
              <a:off x="1341908" y="5250494"/>
              <a:ext cx="1488936" cy="505747"/>
              <a:chOff x="1010" y="2648"/>
              <a:chExt cx="1038" cy="352"/>
            </a:xfrm>
          </p:grpSpPr>
          <p:sp>
            <p:nvSpPr>
              <p:cNvPr id="37" name="Rectangle 7">
                <a:extLst>
                  <a:ext uri="{FF2B5EF4-FFF2-40B4-BE49-F238E27FC236}">
                    <a16:creationId xmlns:a16="http://schemas.microsoft.com/office/drawing/2014/main" id="{3DD549A7-C09C-480B-9495-4BD992240937}"/>
                  </a:ext>
                </a:extLst>
              </p:cNvPr>
              <p:cNvSpPr>
                <a:spLocks noChangeArrowheads="1"/>
              </p:cNvSpPr>
              <p:nvPr/>
            </p:nvSpPr>
            <p:spPr bwMode="auto">
              <a:xfrm>
                <a:off x="1010" y="2648"/>
                <a:ext cx="1038" cy="35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38" name="Rectangle 8">
                <a:extLst>
                  <a:ext uri="{FF2B5EF4-FFF2-40B4-BE49-F238E27FC236}">
                    <a16:creationId xmlns:a16="http://schemas.microsoft.com/office/drawing/2014/main" id="{B91F65D9-2C9C-4482-B58B-A25B28D0EA78}"/>
                  </a:ext>
                </a:extLst>
              </p:cNvPr>
              <p:cNvSpPr>
                <a:spLocks noChangeArrowheads="1"/>
              </p:cNvSpPr>
              <p:nvPr/>
            </p:nvSpPr>
            <p:spPr bwMode="auto">
              <a:xfrm>
                <a:off x="1082" y="2726"/>
                <a:ext cx="865"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dirty="0">
                    <a:latin typeface="Arial" panose="020B0604020202020204" pitchFamily="34" charset="0"/>
                  </a:rPr>
                  <a:t>  VGA-display</a:t>
                </a:r>
              </a:p>
            </p:txBody>
          </p:sp>
        </p:grpSp>
        <p:grpSp>
          <p:nvGrpSpPr>
            <p:cNvPr id="29" name="Group 12">
              <a:extLst>
                <a:ext uri="{FF2B5EF4-FFF2-40B4-BE49-F238E27FC236}">
                  <a16:creationId xmlns:a16="http://schemas.microsoft.com/office/drawing/2014/main" id="{F220D3E7-FA70-468B-8170-F93A11F9ED9C}"/>
                </a:ext>
              </a:extLst>
            </p:cNvPr>
            <p:cNvGrpSpPr>
              <a:grpSpLocks/>
            </p:cNvGrpSpPr>
            <p:nvPr/>
          </p:nvGrpSpPr>
          <p:grpSpPr bwMode="auto">
            <a:xfrm>
              <a:off x="3527976" y="5264862"/>
              <a:ext cx="1655330" cy="504310"/>
              <a:chOff x="2534" y="2658"/>
              <a:chExt cx="1154" cy="351"/>
            </a:xfrm>
          </p:grpSpPr>
          <p:sp>
            <p:nvSpPr>
              <p:cNvPr id="35" name="Rectangle 10">
                <a:extLst>
                  <a:ext uri="{FF2B5EF4-FFF2-40B4-BE49-F238E27FC236}">
                    <a16:creationId xmlns:a16="http://schemas.microsoft.com/office/drawing/2014/main" id="{47EAC850-8428-448D-9D08-39A9386566B9}"/>
                  </a:ext>
                </a:extLst>
              </p:cNvPr>
              <p:cNvSpPr>
                <a:spLocks noChangeArrowheads="1"/>
              </p:cNvSpPr>
              <p:nvPr/>
            </p:nvSpPr>
            <p:spPr bwMode="auto">
              <a:xfrm>
                <a:off x="2534" y="2658"/>
                <a:ext cx="1154" cy="351"/>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36" name="Rectangle 11">
                <a:extLst>
                  <a:ext uri="{FF2B5EF4-FFF2-40B4-BE49-F238E27FC236}">
                    <a16:creationId xmlns:a16="http://schemas.microsoft.com/office/drawing/2014/main" id="{F3302DC9-774F-4C2B-8AB4-FB9BEAB3DA28}"/>
                  </a:ext>
                </a:extLst>
              </p:cNvPr>
              <p:cNvSpPr>
                <a:spLocks noChangeArrowheads="1"/>
              </p:cNvSpPr>
              <p:nvPr/>
            </p:nvSpPr>
            <p:spPr bwMode="auto">
              <a:xfrm>
                <a:off x="2622" y="2722"/>
                <a:ext cx="950"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dirty="0">
                    <a:latin typeface="Arial" panose="020B0604020202020204" pitchFamily="34" charset="0"/>
                  </a:rPr>
                  <a:t>TARGA-display</a:t>
                </a:r>
              </a:p>
            </p:txBody>
          </p:sp>
        </p:grpSp>
        <p:sp>
          <p:nvSpPr>
            <p:cNvPr id="30" name="Line 13">
              <a:extLst>
                <a:ext uri="{FF2B5EF4-FFF2-40B4-BE49-F238E27FC236}">
                  <a16:creationId xmlns:a16="http://schemas.microsoft.com/office/drawing/2014/main" id="{4E648A52-F3A9-4D5B-BCBD-99F78550E5E2}"/>
                </a:ext>
              </a:extLst>
            </p:cNvPr>
            <p:cNvSpPr>
              <a:spLocks noChangeShapeType="1"/>
            </p:cNvSpPr>
            <p:nvPr/>
          </p:nvSpPr>
          <p:spPr bwMode="auto">
            <a:xfrm>
              <a:off x="1970187" y="4904231"/>
              <a:ext cx="231803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31" name="Line 14">
              <a:extLst>
                <a:ext uri="{FF2B5EF4-FFF2-40B4-BE49-F238E27FC236}">
                  <a16:creationId xmlns:a16="http://schemas.microsoft.com/office/drawing/2014/main" id="{D42CD5BA-8A06-472D-A18C-CED5F081B38D}"/>
                </a:ext>
              </a:extLst>
            </p:cNvPr>
            <p:cNvSpPr>
              <a:spLocks noChangeShapeType="1"/>
            </p:cNvSpPr>
            <p:nvPr/>
          </p:nvSpPr>
          <p:spPr bwMode="auto">
            <a:xfrm>
              <a:off x="1970187" y="4909978"/>
              <a:ext cx="0" cy="35632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32" name="Line 15">
              <a:extLst>
                <a:ext uri="{FF2B5EF4-FFF2-40B4-BE49-F238E27FC236}">
                  <a16:creationId xmlns:a16="http://schemas.microsoft.com/office/drawing/2014/main" id="{1FE7EBCD-8320-4E57-9770-E637CDEB23FA}"/>
                </a:ext>
              </a:extLst>
            </p:cNvPr>
            <p:cNvSpPr>
              <a:spLocks noChangeShapeType="1"/>
            </p:cNvSpPr>
            <p:nvPr/>
          </p:nvSpPr>
          <p:spPr bwMode="auto">
            <a:xfrm>
              <a:off x="4298264" y="4909978"/>
              <a:ext cx="0" cy="35632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33" name="Line 16">
              <a:extLst>
                <a:ext uri="{FF2B5EF4-FFF2-40B4-BE49-F238E27FC236}">
                  <a16:creationId xmlns:a16="http://schemas.microsoft.com/office/drawing/2014/main" id="{A7944F28-0D1E-45C7-976C-10033D2822DA}"/>
                </a:ext>
              </a:extLst>
            </p:cNvPr>
            <p:cNvSpPr>
              <a:spLocks noChangeShapeType="1"/>
            </p:cNvSpPr>
            <p:nvPr/>
          </p:nvSpPr>
          <p:spPr bwMode="auto">
            <a:xfrm>
              <a:off x="3132074" y="4552219"/>
              <a:ext cx="0" cy="35632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34" name="Freeform 18">
              <a:extLst>
                <a:ext uri="{FF2B5EF4-FFF2-40B4-BE49-F238E27FC236}">
                  <a16:creationId xmlns:a16="http://schemas.microsoft.com/office/drawing/2014/main" id="{E6723EAD-011B-41E7-8D9F-85273BB5924E}"/>
                </a:ext>
              </a:extLst>
            </p:cNvPr>
            <p:cNvSpPr>
              <a:spLocks/>
            </p:cNvSpPr>
            <p:nvPr/>
          </p:nvSpPr>
          <p:spPr bwMode="auto">
            <a:xfrm>
              <a:off x="2995949" y="4738127"/>
              <a:ext cx="291188" cy="166103"/>
            </a:xfrm>
            <a:custGeom>
              <a:avLst/>
              <a:gdLst>
                <a:gd name="T0" fmla="*/ 2147483646 w 203"/>
                <a:gd name="T1" fmla="*/ 0 h 88"/>
                <a:gd name="T2" fmla="*/ 0 w 203"/>
                <a:gd name="T3" fmla="*/ 2147483646 h 88"/>
                <a:gd name="T4" fmla="*/ 2147483646 w 203"/>
                <a:gd name="T5" fmla="*/ 2147483646 h 88"/>
                <a:gd name="T6" fmla="*/ 2147483646 w 203"/>
                <a:gd name="T7" fmla="*/ 0 h 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3" h="88">
                  <a:moveTo>
                    <a:pt x="95" y="0"/>
                  </a:moveTo>
                  <a:lnTo>
                    <a:pt x="0" y="87"/>
                  </a:lnTo>
                  <a:lnTo>
                    <a:pt x="202" y="87"/>
                  </a:lnTo>
                  <a:lnTo>
                    <a:pt x="9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26" dirty="0"/>
            </a:p>
          </p:txBody>
        </p:sp>
      </p:grpSp>
      <p:sp>
        <p:nvSpPr>
          <p:cNvPr id="42"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It is possible to design in more than one level of dispatching. Suppose that we need to support more than one environment with our graphics editor. We might define the class hierarchy:</a:t>
            </a:r>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Suppose further that the draw function was designed to accept a device object which provides all the device-specific details:</a:t>
            </a:r>
          </a:p>
          <a:p>
            <a:endParaRPr lang="en-US" altLang="en-US" sz="2200" dirty="0"/>
          </a:p>
          <a:p>
            <a:pPr marL="720000" indent="0">
              <a:buNone/>
            </a:pPr>
            <a:r>
              <a:rPr lang="en-US" altLang="en-US" sz="1600" b="1" dirty="0">
                <a:latin typeface="Consolas" panose="020B0609020204030204" pitchFamily="49" charset="0"/>
              </a:rPr>
              <a:t>virtual void</a:t>
            </a:r>
            <a:br>
              <a:rPr lang="en-US" altLang="en-US" sz="1600" b="1" dirty="0">
                <a:latin typeface="Consolas" panose="020B0609020204030204" pitchFamily="49" charset="0"/>
              </a:rPr>
            </a:br>
            <a:r>
              <a:rPr lang="en-US" altLang="en-US" sz="1600" b="1" dirty="0">
                <a:latin typeface="Consolas" panose="020B0609020204030204" pitchFamily="49" charset="0"/>
              </a:rPr>
              <a:t> 	</a:t>
            </a:r>
            <a:r>
              <a:rPr lang="en-US" altLang="en-US" sz="1600" b="1" dirty="0" err="1">
                <a:latin typeface="Consolas" panose="020B0609020204030204" pitchFamily="49" charset="0"/>
              </a:rPr>
              <a:t>graphicsObject</a:t>
            </a:r>
            <a:r>
              <a:rPr lang="en-US" altLang="en-US" sz="1600" b="1" dirty="0">
                <a:latin typeface="Consolas" panose="020B0609020204030204" pitchFamily="49" charset="0"/>
              </a:rPr>
              <a:t>::draw(</a:t>
            </a:r>
            <a:r>
              <a:rPr lang="en-US" altLang="en-US" sz="1600" b="1" dirty="0" err="1">
                <a:latin typeface="Consolas" panose="020B0609020204030204" pitchFamily="49" charset="0"/>
              </a:rPr>
              <a:t>displayDevice</a:t>
            </a:r>
            <a:r>
              <a:rPr lang="en-US" altLang="en-US" sz="1600" b="1" dirty="0">
                <a:latin typeface="Consolas" panose="020B0609020204030204" pitchFamily="49" charset="0"/>
              </a:rPr>
              <a:t>&amp; </a:t>
            </a:r>
            <a:r>
              <a:rPr lang="en-US" altLang="en-US" sz="1600" b="1" dirty="0" err="1">
                <a:latin typeface="Consolas" panose="020B0609020204030204" pitchFamily="49" charset="0"/>
              </a:rPr>
              <a:t>dd</a:t>
            </a:r>
            <a:r>
              <a:rPr lang="en-US" altLang="en-US" sz="1600" b="1" dirty="0">
                <a:latin typeface="Consolas" panose="020B0609020204030204" pitchFamily="49" charset="0"/>
              </a:rPr>
              <a:t>);</a:t>
            </a:r>
            <a:endParaRPr lang="en-US" altLang="en-US" sz="1600" dirty="0"/>
          </a:p>
        </p:txBody>
      </p:sp>
    </p:spTree>
    <p:extLst>
      <p:ext uri="{BB962C8B-B14F-4D97-AF65-F5344CB8AC3E}">
        <p14:creationId xmlns:p14="http://schemas.microsoft.com/office/powerpoint/2010/main" val="121637791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9" name="Rectangle 19">
            <a:extLst>
              <a:ext uri="{FF2B5EF4-FFF2-40B4-BE49-F238E27FC236}">
                <a16:creationId xmlns:a16="http://schemas.microsoft.com/office/drawing/2014/main" id="{4D3112F4-598E-4063-8A2B-43ECE005D796}"/>
              </a:ext>
            </a:extLst>
          </p:cNvPr>
          <p:cNvSpPr>
            <a:spLocks noGrp="1" noChangeArrowheads="1"/>
          </p:cNvSpPr>
          <p:nvPr>
            <p:ph type="title"/>
          </p:nvPr>
        </p:nvSpPr>
        <p:spPr/>
        <p:txBody>
          <a:bodyPr>
            <a:normAutofit fontScale="90000"/>
          </a:bodyPr>
          <a:lstStyle/>
          <a:p>
            <a:r>
              <a:rPr lang="en-US" altLang="en-US" dirty="0"/>
              <a:t>Double Dispatching (cont.)</a:t>
            </a:r>
          </a:p>
        </p:txBody>
      </p:sp>
      <p:sp>
        <p:nvSpPr>
          <p:cNvPr id="20"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The invocation:</a:t>
            </a:r>
          </a:p>
          <a:p>
            <a:endParaRPr lang="en-US" altLang="en-US" sz="2200" dirty="0"/>
          </a:p>
          <a:p>
            <a:pPr marL="720000" indent="0">
              <a:buNone/>
            </a:pPr>
            <a:r>
              <a:rPr lang="en-US" altLang="en-US" sz="2000" b="1" dirty="0">
                <a:latin typeface="Consolas" panose="020B0609020204030204" pitchFamily="49" charset="0"/>
              </a:rPr>
              <a:t>listPtr[</a:t>
            </a:r>
            <a:r>
              <a:rPr lang="en-US" altLang="en-US" sz="2000" b="1" dirty="0" err="1">
                <a:latin typeface="Consolas" panose="020B0609020204030204" pitchFamily="49" charset="0"/>
              </a:rPr>
              <a:t>i</a:t>
            </a:r>
            <a:r>
              <a:rPr lang="en-US" altLang="en-US" sz="2000" b="1" dirty="0">
                <a:latin typeface="Consolas" panose="020B0609020204030204" pitchFamily="49" charset="0"/>
              </a:rPr>
              <a:t>] </a:t>
            </a:r>
            <a:r>
              <a:rPr lang="en-US" altLang="en-US" sz="2000" b="1" dirty="0">
                <a:latin typeface="Consolas" panose="020B0609020204030204" pitchFamily="49" charset="0"/>
                <a:sym typeface="Symbol" panose="05050102010706020507" pitchFamily="18" charset="2"/>
              </a:rPr>
              <a:t></a:t>
            </a:r>
            <a:r>
              <a:rPr lang="en-US" altLang="en-US" sz="2000" b="1" dirty="0">
                <a:latin typeface="Consolas" panose="020B0609020204030204" pitchFamily="49" charset="0"/>
              </a:rPr>
              <a:t> draw(</a:t>
            </a:r>
            <a:r>
              <a:rPr lang="en-US" altLang="en-US" sz="2000" b="1" dirty="0" err="1">
                <a:latin typeface="Consolas" panose="020B0609020204030204" pitchFamily="49" charset="0"/>
              </a:rPr>
              <a:t>dd</a:t>
            </a:r>
            <a:r>
              <a:rPr lang="en-US" altLang="en-US" sz="2000" b="1" dirty="0">
                <a:latin typeface="Consolas" panose="020B0609020204030204" pitchFamily="49" charset="0"/>
              </a:rPr>
              <a:t>)</a:t>
            </a:r>
            <a:endParaRPr lang="en-US" altLang="en-US" sz="2000" dirty="0"/>
          </a:p>
          <a:p>
            <a:endParaRPr lang="en-US" altLang="en-US" sz="2200" dirty="0"/>
          </a:p>
          <a:p>
            <a:pPr indent="0">
              <a:buNone/>
            </a:pPr>
            <a:r>
              <a:rPr lang="en-US" altLang="en-US" sz="2200" dirty="0"/>
              <a:t>will dispatch the draw function for the object pointed to and will dispatch the device calls based on device reference dd.</a:t>
            </a:r>
            <a:endParaRPr lang="en-US" altLang="en-US" sz="1800" dirty="0"/>
          </a:p>
        </p:txBody>
      </p:sp>
    </p:spTree>
    <p:extLst>
      <p:ext uri="{BB962C8B-B14F-4D97-AF65-F5344CB8AC3E}">
        <p14:creationId xmlns:p14="http://schemas.microsoft.com/office/powerpoint/2010/main" val="408199314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25">
            <a:extLst>
              <a:ext uri="{FF2B5EF4-FFF2-40B4-BE49-F238E27FC236}">
                <a16:creationId xmlns:a16="http://schemas.microsoft.com/office/drawing/2014/main" id="{205AA7BC-8C39-4B15-93B1-F76BDDD41499}"/>
              </a:ext>
            </a:extLst>
          </p:cNvPr>
          <p:cNvSpPr>
            <a:spLocks noGrp="1" noChangeArrowheads="1"/>
          </p:cNvSpPr>
          <p:nvPr>
            <p:ph type="title"/>
          </p:nvPr>
        </p:nvSpPr>
        <p:spPr/>
        <p:txBody>
          <a:bodyPr>
            <a:normAutofit/>
          </a:bodyPr>
          <a:lstStyle/>
          <a:p>
            <a:r>
              <a:rPr lang="en-US" altLang="en-US" dirty="0"/>
              <a:t>Abstract Base Class</a:t>
            </a:r>
          </a:p>
        </p:txBody>
      </p:sp>
      <p:grpSp>
        <p:nvGrpSpPr>
          <p:cNvPr id="46085" name="Group 24">
            <a:extLst>
              <a:ext uri="{FF2B5EF4-FFF2-40B4-BE49-F238E27FC236}">
                <a16:creationId xmlns:a16="http://schemas.microsoft.com/office/drawing/2014/main" id="{9240F06A-3A39-4FA1-B81D-0272061A4B7D}"/>
              </a:ext>
            </a:extLst>
          </p:cNvPr>
          <p:cNvGrpSpPr>
            <a:grpSpLocks/>
          </p:cNvGrpSpPr>
          <p:nvPr/>
        </p:nvGrpSpPr>
        <p:grpSpPr bwMode="auto">
          <a:xfrm>
            <a:off x="1463112" y="3084019"/>
            <a:ext cx="3931777" cy="1523372"/>
            <a:chOff x="934" y="1622"/>
            <a:chExt cx="2741" cy="1061"/>
          </a:xfrm>
        </p:grpSpPr>
        <p:sp>
          <p:nvSpPr>
            <p:cNvPr id="46087" name="Rectangle 4">
              <a:extLst>
                <a:ext uri="{FF2B5EF4-FFF2-40B4-BE49-F238E27FC236}">
                  <a16:creationId xmlns:a16="http://schemas.microsoft.com/office/drawing/2014/main" id="{8D633122-A90D-4C47-B371-D6F7918D9692}"/>
                </a:ext>
              </a:extLst>
            </p:cNvPr>
            <p:cNvSpPr>
              <a:spLocks noChangeArrowheads="1"/>
            </p:cNvSpPr>
            <p:nvPr/>
          </p:nvSpPr>
          <p:spPr bwMode="auto">
            <a:xfrm>
              <a:off x="2007" y="1622"/>
              <a:ext cx="90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088" name="Rectangle 5">
              <a:extLst>
                <a:ext uri="{FF2B5EF4-FFF2-40B4-BE49-F238E27FC236}">
                  <a16:creationId xmlns:a16="http://schemas.microsoft.com/office/drawing/2014/main" id="{B14E2599-3A22-43A3-984F-2C1D92D06734}"/>
                </a:ext>
              </a:extLst>
            </p:cNvPr>
            <p:cNvSpPr>
              <a:spLocks noChangeArrowheads="1"/>
            </p:cNvSpPr>
            <p:nvPr/>
          </p:nvSpPr>
          <p:spPr bwMode="auto">
            <a:xfrm>
              <a:off x="1979" y="1640"/>
              <a:ext cx="932"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dirty="0" err="1">
                  <a:latin typeface="Arial" panose="020B0604020202020204" pitchFamily="34" charset="0"/>
                </a:rPr>
                <a:t>graphicsObject</a:t>
              </a:r>
              <a:endParaRPr lang="en-US" altLang="en-US" sz="1355" dirty="0">
                <a:latin typeface="Arial" panose="020B0604020202020204" pitchFamily="34" charset="0"/>
              </a:endParaRPr>
            </a:p>
          </p:txBody>
        </p:sp>
        <p:sp>
          <p:nvSpPr>
            <p:cNvPr id="46089" name="Line 6">
              <a:extLst>
                <a:ext uri="{FF2B5EF4-FFF2-40B4-BE49-F238E27FC236}">
                  <a16:creationId xmlns:a16="http://schemas.microsoft.com/office/drawing/2014/main" id="{57EAA716-92A6-4DE3-99D8-E3CFCB98300F}"/>
                </a:ext>
              </a:extLst>
            </p:cNvPr>
            <p:cNvSpPr>
              <a:spLocks noChangeShapeType="1"/>
            </p:cNvSpPr>
            <p:nvPr/>
          </p:nvSpPr>
          <p:spPr bwMode="auto">
            <a:xfrm>
              <a:off x="1526" y="2177"/>
              <a:ext cx="1419"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grpSp>
          <p:nvGrpSpPr>
            <p:cNvPr id="46090" name="Group 9">
              <a:extLst>
                <a:ext uri="{FF2B5EF4-FFF2-40B4-BE49-F238E27FC236}">
                  <a16:creationId xmlns:a16="http://schemas.microsoft.com/office/drawing/2014/main" id="{9653BFF0-0FE6-46DD-9ACA-EFD0EE33E862}"/>
                </a:ext>
              </a:extLst>
            </p:cNvPr>
            <p:cNvGrpSpPr>
              <a:grpSpLocks/>
            </p:cNvGrpSpPr>
            <p:nvPr/>
          </p:nvGrpSpPr>
          <p:grpSpPr bwMode="auto">
            <a:xfrm>
              <a:off x="1236" y="2419"/>
              <a:ext cx="598" cy="255"/>
              <a:chOff x="1236" y="2419"/>
              <a:chExt cx="598" cy="255"/>
            </a:xfrm>
          </p:grpSpPr>
          <p:sp>
            <p:nvSpPr>
              <p:cNvPr id="46105" name="Rectangle 7">
                <a:extLst>
                  <a:ext uri="{FF2B5EF4-FFF2-40B4-BE49-F238E27FC236}">
                    <a16:creationId xmlns:a16="http://schemas.microsoft.com/office/drawing/2014/main" id="{C17DCBA2-FA22-4459-9E6B-BCC7B413A799}"/>
                  </a:ext>
                </a:extLst>
              </p:cNvPr>
              <p:cNvSpPr>
                <a:spLocks noChangeArrowheads="1"/>
              </p:cNvSpPr>
              <p:nvPr/>
            </p:nvSpPr>
            <p:spPr bwMode="auto">
              <a:xfrm>
                <a:off x="1236" y="2419"/>
                <a:ext cx="598" cy="24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106" name="Rectangle 8">
                <a:extLst>
                  <a:ext uri="{FF2B5EF4-FFF2-40B4-BE49-F238E27FC236}">
                    <a16:creationId xmlns:a16="http://schemas.microsoft.com/office/drawing/2014/main" id="{7C0BD180-D0B4-4146-A1D6-74549E8F4AF0}"/>
                  </a:ext>
                </a:extLst>
              </p:cNvPr>
              <p:cNvSpPr>
                <a:spLocks noChangeArrowheads="1"/>
              </p:cNvSpPr>
              <p:nvPr/>
            </p:nvSpPr>
            <p:spPr bwMode="auto">
              <a:xfrm>
                <a:off x="1347" y="2466"/>
                <a:ext cx="315"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a:latin typeface="Arial" panose="020B0604020202020204" pitchFamily="34" charset="0"/>
                  </a:rPr>
                  <a:t>line</a:t>
                </a:r>
              </a:p>
            </p:txBody>
          </p:sp>
        </p:grpSp>
        <p:sp>
          <p:nvSpPr>
            <p:cNvPr id="46091" name="Line 10">
              <a:extLst>
                <a:ext uri="{FF2B5EF4-FFF2-40B4-BE49-F238E27FC236}">
                  <a16:creationId xmlns:a16="http://schemas.microsoft.com/office/drawing/2014/main" id="{8E38EF8D-4704-42D2-A02C-BB445ABCEC0A}"/>
                </a:ext>
              </a:extLst>
            </p:cNvPr>
            <p:cNvSpPr>
              <a:spLocks noChangeShapeType="1"/>
            </p:cNvSpPr>
            <p:nvPr/>
          </p:nvSpPr>
          <p:spPr bwMode="auto">
            <a:xfrm>
              <a:off x="1528" y="2179"/>
              <a:ext cx="0" cy="23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092" name="Line 11">
              <a:extLst>
                <a:ext uri="{FF2B5EF4-FFF2-40B4-BE49-F238E27FC236}">
                  <a16:creationId xmlns:a16="http://schemas.microsoft.com/office/drawing/2014/main" id="{51F5D015-3AF7-4A5A-A413-1845B78EE916}"/>
                </a:ext>
              </a:extLst>
            </p:cNvPr>
            <p:cNvSpPr>
              <a:spLocks noChangeShapeType="1"/>
            </p:cNvSpPr>
            <p:nvPr/>
          </p:nvSpPr>
          <p:spPr bwMode="auto">
            <a:xfrm>
              <a:off x="2393" y="1866"/>
              <a:ext cx="0" cy="30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093" name="Freeform 12">
              <a:extLst>
                <a:ext uri="{FF2B5EF4-FFF2-40B4-BE49-F238E27FC236}">
                  <a16:creationId xmlns:a16="http://schemas.microsoft.com/office/drawing/2014/main" id="{23BE1F9A-ECE4-4C2E-9642-E54DCE5199C0}"/>
                </a:ext>
              </a:extLst>
            </p:cNvPr>
            <p:cNvSpPr>
              <a:spLocks/>
            </p:cNvSpPr>
            <p:nvPr/>
          </p:nvSpPr>
          <p:spPr bwMode="auto">
            <a:xfrm>
              <a:off x="2298" y="2087"/>
              <a:ext cx="181" cy="91"/>
            </a:xfrm>
            <a:custGeom>
              <a:avLst/>
              <a:gdLst>
                <a:gd name="T0" fmla="*/ 94 w 181"/>
                <a:gd name="T1" fmla="*/ 0 h 91"/>
                <a:gd name="T2" fmla="*/ 0 w 181"/>
                <a:gd name="T3" fmla="*/ 90 h 91"/>
                <a:gd name="T4" fmla="*/ 180 w 181"/>
                <a:gd name="T5" fmla="*/ 90 h 91"/>
                <a:gd name="T6" fmla="*/ 94 w 181"/>
                <a:gd name="T7" fmla="*/ 0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 h="91">
                  <a:moveTo>
                    <a:pt x="94" y="0"/>
                  </a:moveTo>
                  <a:lnTo>
                    <a:pt x="0" y="90"/>
                  </a:lnTo>
                  <a:lnTo>
                    <a:pt x="180" y="90"/>
                  </a:lnTo>
                  <a:lnTo>
                    <a:pt x="94"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26"/>
            </a:p>
          </p:txBody>
        </p:sp>
        <p:sp>
          <p:nvSpPr>
            <p:cNvPr id="46094" name="Rectangle 13">
              <a:extLst>
                <a:ext uri="{FF2B5EF4-FFF2-40B4-BE49-F238E27FC236}">
                  <a16:creationId xmlns:a16="http://schemas.microsoft.com/office/drawing/2014/main" id="{CE4AC44B-4823-48BC-942A-BE0144EF2969}"/>
                </a:ext>
              </a:extLst>
            </p:cNvPr>
            <p:cNvSpPr>
              <a:spLocks noChangeArrowheads="1"/>
            </p:cNvSpPr>
            <p:nvPr/>
          </p:nvSpPr>
          <p:spPr bwMode="auto">
            <a:xfrm>
              <a:off x="2109" y="2429"/>
              <a:ext cx="598" cy="25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095" name="Rectangle 14">
              <a:extLst>
                <a:ext uri="{FF2B5EF4-FFF2-40B4-BE49-F238E27FC236}">
                  <a16:creationId xmlns:a16="http://schemas.microsoft.com/office/drawing/2014/main" id="{AB0B9583-A675-43A5-9EE2-30903FEABC7C}"/>
                </a:ext>
              </a:extLst>
            </p:cNvPr>
            <p:cNvSpPr>
              <a:spLocks noChangeArrowheads="1"/>
            </p:cNvSpPr>
            <p:nvPr/>
          </p:nvSpPr>
          <p:spPr bwMode="auto">
            <a:xfrm>
              <a:off x="2219" y="2470"/>
              <a:ext cx="409"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a:latin typeface="Arial" panose="020B0604020202020204" pitchFamily="34" charset="0"/>
                </a:rPr>
                <a:t>circle</a:t>
              </a:r>
            </a:p>
          </p:txBody>
        </p:sp>
        <p:sp>
          <p:nvSpPr>
            <p:cNvPr id="46096" name="Line 15">
              <a:extLst>
                <a:ext uri="{FF2B5EF4-FFF2-40B4-BE49-F238E27FC236}">
                  <a16:creationId xmlns:a16="http://schemas.microsoft.com/office/drawing/2014/main" id="{F820A8E4-D5BA-443E-8A68-89A3AC11A335}"/>
                </a:ext>
              </a:extLst>
            </p:cNvPr>
            <p:cNvSpPr>
              <a:spLocks noChangeShapeType="1"/>
            </p:cNvSpPr>
            <p:nvPr/>
          </p:nvSpPr>
          <p:spPr bwMode="auto">
            <a:xfrm>
              <a:off x="2388" y="2178"/>
              <a:ext cx="0" cy="23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097" name="Rectangle 16">
              <a:extLst>
                <a:ext uri="{FF2B5EF4-FFF2-40B4-BE49-F238E27FC236}">
                  <a16:creationId xmlns:a16="http://schemas.microsoft.com/office/drawing/2014/main" id="{7FE793A3-0E66-478D-9247-4DAC79EA857A}"/>
                </a:ext>
              </a:extLst>
            </p:cNvPr>
            <p:cNvSpPr>
              <a:spLocks noChangeArrowheads="1"/>
            </p:cNvSpPr>
            <p:nvPr/>
          </p:nvSpPr>
          <p:spPr bwMode="auto">
            <a:xfrm>
              <a:off x="3076" y="2425"/>
              <a:ext cx="599" cy="25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098" name="Rectangle 17">
              <a:extLst>
                <a:ext uri="{FF2B5EF4-FFF2-40B4-BE49-F238E27FC236}">
                  <a16:creationId xmlns:a16="http://schemas.microsoft.com/office/drawing/2014/main" id="{04B77C95-E900-47C1-A3BF-AB9A28063689}"/>
                </a:ext>
              </a:extLst>
            </p:cNvPr>
            <p:cNvSpPr>
              <a:spLocks noChangeArrowheads="1"/>
            </p:cNvSpPr>
            <p:nvPr/>
          </p:nvSpPr>
          <p:spPr bwMode="auto">
            <a:xfrm>
              <a:off x="3119" y="2452"/>
              <a:ext cx="550"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a:latin typeface="Arial" panose="020B0604020202020204" pitchFamily="34" charset="0"/>
                </a:rPr>
                <a:t>polygon</a:t>
              </a:r>
            </a:p>
          </p:txBody>
        </p:sp>
        <p:sp>
          <p:nvSpPr>
            <p:cNvPr id="46099" name="Line 18">
              <a:extLst>
                <a:ext uri="{FF2B5EF4-FFF2-40B4-BE49-F238E27FC236}">
                  <a16:creationId xmlns:a16="http://schemas.microsoft.com/office/drawing/2014/main" id="{91DDDCD8-0935-42CD-A8A4-7E2835D46FB5}"/>
                </a:ext>
              </a:extLst>
            </p:cNvPr>
            <p:cNvSpPr>
              <a:spLocks noChangeShapeType="1"/>
            </p:cNvSpPr>
            <p:nvPr/>
          </p:nvSpPr>
          <p:spPr bwMode="auto">
            <a:xfrm>
              <a:off x="3432" y="2188"/>
              <a:ext cx="0" cy="2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100" name="Line 19">
              <a:extLst>
                <a:ext uri="{FF2B5EF4-FFF2-40B4-BE49-F238E27FC236}">
                  <a16:creationId xmlns:a16="http://schemas.microsoft.com/office/drawing/2014/main" id="{5D5DD27E-769F-4248-BF69-BC049850C9BA}"/>
                </a:ext>
              </a:extLst>
            </p:cNvPr>
            <p:cNvSpPr>
              <a:spLocks noChangeShapeType="1"/>
            </p:cNvSpPr>
            <p:nvPr/>
          </p:nvSpPr>
          <p:spPr bwMode="auto">
            <a:xfrm flipH="1">
              <a:off x="3134" y="2183"/>
              <a:ext cx="296"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101" name="Rectangle 20">
              <a:extLst>
                <a:ext uri="{FF2B5EF4-FFF2-40B4-BE49-F238E27FC236}">
                  <a16:creationId xmlns:a16="http://schemas.microsoft.com/office/drawing/2014/main" id="{D1702ECA-08B0-4146-BD27-665FA979DB09}"/>
                </a:ext>
              </a:extLst>
            </p:cNvPr>
            <p:cNvSpPr>
              <a:spLocks noChangeArrowheads="1"/>
            </p:cNvSpPr>
            <p:nvPr/>
          </p:nvSpPr>
          <p:spPr bwMode="auto">
            <a:xfrm>
              <a:off x="934" y="1622"/>
              <a:ext cx="764" cy="23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sp>
          <p:nvSpPr>
            <p:cNvPr id="46102" name="Rectangle 21">
              <a:extLst>
                <a:ext uri="{FF2B5EF4-FFF2-40B4-BE49-F238E27FC236}">
                  <a16:creationId xmlns:a16="http://schemas.microsoft.com/office/drawing/2014/main" id="{20E14FAD-196C-4ADB-9F11-892FB9C0D4FB}"/>
                </a:ext>
              </a:extLst>
            </p:cNvPr>
            <p:cNvSpPr>
              <a:spLocks noChangeArrowheads="1"/>
            </p:cNvSpPr>
            <p:nvPr/>
          </p:nvSpPr>
          <p:spPr bwMode="auto">
            <a:xfrm>
              <a:off x="967" y="1629"/>
              <a:ext cx="684"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369" tIns="44467" rIns="90369" bIns="44467">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355">
                  <a:latin typeface="Arial" panose="020B0604020202020204" pitchFamily="34" charset="0"/>
                </a:rPr>
                <a:t>display list</a:t>
              </a:r>
            </a:p>
          </p:txBody>
        </p:sp>
        <p:sp>
          <p:nvSpPr>
            <p:cNvPr id="46103" name="Line 22">
              <a:extLst>
                <a:ext uri="{FF2B5EF4-FFF2-40B4-BE49-F238E27FC236}">
                  <a16:creationId xmlns:a16="http://schemas.microsoft.com/office/drawing/2014/main" id="{5F8CAD1B-7C00-43AD-A3EF-8996632B8548}"/>
                </a:ext>
              </a:extLst>
            </p:cNvPr>
            <p:cNvSpPr>
              <a:spLocks noChangeShapeType="1"/>
            </p:cNvSpPr>
            <p:nvPr/>
          </p:nvSpPr>
          <p:spPr bwMode="auto">
            <a:xfrm>
              <a:off x="1699" y="1728"/>
              <a:ext cx="30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26"/>
            </a:p>
          </p:txBody>
        </p:sp>
        <p:sp>
          <p:nvSpPr>
            <p:cNvPr id="46104" name="Oval 23">
              <a:extLst>
                <a:ext uri="{FF2B5EF4-FFF2-40B4-BE49-F238E27FC236}">
                  <a16:creationId xmlns:a16="http://schemas.microsoft.com/office/drawing/2014/main" id="{C3D61F27-D8DD-4EFB-AB95-4E1AAD555ED9}"/>
                </a:ext>
              </a:extLst>
            </p:cNvPr>
            <p:cNvSpPr>
              <a:spLocks noChangeArrowheads="1"/>
            </p:cNvSpPr>
            <p:nvPr/>
          </p:nvSpPr>
          <p:spPr bwMode="auto">
            <a:xfrm>
              <a:off x="1943" y="1710"/>
              <a:ext cx="53" cy="33"/>
            </a:xfrm>
            <a:prstGeom prst="ellipse">
              <a:avLst/>
            </a:prstGeom>
            <a:solidFill>
              <a:schemeClr val="tx2"/>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sz="2530"/>
            </a:p>
          </p:txBody>
        </p:sp>
      </p:grpSp>
      <p:sp>
        <p:nvSpPr>
          <p:cNvPr id="30"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A base class like </a:t>
            </a:r>
            <a:r>
              <a:rPr lang="en-US" altLang="en-US" sz="2200" dirty="0" err="1"/>
              <a:t>graphicsObject</a:t>
            </a:r>
            <a:r>
              <a:rPr lang="en-US" altLang="en-US" sz="2200" dirty="0"/>
              <a:t> should probably never be instantiated.</a:t>
            </a:r>
            <a:r>
              <a:rPr lang="en-US" altLang="en-US" sz="2400" dirty="0"/>
              <a:t/>
            </a:r>
            <a:br>
              <a:rPr lang="en-US" altLang="en-US" sz="2400" dirty="0"/>
            </a:br>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This can be prevented by making </a:t>
            </a:r>
            <a:r>
              <a:rPr lang="en-US" altLang="en-US" sz="2200" dirty="0" err="1"/>
              <a:t>graphicsObject</a:t>
            </a:r>
            <a:r>
              <a:rPr lang="en-US" altLang="en-US" sz="2200" dirty="0"/>
              <a:t> an abstract base class. We do that by defining at least one pure virtual function in the class; e.g.:</a:t>
            </a:r>
          </a:p>
          <a:p>
            <a:endParaRPr lang="en-US" altLang="en-US" sz="2200" dirty="0"/>
          </a:p>
          <a:p>
            <a:pPr marL="0" indent="0">
              <a:buNone/>
            </a:pPr>
            <a:r>
              <a:rPr lang="en-US" altLang="en-US" sz="1800" dirty="0">
                <a:latin typeface="Consolas" panose="020B0609020204030204" pitchFamily="49" charset="0"/>
              </a:rPr>
              <a:t>	</a:t>
            </a:r>
            <a:r>
              <a:rPr lang="en-US" altLang="en-US" sz="2000" b="1" dirty="0">
                <a:latin typeface="Consolas" panose="020B0609020204030204" pitchFamily="49" charset="0"/>
              </a:rPr>
              <a:t>class </a:t>
            </a:r>
            <a:r>
              <a:rPr lang="en-US" altLang="en-US" sz="2000" b="1" dirty="0" err="1">
                <a:latin typeface="Consolas" panose="020B0609020204030204" pitchFamily="49" charset="0"/>
              </a:rPr>
              <a:t>graphicsObject</a:t>
            </a:r>
            <a:r>
              <a:rPr lang="en-US" altLang="en-US" sz="2000" b="1" dirty="0">
                <a:latin typeface="Consolas" panose="020B0609020204030204" pitchFamily="49" charset="0"/>
              </a:rPr>
              <a:t> {</a:t>
            </a:r>
            <a:br>
              <a:rPr lang="en-US" altLang="en-US" sz="2000" b="1" dirty="0">
                <a:latin typeface="Consolas" panose="020B0609020204030204" pitchFamily="49" charset="0"/>
              </a:rPr>
            </a:br>
            <a:r>
              <a:rPr lang="en-US" altLang="en-US" sz="2000" b="1" dirty="0">
                <a:latin typeface="Consolas" panose="020B0609020204030204" pitchFamily="49" charset="0"/>
              </a:rPr>
              <a:t>	   public:</a:t>
            </a:r>
            <a:br>
              <a:rPr lang="en-US" altLang="en-US" sz="2000" b="1" dirty="0">
                <a:latin typeface="Consolas" panose="020B0609020204030204" pitchFamily="49" charset="0"/>
              </a:rPr>
            </a:br>
            <a:r>
              <a:rPr lang="en-US" altLang="en-US" sz="2000" b="1" dirty="0">
                <a:latin typeface="Consolas" panose="020B0609020204030204" pitchFamily="49" charset="0"/>
              </a:rPr>
              <a:t>	      virtual void draw() = 0;</a:t>
            </a:r>
            <a:br>
              <a:rPr lang="en-US" altLang="en-US" sz="2000" b="1" dirty="0">
                <a:latin typeface="Consolas" panose="020B0609020204030204" pitchFamily="49" charset="0"/>
              </a:rPr>
            </a:br>
            <a:r>
              <a:rPr lang="en-US" altLang="en-US" sz="2000" b="1" dirty="0">
                <a:latin typeface="Consolas" panose="020B0609020204030204" pitchFamily="49" charset="0"/>
              </a:rPr>
              <a:t>		- - -</a:t>
            </a:r>
            <a:br>
              <a:rPr lang="en-US" altLang="en-US" sz="2000" b="1" dirty="0">
                <a:latin typeface="Consolas" panose="020B0609020204030204" pitchFamily="49" charset="0"/>
              </a:rPr>
            </a:br>
            <a:r>
              <a:rPr lang="en-US" altLang="en-US" sz="2000" b="1" dirty="0">
                <a:latin typeface="Consolas" panose="020B0609020204030204" pitchFamily="49" charset="0"/>
              </a:rPr>
              <a:t>	};</a:t>
            </a:r>
            <a:endParaRPr lang="en-US" altLang="en-US" sz="2000" dirty="0">
              <a:latin typeface="Consolas" panose="020B0609020204030204" pitchFamily="49" charset="0"/>
            </a:endParaRPr>
          </a:p>
        </p:txBody>
      </p:sp>
    </p:spTree>
    <p:extLst>
      <p:ext uri="{BB962C8B-B14F-4D97-AF65-F5344CB8AC3E}">
        <p14:creationId xmlns:p14="http://schemas.microsoft.com/office/powerpoint/2010/main" val="240657947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25">
            <a:extLst>
              <a:ext uri="{FF2B5EF4-FFF2-40B4-BE49-F238E27FC236}">
                <a16:creationId xmlns:a16="http://schemas.microsoft.com/office/drawing/2014/main" id="{205AA7BC-8C39-4B15-93B1-F76BDDD41499}"/>
              </a:ext>
            </a:extLst>
          </p:cNvPr>
          <p:cNvSpPr>
            <a:spLocks noGrp="1" noChangeArrowheads="1"/>
          </p:cNvSpPr>
          <p:nvPr>
            <p:ph type="title"/>
          </p:nvPr>
        </p:nvSpPr>
        <p:spPr/>
        <p:txBody>
          <a:bodyPr>
            <a:noAutofit/>
          </a:bodyPr>
          <a:lstStyle/>
          <a:p>
            <a:r>
              <a:rPr lang="en-US" altLang="en-US" sz="4200" dirty="0"/>
              <a:t>Abstract Base Class (cont.)</a:t>
            </a:r>
          </a:p>
        </p:txBody>
      </p:sp>
      <p:sp>
        <p:nvSpPr>
          <p:cNvPr id="28"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The draw() = 0 syntax tells the compiler that draw may not be called by a client of this class. This, in turn, means that no instance of the class can be created. It isn’t widely known that a body may be defined for a pure virtual function, although we usually don’t need to do that.</a:t>
            </a:r>
          </a:p>
          <a:p>
            <a:endParaRPr lang="en-US" altLang="en-US" sz="2200" dirty="0"/>
          </a:p>
          <a:p>
            <a:r>
              <a:rPr lang="en-US" altLang="en-US" sz="2200" dirty="0"/>
              <a:t>No instance of an abstract class can be created. To attempt to do so is a compile time error.</a:t>
            </a:r>
            <a:br>
              <a:rPr lang="en-US" altLang="en-US" sz="2200" dirty="0"/>
            </a:br>
            <a:endParaRPr lang="en-US" altLang="en-US" sz="2200" dirty="0"/>
          </a:p>
          <a:p>
            <a:r>
              <a:rPr lang="en-US" altLang="en-US" sz="2200" dirty="0"/>
              <a:t>If a derived class does not redefine all pure virtual functions in its base class, it also is an abstract class.</a:t>
            </a:r>
          </a:p>
        </p:txBody>
      </p:sp>
    </p:spTree>
    <p:extLst>
      <p:ext uri="{BB962C8B-B14F-4D97-AF65-F5344CB8AC3E}">
        <p14:creationId xmlns:p14="http://schemas.microsoft.com/office/powerpoint/2010/main" val="245887265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Rectangle 25">
            <a:extLst>
              <a:ext uri="{FF2B5EF4-FFF2-40B4-BE49-F238E27FC236}">
                <a16:creationId xmlns:a16="http://schemas.microsoft.com/office/drawing/2014/main" id="{205AA7BC-8C39-4B15-93B1-F76BDDD41499}"/>
              </a:ext>
            </a:extLst>
          </p:cNvPr>
          <p:cNvSpPr>
            <a:spLocks noGrp="1" noChangeArrowheads="1"/>
          </p:cNvSpPr>
          <p:nvPr>
            <p:ph type="title"/>
          </p:nvPr>
        </p:nvSpPr>
        <p:spPr/>
        <p:txBody>
          <a:bodyPr>
            <a:noAutofit/>
          </a:bodyPr>
          <a:lstStyle/>
          <a:p>
            <a:r>
              <a:rPr lang="en-US" altLang="en-US" sz="4200" dirty="0"/>
              <a:t>Abstract Base Class (cont.)</a:t>
            </a:r>
          </a:p>
        </p:txBody>
      </p:sp>
      <p:sp>
        <p:nvSpPr>
          <p:cNvPr id="28" name="Rectangle 4">
            <a:extLst>
              <a:ext uri="{FF2B5EF4-FFF2-40B4-BE49-F238E27FC236}">
                <a16:creationId xmlns:a16="http://schemas.microsoft.com/office/drawing/2014/main" id="{811C2A2D-14DF-49D6-B862-CD68688ACDC2}"/>
              </a:ext>
            </a:extLst>
          </p:cNvPr>
          <p:cNvSpPr>
            <a:spLocks noGrp="1" noChangeArrowheads="1"/>
          </p:cNvSpPr>
          <p:nvPr>
            <p:ph idx="1"/>
          </p:nvPr>
        </p:nvSpPr>
        <p:spPr>
          <a:xfrm>
            <a:off x="342900" y="2133600"/>
            <a:ext cx="6172200" cy="6502400"/>
          </a:xfrm>
          <a:noFill/>
        </p:spPr>
        <p:txBody>
          <a:bodyPr vert="horz" lIns="90369" tIns="44467" rIns="90369" bIns="44467" rtlCol="0">
            <a:noAutofit/>
          </a:bodyPr>
          <a:lstStyle/>
          <a:p>
            <a:r>
              <a:rPr lang="en-US" altLang="en-US" sz="2200" dirty="0"/>
              <a:t>If all pure virtual functions are properly redefined in the derived class, that is, with exactly the same signatures as in the base class, excluding the “= 0” part, then instances of the derived class can be created.</a:t>
            </a:r>
            <a:br>
              <a:rPr lang="en-US" altLang="en-US" sz="2200" dirty="0"/>
            </a:br>
            <a:endParaRPr lang="en-US" altLang="en-US" sz="2200" dirty="0"/>
          </a:p>
          <a:p>
            <a:r>
              <a:rPr lang="en-US" altLang="en-US" sz="2200" dirty="0"/>
              <a:t>Abstract base classes are called </a:t>
            </a:r>
            <a:r>
              <a:rPr lang="en-US" altLang="en-US" sz="2200" b="1" dirty="0"/>
              <a:t>protocol classes</a:t>
            </a:r>
            <a:r>
              <a:rPr lang="en-US" altLang="en-US" sz="2200" dirty="0"/>
              <a:t> because they provide a protocol or communication standard by which all derived classes must abide.</a:t>
            </a:r>
          </a:p>
        </p:txBody>
      </p:sp>
    </p:spTree>
    <p:extLst>
      <p:ext uri="{BB962C8B-B14F-4D97-AF65-F5344CB8AC3E}">
        <p14:creationId xmlns:p14="http://schemas.microsoft.com/office/powerpoint/2010/main" val="28896199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sz="4200" dirty="0"/>
              <a:t>Finite State Machine Example</a:t>
            </a:r>
          </a:p>
        </p:txBody>
      </p:sp>
      <p:sp>
        <p:nvSpPr>
          <p:cNvPr id="2" name="Content Placeholder 1"/>
          <p:cNvSpPr>
            <a:spLocks noGrp="1"/>
          </p:cNvSpPr>
          <p:nvPr>
            <p:ph idx="1"/>
          </p:nvPr>
        </p:nvSpPr>
        <p:spPr/>
        <p:txBody>
          <a:bodyPr>
            <a:noAutofit/>
          </a:bodyPr>
          <a:lstStyle/>
          <a:p>
            <a:pPr marL="0" indent="0">
              <a:buNone/>
            </a:pPr>
            <a:r>
              <a:rPr lang="en-IN" sz="2200" dirty="0"/>
              <a:t>This example simulates an elevator which visits only two floors. When on the first floor the elevator is stationary until the up button is pressed. It then travels toward the second floor. The arrival event brings the elevator to the second floor. It remains stationary on the second floor until the down button is pressed,  </a:t>
            </a:r>
            <a:br>
              <a:rPr lang="en-IN" sz="2200" dirty="0"/>
            </a:br>
            <a:r>
              <a:rPr lang="en-IN" sz="2200" dirty="0"/>
              <a:t>then travels toward the first floor. An arrival event brings the elevator back to the first floor.</a:t>
            </a:r>
            <a:br>
              <a:rPr lang="en-IN" sz="2200" dirty="0"/>
            </a:br>
            <a:r>
              <a:rPr lang="en-IN" sz="2200" dirty="0"/>
              <a:t/>
            </a:r>
            <a:br>
              <a:rPr lang="en-IN" sz="2200" dirty="0"/>
            </a:br>
            <a:r>
              <a:rPr lang="en-IN" sz="2200" dirty="0"/>
              <a:t>This event sequence is described by the state transition diagram shown on the next page. The elevator simulation consists of implementing the state mechanism with one derived class for each state and a global event processing loop.</a:t>
            </a:r>
          </a:p>
        </p:txBody>
      </p:sp>
    </p:spTree>
    <p:extLst>
      <p:ext uri="{BB962C8B-B14F-4D97-AF65-F5344CB8AC3E}">
        <p14:creationId xmlns:p14="http://schemas.microsoft.com/office/powerpoint/2010/main" val="334468170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sz="4200" dirty="0"/>
              <a:t>Finite State Machine Example (cont.)</a:t>
            </a:r>
          </a:p>
        </p:txBody>
      </p:sp>
      <p:sp>
        <p:nvSpPr>
          <p:cNvPr id="2" name="Content Placeholder 1"/>
          <p:cNvSpPr>
            <a:spLocks noGrp="1"/>
          </p:cNvSpPr>
          <p:nvPr>
            <p:ph idx="1"/>
          </p:nvPr>
        </p:nvSpPr>
        <p:spPr/>
        <p:txBody>
          <a:bodyPr>
            <a:noAutofit/>
          </a:bodyPr>
          <a:lstStyle/>
          <a:p>
            <a:pPr marL="0" indent="0">
              <a:buNone/>
            </a:pPr>
            <a:r>
              <a:rPr lang="en-IN" sz="2200" dirty="0"/>
              <a:t>The base class defines, as member functions, each of the events the system must respond. The base class members all return pointers to themselves without taking any other action. This essentially defines null events.</a:t>
            </a:r>
          </a:p>
          <a:p>
            <a:pPr marL="0" indent="0">
              <a:buNone/>
            </a:pPr>
            <a:endParaRPr lang="en-IN" sz="2200" dirty="0"/>
          </a:p>
          <a:p>
            <a:pPr marL="0" indent="0">
              <a:buNone/>
            </a:pPr>
            <a:r>
              <a:rPr lang="en-IN" sz="2200" dirty="0"/>
              <a:t>Derived classes override any event which will cause a transition out of that state by returning a pointer to the next state. So, for example, </a:t>
            </a:r>
            <a:r>
              <a:rPr lang="en-IN" sz="2200" dirty="0" err="1"/>
              <a:t>StateOnFirstFloor</a:t>
            </a:r>
            <a:r>
              <a:rPr lang="en-IN" sz="2200" dirty="0"/>
              <a:t> overrides </a:t>
            </a:r>
            <a:r>
              <a:rPr lang="en-IN" sz="2200" dirty="0" err="1"/>
              <a:t>upButton</a:t>
            </a:r>
            <a:r>
              <a:rPr lang="en-IN" sz="2200" dirty="0"/>
              <a:t> to return a pointer to </a:t>
            </a:r>
            <a:r>
              <a:rPr lang="en-IN" sz="2200" dirty="0" err="1"/>
              <a:t>StateGoingUp</a:t>
            </a:r>
            <a:r>
              <a:rPr lang="en-IN" sz="2200" dirty="0"/>
              <a:t>. Here again, we see polymorphic operation allowing each state object to determine how it responds to the protocol established by the </a:t>
            </a:r>
            <a:r>
              <a:rPr lang="en-IN" sz="2200" dirty="0" err="1"/>
              <a:t>ElevState</a:t>
            </a:r>
            <a:r>
              <a:rPr lang="en-IN" sz="2200" dirty="0"/>
              <a:t> base class.</a:t>
            </a:r>
          </a:p>
        </p:txBody>
      </p:sp>
    </p:spTree>
    <p:extLst>
      <p:ext uri="{BB962C8B-B14F-4D97-AF65-F5344CB8AC3E}">
        <p14:creationId xmlns:p14="http://schemas.microsoft.com/office/powerpoint/2010/main" val="19926967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dirty="0"/>
              <a:t>FSM Elevator Example</a:t>
            </a:r>
          </a:p>
        </p:txBody>
      </p:sp>
      <p:sp>
        <p:nvSpPr>
          <p:cNvPr id="2" name="Content Placeholder 1"/>
          <p:cNvSpPr>
            <a:spLocks noGrp="1"/>
          </p:cNvSpPr>
          <p:nvPr>
            <p:ph idx="1"/>
          </p:nvPr>
        </p:nvSpPr>
        <p:spPr/>
        <p:txBody>
          <a:bodyPr>
            <a:noAutofit/>
          </a:bodyPr>
          <a:lstStyle/>
          <a:p>
            <a:pPr>
              <a:buFont typeface="Symbol" panose="05050102010706020507" pitchFamily="18" charset="2"/>
              <a:buNone/>
            </a:pPr>
            <a:r>
              <a:rPr lang="en-US" altLang="en-US" sz="2200" b="1" dirty="0"/>
              <a:t>Elevator States:</a:t>
            </a:r>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r>
              <a:rPr lang="en-US" altLang="en-US" sz="2200" b="1" dirty="0"/>
              <a:t>Event Loop:</a:t>
            </a:r>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endParaRPr lang="en-US" altLang="en-US" sz="2200" u="sng" dirty="0"/>
          </a:p>
          <a:p>
            <a:pPr>
              <a:buFont typeface="Symbol" panose="05050102010706020507" pitchFamily="18" charset="2"/>
              <a:buNone/>
            </a:pPr>
            <a:r>
              <a:rPr lang="en-US" altLang="en-US" sz="2200" b="1" dirty="0"/>
              <a:t>Class Hierarchy:</a:t>
            </a:r>
          </a:p>
        </p:txBody>
      </p:sp>
      <p:grpSp>
        <p:nvGrpSpPr>
          <p:cNvPr id="4" name="Group 3"/>
          <p:cNvGrpSpPr>
            <a:grpSpLocks noChangeAspect="1"/>
          </p:cNvGrpSpPr>
          <p:nvPr/>
        </p:nvGrpSpPr>
        <p:grpSpPr>
          <a:xfrm>
            <a:off x="1142667" y="2562032"/>
            <a:ext cx="4582827" cy="1793547"/>
            <a:chOff x="1182207" y="2179250"/>
            <a:chExt cx="4898712" cy="1917173"/>
          </a:xfrm>
        </p:grpSpPr>
        <p:grpSp>
          <p:nvGrpSpPr>
            <p:cNvPr id="5" name="Group 6">
              <a:extLst>
                <a:ext uri="{FF2B5EF4-FFF2-40B4-BE49-F238E27FC236}">
                  <a16:creationId xmlns:a16="http://schemas.microsoft.com/office/drawing/2014/main" id="{C473AD9E-B814-4EB0-B852-C1D2615FC9A6}"/>
                </a:ext>
              </a:extLst>
            </p:cNvPr>
            <p:cNvGrpSpPr>
              <a:grpSpLocks/>
            </p:cNvGrpSpPr>
            <p:nvPr/>
          </p:nvGrpSpPr>
          <p:grpSpPr bwMode="auto">
            <a:xfrm>
              <a:off x="1269207" y="2339288"/>
              <a:ext cx="1463675" cy="341417"/>
              <a:chOff x="761" y="1519"/>
              <a:chExt cx="922" cy="216"/>
            </a:xfrm>
          </p:grpSpPr>
          <p:sp>
            <p:nvSpPr>
              <p:cNvPr id="23" name="Rectangle 4">
                <a:extLst>
                  <a:ext uri="{FF2B5EF4-FFF2-40B4-BE49-F238E27FC236}">
                    <a16:creationId xmlns:a16="http://schemas.microsoft.com/office/drawing/2014/main" id="{AB594451-D1EA-4E40-9B09-06E3C4DB7EF9}"/>
                  </a:ext>
                </a:extLst>
              </p:cNvPr>
              <p:cNvSpPr>
                <a:spLocks noChangeArrowheads="1"/>
              </p:cNvSpPr>
              <p:nvPr/>
            </p:nvSpPr>
            <p:spPr bwMode="auto">
              <a:xfrm>
                <a:off x="805" y="1519"/>
                <a:ext cx="793"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OnFirstFloor</a:t>
                </a:r>
                <a:endParaRPr lang="en-US" altLang="en-US" sz="1500" dirty="0">
                  <a:latin typeface="Arial" panose="020B0604020202020204" pitchFamily="34" charset="0"/>
                </a:endParaRPr>
              </a:p>
            </p:txBody>
          </p:sp>
          <p:sp>
            <p:nvSpPr>
              <p:cNvPr id="24" name="Oval 5">
                <a:extLst>
                  <a:ext uri="{FF2B5EF4-FFF2-40B4-BE49-F238E27FC236}">
                    <a16:creationId xmlns:a16="http://schemas.microsoft.com/office/drawing/2014/main" id="{C5C4DD36-DBAC-4621-8224-528FB9C0B627}"/>
                  </a:ext>
                </a:extLst>
              </p:cNvPr>
              <p:cNvSpPr>
                <a:spLocks noChangeArrowheads="1"/>
              </p:cNvSpPr>
              <p:nvPr/>
            </p:nvSpPr>
            <p:spPr bwMode="auto">
              <a:xfrm>
                <a:off x="761" y="1533"/>
                <a:ext cx="922" cy="202"/>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6" name="Group 9">
              <a:extLst>
                <a:ext uri="{FF2B5EF4-FFF2-40B4-BE49-F238E27FC236}">
                  <a16:creationId xmlns:a16="http://schemas.microsoft.com/office/drawing/2014/main" id="{91BF8797-FA53-4A64-908F-586803FD0BD4}"/>
                </a:ext>
              </a:extLst>
            </p:cNvPr>
            <p:cNvGrpSpPr>
              <a:grpSpLocks/>
            </p:cNvGrpSpPr>
            <p:nvPr/>
          </p:nvGrpSpPr>
          <p:grpSpPr bwMode="auto">
            <a:xfrm>
              <a:off x="4474369" y="2328076"/>
              <a:ext cx="1189038" cy="338138"/>
              <a:chOff x="2780" y="1513"/>
              <a:chExt cx="749" cy="213"/>
            </a:xfrm>
          </p:grpSpPr>
          <p:sp>
            <p:nvSpPr>
              <p:cNvPr id="21" name="Rectangle 7">
                <a:extLst>
                  <a:ext uri="{FF2B5EF4-FFF2-40B4-BE49-F238E27FC236}">
                    <a16:creationId xmlns:a16="http://schemas.microsoft.com/office/drawing/2014/main" id="{97CABF52-6FDB-4D52-AA63-B5A8436FC019}"/>
                  </a:ext>
                </a:extLst>
              </p:cNvPr>
              <p:cNvSpPr>
                <a:spLocks noChangeArrowheads="1"/>
              </p:cNvSpPr>
              <p:nvPr/>
            </p:nvSpPr>
            <p:spPr bwMode="auto">
              <a:xfrm>
                <a:off x="2832" y="1513"/>
                <a:ext cx="601"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GoingUp</a:t>
                </a:r>
                <a:endParaRPr lang="en-US" altLang="en-US" sz="1500" dirty="0">
                  <a:latin typeface="Arial" panose="020B0604020202020204" pitchFamily="34" charset="0"/>
                </a:endParaRPr>
              </a:p>
            </p:txBody>
          </p:sp>
          <p:sp>
            <p:nvSpPr>
              <p:cNvPr id="22" name="Oval 8">
                <a:extLst>
                  <a:ext uri="{FF2B5EF4-FFF2-40B4-BE49-F238E27FC236}">
                    <a16:creationId xmlns:a16="http://schemas.microsoft.com/office/drawing/2014/main" id="{81FB9681-D859-4CF4-AC9B-8736B266E46A}"/>
                  </a:ext>
                </a:extLst>
              </p:cNvPr>
              <p:cNvSpPr>
                <a:spLocks noChangeArrowheads="1"/>
              </p:cNvSpPr>
              <p:nvPr/>
            </p:nvSpPr>
            <p:spPr bwMode="auto">
              <a:xfrm>
                <a:off x="2780" y="1525"/>
                <a:ext cx="749" cy="20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7" name="Group 12">
              <a:extLst>
                <a:ext uri="{FF2B5EF4-FFF2-40B4-BE49-F238E27FC236}">
                  <a16:creationId xmlns:a16="http://schemas.microsoft.com/office/drawing/2014/main" id="{03678B99-5CDF-4693-842E-A955789F03C5}"/>
                </a:ext>
              </a:extLst>
            </p:cNvPr>
            <p:cNvGrpSpPr>
              <a:grpSpLocks/>
            </p:cNvGrpSpPr>
            <p:nvPr/>
          </p:nvGrpSpPr>
          <p:grpSpPr bwMode="auto">
            <a:xfrm>
              <a:off x="4220369" y="3636170"/>
              <a:ext cx="1860550" cy="346075"/>
              <a:chOff x="2620" y="2337"/>
              <a:chExt cx="1172" cy="218"/>
            </a:xfrm>
          </p:grpSpPr>
          <p:sp>
            <p:nvSpPr>
              <p:cNvPr id="19" name="Rectangle 10">
                <a:extLst>
                  <a:ext uri="{FF2B5EF4-FFF2-40B4-BE49-F238E27FC236}">
                    <a16:creationId xmlns:a16="http://schemas.microsoft.com/office/drawing/2014/main" id="{DCD8B6ED-75C3-4137-9CDC-0A3356078178}"/>
                  </a:ext>
                </a:extLst>
              </p:cNvPr>
              <p:cNvSpPr>
                <a:spLocks noChangeArrowheads="1"/>
              </p:cNvSpPr>
              <p:nvPr/>
            </p:nvSpPr>
            <p:spPr bwMode="auto">
              <a:xfrm>
                <a:off x="2718" y="2337"/>
                <a:ext cx="968"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OnSecondFloor</a:t>
                </a:r>
                <a:endParaRPr lang="en-US" altLang="en-US" sz="1500" dirty="0">
                  <a:latin typeface="Arial" panose="020B0604020202020204" pitchFamily="34" charset="0"/>
                </a:endParaRPr>
              </a:p>
            </p:txBody>
          </p:sp>
          <p:sp>
            <p:nvSpPr>
              <p:cNvPr id="20" name="Oval 11">
                <a:extLst>
                  <a:ext uri="{FF2B5EF4-FFF2-40B4-BE49-F238E27FC236}">
                    <a16:creationId xmlns:a16="http://schemas.microsoft.com/office/drawing/2014/main" id="{710B930E-D50A-4F8B-BBCC-0EC684E2D5A2}"/>
                  </a:ext>
                </a:extLst>
              </p:cNvPr>
              <p:cNvSpPr>
                <a:spLocks noChangeArrowheads="1"/>
              </p:cNvSpPr>
              <p:nvPr/>
            </p:nvSpPr>
            <p:spPr bwMode="auto">
              <a:xfrm>
                <a:off x="2620" y="2354"/>
                <a:ext cx="1172" cy="201"/>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8" name="Group 15">
              <a:extLst>
                <a:ext uri="{FF2B5EF4-FFF2-40B4-BE49-F238E27FC236}">
                  <a16:creationId xmlns:a16="http://schemas.microsoft.com/office/drawing/2014/main" id="{AB1647D1-417C-49CF-8CC2-8F2D918CB8D4}"/>
                </a:ext>
              </a:extLst>
            </p:cNvPr>
            <p:cNvGrpSpPr>
              <a:grpSpLocks/>
            </p:cNvGrpSpPr>
            <p:nvPr/>
          </p:nvGrpSpPr>
          <p:grpSpPr bwMode="auto">
            <a:xfrm>
              <a:off x="1332707" y="3613945"/>
              <a:ext cx="1462087" cy="338138"/>
              <a:chOff x="801" y="2323"/>
              <a:chExt cx="921" cy="213"/>
            </a:xfrm>
          </p:grpSpPr>
          <p:sp>
            <p:nvSpPr>
              <p:cNvPr id="17" name="Rectangle 13">
                <a:extLst>
                  <a:ext uri="{FF2B5EF4-FFF2-40B4-BE49-F238E27FC236}">
                    <a16:creationId xmlns:a16="http://schemas.microsoft.com/office/drawing/2014/main" id="{D9E4EBAE-DFC8-44C6-AA6A-53889F9D56F5}"/>
                  </a:ext>
                </a:extLst>
              </p:cNvPr>
              <p:cNvSpPr>
                <a:spLocks noChangeArrowheads="1"/>
              </p:cNvSpPr>
              <p:nvPr/>
            </p:nvSpPr>
            <p:spPr bwMode="auto">
              <a:xfrm>
                <a:off x="866" y="2323"/>
                <a:ext cx="755"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GoingDown</a:t>
                </a:r>
                <a:endParaRPr lang="en-US" altLang="en-US" sz="1500" dirty="0">
                  <a:latin typeface="Arial" panose="020B0604020202020204" pitchFamily="34" charset="0"/>
                </a:endParaRPr>
              </a:p>
            </p:txBody>
          </p:sp>
          <p:sp>
            <p:nvSpPr>
              <p:cNvPr id="18" name="Oval 14">
                <a:extLst>
                  <a:ext uri="{FF2B5EF4-FFF2-40B4-BE49-F238E27FC236}">
                    <a16:creationId xmlns:a16="http://schemas.microsoft.com/office/drawing/2014/main" id="{BAB2E6B0-469D-4715-9FEF-034AFACD1F6F}"/>
                  </a:ext>
                </a:extLst>
              </p:cNvPr>
              <p:cNvSpPr>
                <a:spLocks noChangeArrowheads="1"/>
              </p:cNvSpPr>
              <p:nvPr/>
            </p:nvSpPr>
            <p:spPr bwMode="auto">
              <a:xfrm>
                <a:off x="801" y="2336"/>
                <a:ext cx="921" cy="200"/>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9" name="Line 16">
              <a:extLst>
                <a:ext uri="{FF2B5EF4-FFF2-40B4-BE49-F238E27FC236}">
                  <a16:creationId xmlns:a16="http://schemas.microsoft.com/office/drawing/2014/main" id="{6FF6B35D-BD75-46D1-9B54-635C720654A9}"/>
                </a:ext>
              </a:extLst>
            </p:cNvPr>
            <p:cNvSpPr>
              <a:spLocks noChangeShapeType="1"/>
            </p:cNvSpPr>
            <p:nvPr/>
          </p:nvSpPr>
          <p:spPr bwMode="auto">
            <a:xfrm flipV="1">
              <a:off x="2042319" y="2674141"/>
              <a:ext cx="0" cy="952499"/>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17">
              <a:extLst>
                <a:ext uri="{FF2B5EF4-FFF2-40B4-BE49-F238E27FC236}">
                  <a16:creationId xmlns:a16="http://schemas.microsoft.com/office/drawing/2014/main" id="{85963216-6BB8-48CA-A79E-E2E77F4BA66A}"/>
                </a:ext>
              </a:extLst>
            </p:cNvPr>
            <p:cNvSpPr>
              <a:spLocks noChangeShapeType="1"/>
            </p:cNvSpPr>
            <p:nvPr/>
          </p:nvSpPr>
          <p:spPr bwMode="auto">
            <a:xfrm>
              <a:off x="2745582" y="2504281"/>
              <a:ext cx="1716087"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Line 18">
              <a:extLst>
                <a:ext uri="{FF2B5EF4-FFF2-40B4-BE49-F238E27FC236}">
                  <a16:creationId xmlns:a16="http://schemas.microsoft.com/office/drawing/2014/main" id="{5B477138-D10E-4980-A5B2-B1D2A0778574}"/>
                </a:ext>
              </a:extLst>
            </p:cNvPr>
            <p:cNvSpPr>
              <a:spLocks noChangeShapeType="1"/>
            </p:cNvSpPr>
            <p:nvPr/>
          </p:nvSpPr>
          <p:spPr bwMode="auto">
            <a:xfrm>
              <a:off x="5099844" y="2672558"/>
              <a:ext cx="0" cy="95567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Line 19">
              <a:extLst>
                <a:ext uri="{FF2B5EF4-FFF2-40B4-BE49-F238E27FC236}">
                  <a16:creationId xmlns:a16="http://schemas.microsoft.com/office/drawing/2014/main" id="{3334CAE3-DE2A-4916-A9AB-59E17A82DCC1}"/>
                </a:ext>
              </a:extLst>
            </p:cNvPr>
            <p:cNvSpPr>
              <a:spLocks noChangeShapeType="1"/>
            </p:cNvSpPr>
            <p:nvPr/>
          </p:nvSpPr>
          <p:spPr bwMode="auto">
            <a:xfrm flipH="1">
              <a:off x="2794794" y="3794919"/>
              <a:ext cx="1404938"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Rectangle 20">
              <a:extLst>
                <a:ext uri="{FF2B5EF4-FFF2-40B4-BE49-F238E27FC236}">
                  <a16:creationId xmlns:a16="http://schemas.microsoft.com/office/drawing/2014/main" id="{9048870F-CFF8-461F-ABC4-6BBEAB219C75}"/>
                </a:ext>
              </a:extLst>
            </p:cNvPr>
            <p:cNvSpPr>
              <a:spLocks noChangeArrowheads="1"/>
            </p:cNvSpPr>
            <p:nvPr/>
          </p:nvSpPr>
          <p:spPr bwMode="auto">
            <a:xfrm>
              <a:off x="3041650" y="2179250"/>
              <a:ext cx="995363"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UpButton</a:t>
              </a:r>
              <a:endParaRPr lang="en-US" altLang="en-US" sz="1500" dirty="0">
                <a:latin typeface="Arial" panose="020B0604020202020204" pitchFamily="34" charset="0"/>
              </a:endParaRPr>
            </a:p>
          </p:txBody>
        </p:sp>
        <p:sp>
          <p:nvSpPr>
            <p:cNvPr id="14" name="Rectangle 21">
              <a:extLst>
                <a:ext uri="{FF2B5EF4-FFF2-40B4-BE49-F238E27FC236}">
                  <a16:creationId xmlns:a16="http://schemas.microsoft.com/office/drawing/2014/main" id="{91C2F7E1-DA68-4825-A65F-20D8CB727A07}"/>
                </a:ext>
              </a:extLst>
            </p:cNvPr>
            <p:cNvSpPr>
              <a:spLocks noChangeArrowheads="1"/>
            </p:cNvSpPr>
            <p:nvPr/>
          </p:nvSpPr>
          <p:spPr bwMode="auto">
            <a:xfrm>
              <a:off x="2893865" y="3743443"/>
              <a:ext cx="1338239" cy="352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DownButton</a:t>
              </a:r>
              <a:endParaRPr lang="en-US" altLang="en-US" sz="1500" dirty="0">
                <a:latin typeface="Arial" panose="020B0604020202020204" pitchFamily="34" charset="0"/>
              </a:endParaRPr>
            </a:p>
          </p:txBody>
        </p:sp>
        <p:sp>
          <p:nvSpPr>
            <p:cNvPr id="15" name="Rectangle 22">
              <a:extLst>
                <a:ext uri="{FF2B5EF4-FFF2-40B4-BE49-F238E27FC236}">
                  <a16:creationId xmlns:a16="http://schemas.microsoft.com/office/drawing/2014/main" id="{31E141B3-A8AC-4738-AFC5-82F306F05390}"/>
                </a:ext>
              </a:extLst>
            </p:cNvPr>
            <p:cNvSpPr>
              <a:spLocks noChangeArrowheads="1"/>
            </p:cNvSpPr>
            <p:nvPr/>
          </p:nvSpPr>
          <p:spPr bwMode="auto">
            <a:xfrm>
              <a:off x="5068888" y="2925224"/>
              <a:ext cx="804862" cy="325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Arrived</a:t>
              </a:r>
            </a:p>
          </p:txBody>
        </p:sp>
        <p:sp>
          <p:nvSpPr>
            <p:cNvPr id="16" name="Rectangle 23">
              <a:extLst>
                <a:ext uri="{FF2B5EF4-FFF2-40B4-BE49-F238E27FC236}">
                  <a16:creationId xmlns:a16="http://schemas.microsoft.com/office/drawing/2014/main" id="{0B6863E2-A945-4F55-B286-A2539CBB7127}"/>
                </a:ext>
              </a:extLst>
            </p:cNvPr>
            <p:cNvSpPr>
              <a:spLocks noChangeArrowheads="1"/>
            </p:cNvSpPr>
            <p:nvPr/>
          </p:nvSpPr>
          <p:spPr bwMode="auto">
            <a:xfrm>
              <a:off x="1182207" y="2925224"/>
              <a:ext cx="804867"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a:latin typeface="Arial" panose="020B0604020202020204" pitchFamily="34" charset="0"/>
                </a:rPr>
                <a:t>Arrived</a:t>
              </a:r>
            </a:p>
          </p:txBody>
        </p:sp>
      </p:grpSp>
      <p:grpSp>
        <p:nvGrpSpPr>
          <p:cNvPr id="25" name="Group 29">
            <a:extLst>
              <a:ext uri="{FF2B5EF4-FFF2-40B4-BE49-F238E27FC236}">
                <a16:creationId xmlns:a16="http://schemas.microsoft.com/office/drawing/2014/main" id="{137D3E45-C6A1-486C-B5EA-8D26D58F6144}"/>
              </a:ext>
            </a:extLst>
          </p:cNvPr>
          <p:cNvGrpSpPr>
            <a:grpSpLocks/>
          </p:cNvGrpSpPr>
          <p:nvPr/>
        </p:nvGrpSpPr>
        <p:grpSpPr bwMode="auto">
          <a:xfrm>
            <a:off x="1317943" y="4986718"/>
            <a:ext cx="4232275" cy="1138237"/>
            <a:chOff x="1186" y="3063"/>
            <a:chExt cx="2666" cy="717"/>
          </a:xfrm>
        </p:grpSpPr>
        <p:sp>
          <p:nvSpPr>
            <p:cNvPr id="26" name="Oval 24">
              <a:extLst>
                <a:ext uri="{FF2B5EF4-FFF2-40B4-BE49-F238E27FC236}">
                  <a16:creationId xmlns:a16="http://schemas.microsoft.com/office/drawing/2014/main" id="{3FFF87B3-7381-4ED0-9E64-8A918AC66FD3}"/>
                </a:ext>
              </a:extLst>
            </p:cNvPr>
            <p:cNvSpPr>
              <a:spLocks noChangeArrowheads="1"/>
            </p:cNvSpPr>
            <p:nvPr/>
          </p:nvSpPr>
          <p:spPr bwMode="auto">
            <a:xfrm rot="660000">
              <a:off x="1877" y="3063"/>
              <a:ext cx="1107" cy="717"/>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7" name="Freeform 25">
              <a:extLst>
                <a:ext uri="{FF2B5EF4-FFF2-40B4-BE49-F238E27FC236}">
                  <a16:creationId xmlns:a16="http://schemas.microsoft.com/office/drawing/2014/main" id="{9F8AE37B-5FFC-4E40-87BB-A10E2C8D01DE}"/>
                </a:ext>
              </a:extLst>
            </p:cNvPr>
            <p:cNvSpPr>
              <a:spLocks/>
            </p:cNvSpPr>
            <p:nvPr/>
          </p:nvSpPr>
          <p:spPr bwMode="auto">
            <a:xfrm>
              <a:off x="1906" y="3479"/>
              <a:ext cx="80" cy="108"/>
            </a:xfrm>
            <a:custGeom>
              <a:avLst/>
              <a:gdLst>
                <a:gd name="T0" fmla="*/ 0 w 80"/>
                <a:gd name="T1" fmla="*/ 0 h 108"/>
                <a:gd name="T2" fmla="*/ 21 w 80"/>
                <a:gd name="T3" fmla="*/ 107 h 108"/>
                <a:gd name="T4" fmla="*/ 79 w 80"/>
                <a:gd name="T5" fmla="*/ 57 h 108"/>
                <a:gd name="T6" fmla="*/ 0 w 80"/>
                <a:gd name="T7" fmla="*/ 0 h 1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108">
                  <a:moveTo>
                    <a:pt x="0" y="0"/>
                  </a:moveTo>
                  <a:lnTo>
                    <a:pt x="21" y="107"/>
                  </a:lnTo>
                  <a:lnTo>
                    <a:pt x="79" y="57"/>
                  </a:lnTo>
                  <a:lnTo>
                    <a:pt x="0" y="0"/>
                  </a:lnTo>
                </a:path>
              </a:pathLst>
            </a:custGeom>
            <a:solidFill>
              <a:schemeClr val="tx2"/>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Freeform 26">
              <a:extLst>
                <a:ext uri="{FF2B5EF4-FFF2-40B4-BE49-F238E27FC236}">
                  <a16:creationId xmlns:a16="http://schemas.microsoft.com/office/drawing/2014/main" id="{C46F5091-1B52-4EFB-8CA8-3FF3CF6C401A}"/>
                </a:ext>
              </a:extLst>
            </p:cNvPr>
            <p:cNvSpPr>
              <a:spLocks/>
            </p:cNvSpPr>
            <p:nvPr/>
          </p:nvSpPr>
          <p:spPr bwMode="auto">
            <a:xfrm>
              <a:off x="2889" y="3276"/>
              <a:ext cx="70" cy="103"/>
            </a:xfrm>
            <a:custGeom>
              <a:avLst/>
              <a:gdLst>
                <a:gd name="T0" fmla="*/ 69 w 70"/>
                <a:gd name="T1" fmla="*/ 102 h 103"/>
                <a:gd name="T2" fmla="*/ 51 w 70"/>
                <a:gd name="T3" fmla="*/ 0 h 103"/>
                <a:gd name="T4" fmla="*/ 0 w 70"/>
                <a:gd name="T5" fmla="*/ 30 h 103"/>
                <a:gd name="T6" fmla="*/ 69 w 70"/>
                <a:gd name="T7" fmla="*/ 102 h 1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0" h="103">
                  <a:moveTo>
                    <a:pt x="69" y="102"/>
                  </a:moveTo>
                  <a:lnTo>
                    <a:pt x="51" y="0"/>
                  </a:lnTo>
                  <a:lnTo>
                    <a:pt x="0" y="30"/>
                  </a:lnTo>
                  <a:lnTo>
                    <a:pt x="69" y="102"/>
                  </a:lnTo>
                </a:path>
              </a:pathLst>
            </a:custGeom>
            <a:solidFill>
              <a:schemeClr val="tx2"/>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Oval 27">
              <a:extLst>
                <a:ext uri="{FF2B5EF4-FFF2-40B4-BE49-F238E27FC236}">
                  <a16:creationId xmlns:a16="http://schemas.microsoft.com/office/drawing/2014/main" id="{E9DE5B39-BEF8-44A6-95D3-11B4EC25A55D}"/>
                </a:ext>
              </a:extLst>
            </p:cNvPr>
            <p:cNvSpPr>
              <a:spLocks noChangeArrowheads="1"/>
            </p:cNvSpPr>
            <p:nvPr/>
          </p:nvSpPr>
          <p:spPr bwMode="auto">
            <a:xfrm>
              <a:off x="1186" y="3220"/>
              <a:ext cx="842" cy="27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nchor="ctr">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500" dirty="0" err="1">
                  <a:latin typeface="Arial" panose="020B0604020202020204" pitchFamily="34" charset="0"/>
                </a:rPr>
                <a:t>GetEvent</a:t>
              </a:r>
              <a:endParaRPr lang="en-US" altLang="en-US" sz="1500" dirty="0">
                <a:latin typeface="Arial" panose="020B0604020202020204" pitchFamily="34" charset="0"/>
              </a:endParaRPr>
            </a:p>
          </p:txBody>
        </p:sp>
        <p:sp>
          <p:nvSpPr>
            <p:cNvPr id="30" name="Oval 28">
              <a:extLst>
                <a:ext uri="{FF2B5EF4-FFF2-40B4-BE49-F238E27FC236}">
                  <a16:creationId xmlns:a16="http://schemas.microsoft.com/office/drawing/2014/main" id="{1F9CEA4D-8950-4BCE-9D0B-31FD654DC146}"/>
                </a:ext>
              </a:extLst>
            </p:cNvPr>
            <p:cNvSpPr>
              <a:spLocks noChangeArrowheads="1"/>
            </p:cNvSpPr>
            <p:nvPr/>
          </p:nvSpPr>
          <p:spPr bwMode="auto">
            <a:xfrm>
              <a:off x="2669" y="3375"/>
              <a:ext cx="1183" cy="274"/>
            </a:xfrm>
            <a:prstGeom prst="ellipse">
              <a:avLst/>
            </a:prstGeom>
            <a:solidFill>
              <a:schemeClr val="bg1"/>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nchor="ctr">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pPr algn="ctr"/>
              <a:r>
                <a:rPr lang="en-US" altLang="en-US" sz="1500">
                  <a:latin typeface="Arial" panose="020B0604020202020204" pitchFamily="34" charset="0"/>
                </a:rPr>
                <a:t>ProcessEvent</a:t>
              </a:r>
            </a:p>
          </p:txBody>
        </p:sp>
      </p:grpSp>
      <p:grpSp>
        <p:nvGrpSpPr>
          <p:cNvPr id="3" name="Group 2"/>
          <p:cNvGrpSpPr/>
          <p:nvPr/>
        </p:nvGrpSpPr>
        <p:grpSpPr>
          <a:xfrm>
            <a:off x="774700" y="6526024"/>
            <a:ext cx="5318760" cy="2376015"/>
            <a:chOff x="708320" y="6426761"/>
            <a:chExt cx="5318760" cy="2376015"/>
          </a:xfrm>
        </p:grpSpPr>
        <p:grpSp>
          <p:nvGrpSpPr>
            <p:cNvPr id="31" name="Group 56">
              <a:extLst>
                <a:ext uri="{FF2B5EF4-FFF2-40B4-BE49-F238E27FC236}">
                  <a16:creationId xmlns:a16="http://schemas.microsoft.com/office/drawing/2014/main" id="{5649A39B-9591-4435-92EB-D3B9AEEC3092}"/>
                </a:ext>
              </a:extLst>
            </p:cNvPr>
            <p:cNvGrpSpPr>
              <a:grpSpLocks noChangeAspect="1"/>
            </p:cNvGrpSpPr>
            <p:nvPr/>
          </p:nvGrpSpPr>
          <p:grpSpPr bwMode="auto">
            <a:xfrm>
              <a:off x="708320" y="6426761"/>
              <a:ext cx="5318760" cy="2376015"/>
              <a:chOff x="253" y="3935"/>
              <a:chExt cx="4188" cy="1872"/>
            </a:xfrm>
          </p:grpSpPr>
          <p:sp>
            <p:nvSpPr>
              <p:cNvPr id="32" name="Rectangle 30">
                <a:extLst>
                  <a:ext uri="{FF2B5EF4-FFF2-40B4-BE49-F238E27FC236}">
                    <a16:creationId xmlns:a16="http://schemas.microsoft.com/office/drawing/2014/main" id="{43FCF7A4-7DCB-4154-8B1A-B288D60D8ED1}"/>
                  </a:ext>
                </a:extLst>
              </p:cNvPr>
              <p:cNvSpPr>
                <a:spLocks noChangeArrowheads="1"/>
              </p:cNvSpPr>
              <p:nvPr/>
            </p:nvSpPr>
            <p:spPr bwMode="auto">
              <a:xfrm>
                <a:off x="1800" y="3935"/>
                <a:ext cx="640"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ElevState</a:t>
                </a:r>
                <a:endParaRPr lang="en-US" altLang="en-US" sz="1500" dirty="0">
                  <a:latin typeface="Arial" panose="020B0604020202020204" pitchFamily="34" charset="0"/>
                </a:endParaRPr>
              </a:p>
            </p:txBody>
          </p:sp>
          <p:sp>
            <p:nvSpPr>
              <p:cNvPr id="33" name="Rectangle 31">
                <a:extLst>
                  <a:ext uri="{FF2B5EF4-FFF2-40B4-BE49-F238E27FC236}">
                    <a16:creationId xmlns:a16="http://schemas.microsoft.com/office/drawing/2014/main" id="{4E76121B-D52B-451D-801C-B59EE27BBA48}"/>
                  </a:ext>
                </a:extLst>
              </p:cNvPr>
              <p:cNvSpPr>
                <a:spLocks noChangeArrowheads="1"/>
              </p:cNvSpPr>
              <p:nvPr/>
            </p:nvSpPr>
            <p:spPr bwMode="auto">
              <a:xfrm>
                <a:off x="1829" y="3981"/>
                <a:ext cx="810" cy="68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34" name="Group 34">
                <a:extLst>
                  <a:ext uri="{FF2B5EF4-FFF2-40B4-BE49-F238E27FC236}">
                    <a16:creationId xmlns:a16="http://schemas.microsoft.com/office/drawing/2014/main" id="{AB556E8A-80A5-4A4D-814C-B30E04E46235}"/>
                  </a:ext>
                </a:extLst>
              </p:cNvPr>
              <p:cNvGrpSpPr>
                <a:grpSpLocks/>
              </p:cNvGrpSpPr>
              <p:nvPr/>
            </p:nvGrpSpPr>
            <p:grpSpPr bwMode="auto">
              <a:xfrm>
                <a:off x="253" y="4900"/>
                <a:ext cx="1361" cy="260"/>
                <a:chOff x="253" y="4900"/>
                <a:chExt cx="1361" cy="260"/>
              </a:xfrm>
            </p:grpSpPr>
            <p:sp>
              <p:nvSpPr>
                <p:cNvPr id="56" name="Rectangle 32">
                  <a:extLst>
                    <a:ext uri="{FF2B5EF4-FFF2-40B4-BE49-F238E27FC236}">
                      <a16:creationId xmlns:a16="http://schemas.microsoft.com/office/drawing/2014/main" id="{73C6F31F-06A0-4193-A376-318E55FACBF0}"/>
                    </a:ext>
                  </a:extLst>
                </p:cNvPr>
                <p:cNvSpPr>
                  <a:spLocks noChangeArrowheads="1"/>
                </p:cNvSpPr>
                <p:nvPr/>
              </p:nvSpPr>
              <p:spPr bwMode="auto">
                <a:xfrm>
                  <a:off x="253" y="4900"/>
                  <a:ext cx="1361"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StateOnFirstFloor</a:t>
                  </a:r>
                  <a:endParaRPr lang="en-US" altLang="en-US" sz="1500" dirty="0">
                    <a:latin typeface="Arial" panose="020B0604020202020204" pitchFamily="34" charset="0"/>
                  </a:endParaRPr>
                </a:p>
              </p:txBody>
            </p:sp>
            <p:sp>
              <p:nvSpPr>
                <p:cNvPr id="57" name="Rectangle 33">
                  <a:extLst>
                    <a:ext uri="{FF2B5EF4-FFF2-40B4-BE49-F238E27FC236}">
                      <a16:creationId xmlns:a16="http://schemas.microsoft.com/office/drawing/2014/main" id="{E2F56755-B6CE-4B25-821A-FE364BA1B915}"/>
                    </a:ext>
                  </a:extLst>
                </p:cNvPr>
                <p:cNvSpPr>
                  <a:spLocks noChangeArrowheads="1"/>
                </p:cNvSpPr>
                <p:nvPr/>
              </p:nvSpPr>
              <p:spPr bwMode="auto">
                <a:xfrm>
                  <a:off x="263" y="4945"/>
                  <a:ext cx="1300" cy="19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54" name="Rectangle 35">
                <a:extLst>
                  <a:ext uri="{FF2B5EF4-FFF2-40B4-BE49-F238E27FC236}">
                    <a16:creationId xmlns:a16="http://schemas.microsoft.com/office/drawing/2014/main" id="{D89F9B01-1FEA-445E-8F85-B915CAD3FE4E}"/>
                  </a:ext>
                </a:extLst>
              </p:cNvPr>
              <p:cNvSpPr>
                <a:spLocks noChangeArrowheads="1"/>
              </p:cNvSpPr>
              <p:nvPr/>
            </p:nvSpPr>
            <p:spPr bwMode="auto">
              <a:xfrm>
                <a:off x="1073" y="5220"/>
                <a:ext cx="1156"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StateGoingUp</a:t>
                </a:r>
                <a:endParaRPr lang="en-US" altLang="en-US" sz="1500" dirty="0">
                  <a:latin typeface="Arial" panose="020B0604020202020204" pitchFamily="34" charset="0"/>
                </a:endParaRPr>
              </a:p>
            </p:txBody>
          </p:sp>
          <p:sp>
            <p:nvSpPr>
              <p:cNvPr id="52" name="Rectangle 38">
                <a:extLst>
                  <a:ext uri="{FF2B5EF4-FFF2-40B4-BE49-F238E27FC236}">
                    <a16:creationId xmlns:a16="http://schemas.microsoft.com/office/drawing/2014/main" id="{85E8DADD-721E-4308-919F-B84B14D53105}"/>
                  </a:ext>
                </a:extLst>
              </p:cNvPr>
              <p:cNvSpPr>
                <a:spLocks noChangeArrowheads="1"/>
              </p:cNvSpPr>
              <p:nvPr/>
            </p:nvSpPr>
            <p:spPr bwMode="auto">
              <a:xfrm>
                <a:off x="1902" y="5547"/>
                <a:ext cx="1617"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StateOnSecondFloor</a:t>
                </a:r>
                <a:endParaRPr lang="en-US" altLang="en-US" sz="1500" dirty="0">
                  <a:latin typeface="Arial" panose="020B0604020202020204" pitchFamily="34" charset="0"/>
                </a:endParaRPr>
              </a:p>
            </p:txBody>
          </p:sp>
          <p:sp>
            <p:nvSpPr>
              <p:cNvPr id="50" name="Rectangle 41">
                <a:extLst>
                  <a:ext uri="{FF2B5EF4-FFF2-40B4-BE49-F238E27FC236}">
                    <a16:creationId xmlns:a16="http://schemas.microsoft.com/office/drawing/2014/main" id="{687D80A1-2098-420D-94DD-13974094233A}"/>
                  </a:ext>
                </a:extLst>
              </p:cNvPr>
              <p:cNvSpPr>
                <a:spLocks noChangeArrowheads="1"/>
              </p:cNvSpPr>
              <p:nvPr/>
            </p:nvSpPr>
            <p:spPr bwMode="auto">
              <a:xfrm>
                <a:off x="3130" y="5213"/>
                <a:ext cx="1311" cy="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dirty="0" err="1">
                    <a:latin typeface="Arial" panose="020B0604020202020204" pitchFamily="34" charset="0"/>
                  </a:rPr>
                  <a:t>StateGoingDown</a:t>
                </a:r>
                <a:endParaRPr lang="en-US" altLang="en-US" sz="1500" dirty="0">
                  <a:latin typeface="Arial" panose="020B0604020202020204" pitchFamily="34" charset="0"/>
                </a:endParaRPr>
              </a:p>
            </p:txBody>
          </p:sp>
          <p:sp>
            <p:nvSpPr>
              <p:cNvPr id="38" name="Line 44">
                <a:extLst>
                  <a:ext uri="{FF2B5EF4-FFF2-40B4-BE49-F238E27FC236}">
                    <a16:creationId xmlns:a16="http://schemas.microsoft.com/office/drawing/2014/main" id="{47B2584A-5014-43DA-9D02-FDF7A5E87597}"/>
                  </a:ext>
                </a:extLst>
              </p:cNvPr>
              <p:cNvSpPr>
                <a:spLocks noChangeShapeType="1"/>
              </p:cNvSpPr>
              <p:nvPr/>
            </p:nvSpPr>
            <p:spPr bwMode="auto">
              <a:xfrm flipV="1">
                <a:off x="1310" y="4641"/>
                <a:ext cx="519" cy="30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 name="Line 45">
                <a:extLst>
                  <a:ext uri="{FF2B5EF4-FFF2-40B4-BE49-F238E27FC236}">
                    <a16:creationId xmlns:a16="http://schemas.microsoft.com/office/drawing/2014/main" id="{37C43176-5C8B-4F56-AD79-47CB7F42D642}"/>
                  </a:ext>
                </a:extLst>
              </p:cNvPr>
              <p:cNvSpPr>
                <a:spLocks noChangeShapeType="1"/>
              </p:cNvSpPr>
              <p:nvPr/>
            </p:nvSpPr>
            <p:spPr bwMode="auto">
              <a:xfrm flipV="1">
                <a:off x="1863" y="4664"/>
                <a:ext cx="138" cy="58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 name="Line 46">
                <a:extLst>
                  <a:ext uri="{FF2B5EF4-FFF2-40B4-BE49-F238E27FC236}">
                    <a16:creationId xmlns:a16="http://schemas.microsoft.com/office/drawing/2014/main" id="{BE7D21FB-5F70-4F0A-9719-53BEEBC0F1F2}"/>
                  </a:ext>
                </a:extLst>
              </p:cNvPr>
              <p:cNvSpPr>
                <a:spLocks noChangeShapeType="1"/>
              </p:cNvSpPr>
              <p:nvPr/>
            </p:nvSpPr>
            <p:spPr bwMode="auto">
              <a:xfrm flipH="1" flipV="1">
                <a:off x="2400" y="4656"/>
                <a:ext cx="229" cy="92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 name="Line 47">
                <a:extLst>
                  <a:ext uri="{FF2B5EF4-FFF2-40B4-BE49-F238E27FC236}">
                    <a16:creationId xmlns:a16="http://schemas.microsoft.com/office/drawing/2014/main" id="{7E296FE4-BE84-427C-A9C5-AEC22901941B}"/>
                  </a:ext>
                </a:extLst>
              </p:cNvPr>
              <p:cNvSpPr>
                <a:spLocks noChangeShapeType="1"/>
              </p:cNvSpPr>
              <p:nvPr/>
            </p:nvSpPr>
            <p:spPr bwMode="auto">
              <a:xfrm flipH="1" flipV="1">
                <a:off x="2639" y="4664"/>
                <a:ext cx="769" cy="58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 name="Freeform 48">
                <a:extLst>
                  <a:ext uri="{FF2B5EF4-FFF2-40B4-BE49-F238E27FC236}">
                    <a16:creationId xmlns:a16="http://schemas.microsoft.com/office/drawing/2014/main" id="{B39CC172-FC6A-449A-8228-1944F5884C96}"/>
                  </a:ext>
                </a:extLst>
              </p:cNvPr>
              <p:cNvSpPr>
                <a:spLocks/>
              </p:cNvSpPr>
              <p:nvPr/>
            </p:nvSpPr>
            <p:spPr bwMode="auto">
              <a:xfrm>
                <a:off x="1395" y="4829"/>
                <a:ext cx="116" cy="78"/>
              </a:xfrm>
              <a:custGeom>
                <a:avLst/>
                <a:gdLst>
                  <a:gd name="T0" fmla="*/ 115 w 116"/>
                  <a:gd name="T1" fmla="*/ 0 h 78"/>
                  <a:gd name="T2" fmla="*/ 0 w 116"/>
                  <a:gd name="T3" fmla="*/ 29 h 78"/>
                  <a:gd name="T4" fmla="*/ 49 w 116"/>
                  <a:gd name="T5" fmla="*/ 77 h 78"/>
                  <a:gd name="T6" fmla="*/ 115 w 116"/>
                  <a:gd name="T7" fmla="*/ 0 h 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6" h="78">
                    <a:moveTo>
                      <a:pt x="115" y="0"/>
                    </a:moveTo>
                    <a:lnTo>
                      <a:pt x="0" y="29"/>
                    </a:lnTo>
                    <a:lnTo>
                      <a:pt x="49" y="77"/>
                    </a:lnTo>
                    <a:lnTo>
                      <a:pt x="115"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Freeform 49">
                <a:extLst>
                  <a:ext uri="{FF2B5EF4-FFF2-40B4-BE49-F238E27FC236}">
                    <a16:creationId xmlns:a16="http://schemas.microsoft.com/office/drawing/2014/main" id="{A18F9CF8-0B9A-4F0A-9699-B3A9D40CAE5B}"/>
                  </a:ext>
                </a:extLst>
              </p:cNvPr>
              <p:cNvSpPr>
                <a:spLocks/>
              </p:cNvSpPr>
              <p:nvPr/>
            </p:nvSpPr>
            <p:spPr bwMode="auto">
              <a:xfrm>
                <a:off x="1857" y="5041"/>
                <a:ext cx="81" cy="80"/>
              </a:xfrm>
              <a:custGeom>
                <a:avLst/>
                <a:gdLst>
                  <a:gd name="T0" fmla="*/ 53 w 81"/>
                  <a:gd name="T1" fmla="*/ 0 h 80"/>
                  <a:gd name="T2" fmla="*/ 0 w 81"/>
                  <a:gd name="T3" fmla="*/ 65 h 80"/>
                  <a:gd name="T4" fmla="*/ 80 w 81"/>
                  <a:gd name="T5" fmla="*/ 79 h 80"/>
                  <a:gd name="T6" fmla="*/ 53 w 81"/>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80">
                    <a:moveTo>
                      <a:pt x="53" y="0"/>
                    </a:moveTo>
                    <a:lnTo>
                      <a:pt x="0" y="65"/>
                    </a:lnTo>
                    <a:lnTo>
                      <a:pt x="80" y="79"/>
                    </a:lnTo>
                    <a:lnTo>
                      <a:pt x="53"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Freeform 50">
                <a:extLst>
                  <a:ext uri="{FF2B5EF4-FFF2-40B4-BE49-F238E27FC236}">
                    <a16:creationId xmlns:a16="http://schemas.microsoft.com/office/drawing/2014/main" id="{930AF9FF-6378-48C0-9AE7-F39EAA75EF15}"/>
                  </a:ext>
                </a:extLst>
              </p:cNvPr>
              <p:cNvSpPr>
                <a:spLocks/>
              </p:cNvSpPr>
              <p:nvPr/>
            </p:nvSpPr>
            <p:spPr bwMode="auto">
              <a:xfrm>
                <a:off x="2561" y="5402"/>
                <a:ext cx="103" cy="100"/>
              </a:xfrm>
              <a:custGeom>
                <a:avLst/>
                <a:gdLst>
                  <a:gd name="T0" fmla="*/ 22 w 103"/>
                  <a:gd name="T1" fmla="*/ 0 h 100"/>
                  <a:gd name="T2" fmla="*/ 0 w 103"/>
                  <a:gd name="T3" fmla="*/ 99 h 100"/>
                  <a:gd name="T4" fmla="*/ 102 w 103"/>
                  <a:gd name="T5" fmla="*/ 70 h 100"/>
                  <a:gd name="T6" fmla="*/ 22 w 103"/>
                  <a:gd name="T7" fmla="*/ 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3" h="100">
                    <a:moveTo>
                      <a:pt x="22" y="0"/>
                    </a:moveTo>
                    <a:lnTo>
                      <a:pt x="0" y="99"/>
                    </a:lnTo>
                    <a:lnTo>
                      <a:pt x="102" y="70"/>
                    </a:lnTo>
                    <a:lnTo>
                      <a:pt x="22"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Freeform 51">
                <a:extLst>
                  <a:ext uri="{FF2B5EF4-FFF2-40B4-BE49-F238E27FC236}">
                    <a16:creationId xmlns:a16="http://schemas.microsoft.com/office/drawing/2014/main" id="{BA83480B-9B42-41E0-90B1-C09900C602C6}"/>
                  </a:ext>
                </a:extLst>
              </p:cNvPr>
              <p:cNvSpPr>
                <a:spLocks/>
              </p:cNvSpPr>
              <p:nvPr/>
            </p:nvSpPr>
            <p:spPr bwMode="auto">
              <a:xfrm>
                <a:off x="3199" y="5088"/>
                <a:ext cx="120" cy="96"/>
              </a:xfrm>
              <a:custGeom>
                <a:avLst/>
                <a:gdLst>
                  <a:gd name="T0" fmla="*/ 0 w 120"/>
                  <a:gd name="T1" fmla="*/ 0 h 96"/>
                  <a:gd name="T2" fmla="*/ 40 w 120"/>
                  <a:gd name="T3" fmla="*/ 95 h 96"/>
                  <a:gd name="T4" fmla="*/ 119 w 120"/>
                  <a:gd name="T5" fmla="*/ 26 h 96"/>
                  <a:gd name="T6" fmla="*/ 0 w 12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 h="96">
                    <a:moveTo>
                      <a:pt x="0" y="0"/>
                    </a:moveTo>
                    <a:lnTo>
                      <a:pt x="40" y="95"/>
                    </a:lnTo>
                    <a:lnTo>
                      <a:pt x="119" y="26"/>
                    </a:lnTo>
                    <a:lnTo>
                      <a:pt x="0" y="0"/>
                    </a:lnTo>
                  </a:path>
                </a:pathLst>
              </a:custGeom>
              <a:solidFill>
                <a:schemeClr val="bg1"/>
              </a:solidFill>
              <a:ln w="1270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Line 52">
                <a:extLst>
                  <a:ext uri="{FF2B5EF4-FFF2-40B4-BE49-F238E27FC236}">
                    <a16:creationId xmlns:a16="http://schemas.microsoft.com/office/drawing/2014/main" id="{C68B877F-2719-4130-A05E-100BD88797D7}"/>
                  </a:ext>
                </a:extLst>
              </p:cNvPr>
              <p:cNvSpPr>
                <a:spLocks noChangeShapeType="1"/>
              </p:cNvSpPr>
              <p:nvPr/>
            </p:nvSpPr>
            <p:spPr bwMode="auto">
              <a:xfrm>
                <a:off x="1832" y="4160"/>
                <a:ext cx="807" cy="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 name="Rectangle 53">
                <a:extLst>
                  <a:ext uri="{FF2B5EF4-FFF2-40B4-BE49-F238E27FC236}">
                    <a16:creationId xmlns:a16="http://schemas.microsoft.com/office/drawing/2014/main" id="{C9B6AEF5-5FD1-499A-9BA1-27D932F3F142}"/>
                  </a:ext>
                </a:extLst>
              </p:cNvPr>
              <p:cNvSpPr>
                <a:spLocks noChangeArrowheads="1"/>
              </p:cNvSpPr>
              <p:nvPr/>
            </p:nvSpPr>
            <p:spPr bwMode="auto">
              <a:xfrm>
                <a:off x="1796" y="4158"/>
                <a:ext cx="897" cy="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200" dirty="0" err="1">
                    <a:latin typeface="Arial" panose="020B0604020202020204" pitchFamily="34" charset="0"/>
                  </a:rPr>
                  <a:t>UpButton</a:t>
                </a:r>
                <a:r>
                  <a:rPr lang="en-US" altLang="en-US" sz="1200" dirty="0">
                    <a:latin typeface="Arial" panose="020B0604020202020204" pitchFamily="34" charset="0"/>
                  </a:rPr>
                  <a:t>()</a:t>
                </a:r>
              </a:p>
              <a:p>
                <a:r>
                  <a:rPr lang="en-US" altLang="en-US" sz="1200" dirty="0" err="1">
                    <a:latin typeface="Arial" panose="020B0604020202020204" pitchFamily="34" charset="0"/>
                  </a:rPr>
                  <a:t>DownButton</a:t>
                </a:r>
                <a:r>
                  <a:rPr lang="en-US" altLang="en-US" sz="1200" dirty="0">
                    <a:latin typeface="Arial" panose="020B0604020202020204" pitchFamily="34" charset="0"/>
                  </a:rPr>
                  <a:t>()</a:t>
                </a:r>
              </a:p>
              <a:p>
                <a:r>
                  <a:rPr lang="en-US" altLang="en-US" sz="1200" dirty="0">
                    <a:latin typeface="Arial" panose="020B0604020202020204" pitchFamily="34" charset="0"/>
                  </a:rPr>
                  <a:t>Arrival()</a:t>
                </a:r>
              </a:p>
            </p:txBody>
          </p:sp>
        </p:grpSp>
        <p:sp>
          <p:nvSpPr>
            <p:cNvPr id="58" name="Rectangle 33">
              <a:extLst>
                <a:ext uri="{FF2B5EF4-FFF2-40B4-BE49-F238E27FC236}">
                  <a16:creationId xmlns:a16="http://schemas.microsoft.com/office/drawing/2014/main" id="{E2F56755-B6CE-4B25-821A-FE364BA1B915}"/>
                </a:ext>
              </a:extLst>
            </p:cNvPr>
            <p:cNvSpPr>
              <a:spLocks noChangeArrowheads="1"/>
            </p:cNvSpPr>
            <p:nvPr/>
          </p:nvSpPr>
          <p:spPr bwMode="auto">
            <a:xfrm>
              <a:off x="1610054" y="8099091"/>
              <a:ext cx="1651000" cy="252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59" name="Rectangle 33">
              <a:extLst>
                <a:ext uri="{FF2B5EF4-FFF2-40B4-BE49-F238E27FC236}">
                  <a16:creationId xmlns:a16="http://schemas.microsoft.com/office/drawing/2014/main" id="{E2F56755-B6CE-4B25-821A-FE364BA1B915}"/>
                </a:ext>
              </a:extLst>
            </p:cNvPr>
            <p:cNvSpPr>
              <a:spLocks noChangeArrowheads="1"/>
            </p:cNvSpPr>
            <p:nvPr/>
          </p:nvSpPr>
          <p:spPr bwMode="auto">
            <a:xfrm>
              <a:off x="2807630" y="8515868"/>
              <a:ext cx="1966012" cy="252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60" name="Rectangle 33">
              <a:extLst>
                <a:ext uri="{FF2B5EF4-FFF2-40B4-BE49-F238E27FC236}">
                  <a16:creationId xmlns:a16="http://schemas.microsoft.com/office/drawing/2014/main" id="{E2F56755-B6CE-4B25-821A-FE364BA1B915}"/>
                </a:ext>
              </a:extLst>
            </p:cNvPr>
            <p:cNvSpPr>
              <a:spLocks noChangeArrowheads="1"/>
            </p:cNvSpPr>
            <p:nvPr/>
          </p:nvSpPr>
          <p:spPr bwMode="auto">
            <a:xfrm>
              <a:off x="4353220" y="8092983"/>
              <a:ext cx="1651000" cy="2520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Tree>
    <p:extLst>
      <p:ext uri="{BB962C8B-B14F-4D97-AF65-F5344CB8AC3E}">
        <p14:creationId xmlns:p14="http://schemas.microsoft.com/office/powerpoint/2010/main" val="296080379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dirty="0"/>
              <a:t>Members Not Inherited</a:t>
            </a:r>
          </a:p>
        </p:txBody>
      </p:sp>
      <p:sp>
        <p:nvSpPr>
          <p:cNvPr id="2" name="Content Placeholder 1"/>
          <p:cNvSpPr>
            <a:spLocks noGrp="1"/>
          </p:cNvSpPr>
          <p:nvPr>
            <p:ph idx="1"/>
          </p:nvPr>
        </p:nvSpPr>
        <p:spPr/>
        <p:txBody>
          <a:bodyPr>
            <a:noAutofit/>
          </a:bodyPr>
          <a:lstStyle/>
          <a:p>
            <a:r>
              <a:rPr lang="en-US" altLang="en-US" sz="2200" dirty="0"/>
              <a:t>When a class is publicly derived from a base class, most of the base class member functions are inherited, along with all the base class data members. However, there are a few members which are not inherited:</a:t>
            </a:r>
          </a:p>
          <a:p>
            <a:endParaRPr lang="en-US" altLang="en-US" sz="2200" dirty="0"/>
          </a:p>
          <a:p>
            <a:pPr lvl="1"/>
            <a:r>
              <a:rPr lang="en-US" altLang="en-US" sz="2000" b="1" dirty="0"/>
              <a:t>Constructors</a:t>
            </a:r>
            <a:r>
              <a:rPr lang="en-US" altLang="en-US" sz="2000" dirty="0"/>
              <a:t> must be defined for derived class. They automatically call a base class constructor as their first operation. Derived constructors initialize the new data attributes defined by the derived class and pass initializing values to the base class constructors (see example code demInherit3.cpp).</a:t>
            </a:r>
          </a:p>
          <a:p>
            <a:pPr lvl="1"/>
            <a:endParaRPr lang="en-US" altLang="en-US" sz="2000" dirty="0"/>
          </a:p>
          <a:p>
            <a:pPr lvl="1"/>
            <a:r>
              <a:rPr lang="en-US" altLang="en-US" sz="2000" b="1" dirty="0"/>
              <a:t>Destructor</a:t>
            </a:r>
            <a:r>
              <a:rPr lang="en-US" altLang="en-US" sz="2000" dirty="0"/>
              <a:t> must also be defined for the derived class. It should release resources allocated by the derived class. All base class resources are released by the base class destructor, which is automatically called by the derived destructor as its last operation.</a:t>
            </a:r>
          </a:p>
        </p:txBody>
      </p:sp>
    </p:spTree>
    <p:extLst>
      <p:ext uri="{BB962C8B-B14F-4D97-AF65-F5344CB8AC3E}">
        <p14:creationId xmlns:p14="http://schemas.microsoft.com/office/powerpoint/2010/main" val="57240665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4">
            <a:extLst>
              <a:ext uri="{FF2B5EF4-FFF2-40B4-BE49-F238E27FC236}">
                <a16:creationId xmlns:a16="http://schemas.microsoft.com/office/drawing/2014/main" id="{18CCAC63-2AEB-4AAD-A075-DAEEBA18C620}"/>
              </a:ext>
            </a:extLst>
          </p:cNvPr>
          <p:cNvSpPr>
            <a:spLocks noGrp="1" noChangeArrowheads="1"/>
          </p:cNvSpPr>
          <p:nvPr>
            <p:ph type="title"/>
          </p:nvPr>
        </p:nvSpPr>
        <p:spPr/>
        <p:txBody>
          <a:bodyPr/>
          <a:lstStyle/>
          <a:p>
            <a:r>
              <a:rPr lang="en-US" altLang="en-US" sz="4200" dirty="0"/>
              <a:t>Members Not Inherited (cont.)</a:t>
            </a:r>
          </a:p>
        </p:txBody>
      </p:sp>
      <p:sp>
        <p:nvSpPr>
          <p:cNvPr id="2" name="Content Placeholder 1"/>
          <p:cNvSpPr>
            <a:spLocks noGrp="1"/>
          </p:cNvSpPr>
          <p:nvPr>
            <p:ph idx="1"/>
          </p:nvPr>
        </p:nvSpPr>
        <p:spPr/>
        <p:txBody>
          <a:bodyPr>
            <a:noAutofit/>
          </a:bodyPr>
          <a:lstStyle/>
          <a:p>
            <a:pPr lvl="1" indent="-136800"/>
            <a:r>
              <a:rPr lang="en-US" altLang="en-US" sz="2000" b="1" dirty="0"/>
              <a:t>Assignment</a:t>
            </a:r>
            <a:r>
              <a:rPr lang="en-US" altLang="en-US" sz="2000" dirty="0"/>
              <a:t> operator must be defined for the derived class. An assignment operator should explicitly invoke its base class assignment operator to assign base class data attributes and then assign any derived class data attributes.</a:t>
            </a:r>
            <a:r>
              <a:rPr lang="en-US" altLang="en-US" sz="2200" dirty="0"/>
              <a:t/>
            </a:r>
            <a:br>
              <a:rPr lang="en-US" altLang="en-US" sz="2200" dirty="0"/>
            </a:br>
            <a:endParaRPr lang="en-US" altLang="en-US" sz="2200" dirty="0"/>
          </a:p>
          <a:p>
            <a:r>
              <a:rPr lang="en-US" altLang="en-US" sz="2200" dirty="0"/>
              <a:t>Under </a:t>
            </a:r>
            <a:r>
              <a:rPr lang="en-US" altLang="en-US" sz="2200" b="1" dirty="0"/>
              <a:t>private</a:t>
            </a:r>
            <a:r>
              <a:rPr lang="en-US" altLang="en-US" sz="2200" dirty="0"/>
              <a:t> inheritance, none of the base class operations are accessible (to a client) by default. However, one or more member functions can be made accessible by including in the derived class declaration the expression:</a:t>
            </a:r>
          </a:p>
          <a:p>
            <a:pPr marL="0" indent="0">
              <a:buNone/>
            </a:pPr>
            <a:endParaRPr lang="en-US" altLang="en-US" sz="2200" dirty="0">
              <a:latin typeface="Consolas" panose="020B0609020204030204" pitchFamily="49" charset="0"/>
            </a:endParaRPr>
          </a:p>
          <a:p>
            <a:pPr marL="720000" indent="0">
              <a:buNone/>
            </a:pPr>
            <a:r>
              <a:rPr lang="en-US" altLang="en-US" sz="2000" dirty="0">
                <a:latin typeface="Consolas" panose="020B0609020204030204" pitchFamily="49" charset="0"/>
              </a:rPr>
              <a:t>base : </a:t>
            </a:r>
            <a:r>
              <a:rPr lang="en-US" altLang="en-US" sz="2000" dirty="0" err="1">
                <a:latin typeface="Consolas" panose="020B0609020204030204" pitchFamily="49" charset="0"/>
              </a:rPr>
              <a:t>baseMemberFunction</a:t>
            </a:r>
            <a:endParaRPr lang="en-US" altLang="en-US" sz="2000" dirty="0">
              <a:latin typeface="Consolas" panose="020B0609020204030204" pitchFamily="49" charset="0"/>
            </a:endParaRPr>
          </a:p>
          <a:p>
            <a:pPr marL="0" indent="0">
              <a:buNone/>
            </a:pPr>
            <a:endParaRPr lang="en-US" altLang="en-US" sz="2000" dirty="0">
              <a:latin typeface="Consolas" panose="020B0609020204030204" pitchFamily="49" charset="0"/>
            </a:endParaRPr>
          </a:p>
          <a:p>
            <a:pPr indent="0">
              <a:buNone/>
            </a:pPr>
            <a:r>
              <a:rPr lang="en-US" altLang="en-US" sz="2200" dirty="0"/>
              <a:t>base is the name of the base class and </a:t>
            </a:r>
            <a:r>
              <a:rPr lang="en-US" altLang="en-US" sz="2200" dirty="0" err="1"/>
              <a:t>baseMemberFunction</a:t>
            </a:r>
            <a:r>
              <a:rPr lang="en-US" altLang="en-US" sz="2200" dirty="0"/>
              <a:t> is the name of the base class member function to be made accessible.</a:t>
            </a:r>
          </a:p>
        </p:txBody>
      </p:sp>
    </p:spTree>
    <p:extLst>
      <p:ext uri="{BB962C8B-B14F-4D97-AF65-F5344CB8AC3E}">
        <p14:creationId xmlns:p14="http://schemas.microsoft.com/office/powerpoint/2010/main" val="396172194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4">
            <a:extLst>
              <a:ext uri="{FF2B5EF4-FFF2-40B4-BE49-F238E27FC236}">
                <a16:creationId xmlns:a16="http://schemas.microsoft.com/office/drawing/2014/main" id="{452A448C-7C3E-4635-9732-B40C80AA4F20}"/>
              </a:ext>
            </a:extLst>
          </p:cNvPr>
          <p:cNvSpPr>
            <a:spLocks noGrp="1" noChangeArrowheads="1"/>
          </p:cNvSpPr>
          <p:nvPr>
            <p:ph type="title"/>
          </p:nvPr>
        </p:nvSpPr>
        <p:spPr/>
        <p:txBody>
          <a:bodyPr>
            <a:normAutofit/>
          </a:bodyPr>
          <a:lstStyle/>
          <a:p>
            <a:r>
              <a:rPr lang="en-US" altLang="en-US" dirty="0"/>
              <a:t>Default Members</a:t>
            </a:r>
          </a:p>
        </p:txBody>
      </p:sp>
      <p:sp>
        <p:nvSpPr>
          <p:cNvPr id="2" name="Content Placeholder 1"/>
          <p:cNvSpPr>
            <a:spLocks noGrp="1"/>
          </p:cNvSpPr>
          <p:nvPr>
            <p:ph idx="1"/>
          </p:nvPr>
        </p:nvSpPr>
        <p:spPr/>
        <p:txBody>
          <a:bodyPr>
            <a:noAutofit/>
          </a:bodyPr>
          <a:lstStyle/>
          <a:p>
            <a:r>
              <a:rPr lang="en-US" altLang="en-US" sz="2200" dirty="0"/>
              <a:t>Since derived classes do not inherit constructors, the destructor, or assignment operator, these members are created by the compiler, if needed.</a:t>
            </a:r>
            <a:r>
              <a:rPr lang="en-US" altLang="en-US" sz="2000" dirty="0"/>
              <a:t/>
            </a:r>
            <a:br>
              <a:rPr lang="en-US" altLang="en-US" sz="2000" dirty="0"/>
            </a:br>
            <a:endParaRPr lang="en-US" altLang="en-US" sz="2000" dirty="0"/>
          </a:p>
          <a:p>
            <a:pPr lvl="1"/>
            <a:r>
              <a:rPr lang="en-US" altLang="en-US" sz="2000" dirty="0"/>
              <a:t>If no constructors are declared by a class, the compiler will define </a:t>
            </a:r>
            <a:r>
              <a:rPr lang="en-US" altLang="en-US" sz="2000" b="1" dirty="0"/>
              <a:t>void constructor</a:t>
            </a:r>
            <a:r>
              <a:rPr lang="en-US" altLang="en-US" sz="2000" dirty="0"/>
              <a:t>,</a:t>
            </a:r>
            <a:r>
              <a:rPr lang="en-US" altLang="en-US" sz="2000" b="1" dirty="0"/>
              <a:t> </a:t>
            </a:r>
            <a:r>
              <a:rPr lang="en-US" altLang="en-US" sz="2000" dirty="0"/>
              <a:t>which is used to build arrays of objects of that class. It does member-wise void constructions. If any other constructor is declared for the class, a void constructor will not be defined by the compiler. In this case, declaring an array of objects is a compile time error.</a:t>
            </a:r>
          </a:p>
          <a:p>
            <a:pPr marL="205740" lvl="1" indent="0">
              <a:buNone/>
            </a:pPr>
            <a:endParaRPr lang="en-US" altLang="en-US" sz="2000" dirty="0"/>
          </a:p>
          <a:p>
            <a:pPr lvl="1"/>
            <a:r>
              <a:rPr lang="en-US" altLang="en-US" sz="2000" dirty="0"/>
              <a:t>If no </a:t>
            </a:r>
            <a:r>
              <a:rPr lang="en-US" altLang="en-US" sz="2000" b="1" dirty="0"/>
              <a:t>copy constructor </a:t>
            </a:r>
            <a:r>
              <a:rPr lang="en-US" altLang="en-US" sz="2000" dirty="0"/>
              <a:t>is declared by a class, the compiler will define one which does member-wise assignment of data attributes from the copied object to the constructed object. This is used for all call and return by value operations.</a:t>
            </a:r>
          </a:p>
        </p:txBody>
      </p:sp>
    </p:spTree>
    <p:extLst>
      <p:ext uri="{BB962C8B-B14F-4D97-AF65-F5344CB8AC3E}">
        <p14:creationId xmlns:p14="http://schemas.microsoft.com/office/powerpoint/2010/main" val="112790767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4">
            <a:extLst>
              <a:ext uri="{FF2B5EF4-FFF2-40B4-BE49-F238E27FC236}">
                <a16:creationId xmlns:a16="http://schemas.microsoft.com/office/drawing/2014/main" id="{452A448C-7C3E-4635-9732-B40C80AA4F20}"/>
              </a:ext>
            </a:extLst>
          </p:cNvPr>
          <p:cNvSpPr>
            <a:spLocks noGrp="1" noChangeArrowheads="1"/>
          </p:cNvSpPr>
          <p:nvPr>
            <p:ph type="title"/>
          </p:nvPr>
        </p:nvSpPr>
        <p:spPr/>
        <p:txBody>
          <a:bodyPr>
            <a:normAutofit/>
          </a:bodyPr>
          <a:lstStyle/>
          <a:p>
            <a:r>
              <a:rPr lang="en-US" altLang="en-US" dirty="0"/>
              <a:t>Default Members (cont.)</a:t>
            </a:r>
          </a:p>
        </p:txBody>
      </p:sp>
      <p:sp>
        <p:nvSpPr>
          <p:cNvPr id="2" name="Content Placeholder 1"/>
          <p:cNvSpPr>
            <a:spLocks noGrp="1"/>
          </p:cNvSpPr>
          <p:nvPr>
            <p:ph idx="1"/>
          </p:nvPr>
        </p:nvSpPr>
        <p:spPr/>
        <p:txBody>
          <a:bodyPr>
            <a:noAutofit/>
          </a:bodyPr>
          <a:lstStyle/>
          <a:p>
            <a:pPr lvl="1"/>
            <a:r>
              <a:rPr lang="en-US" altLang="en-US" sz="2000" dirty="0"/>
              <a:t>If no </a:t>
            </a:r>
            <a:r>
              <a:rPr lang="en-US" altLang="en-US" sz="2000" b="1" dirty="0"/>
              <a:t>destructor</a:t>
            </a:r>
            <a:r>
              <a:rPr lang="en-US" altLang="en-US" sz="2000" dirty="0"/>
              <a:t> is declared, the compiler will define one which performs member-wise destruction of each of the class data attributes.</a:t>
            </a:r>
          </a:p>
          <a:p>
            <a:pPr marL="205740" lvl="1" indent="0">
              <a:buNone/>
            </a:pPr>
            <a:endParaRPr lang="en-US" altLang="en-US" sz="2000" dirty="0"/>
          </a:p>
          <a:p>
            <a:pPr lvl="1"/>
            <a:r>
              <a:rPr lang="en-US" altLang="en-US" sz="2000" dirty="0"/>
              <a:t>If no </a:t>
            </a:r>
            <a:r>
              <a:rPr lang="en-US" altLang="en-US" sz="2000" b="1" dirty="0"/>
              <a:t>copy assignment </a:t>
            </a:r>
            <a:r>
              <a:rPr lang="en-US" altLang="en-US" sz="2000" dirty="0"/>
              <a:t>operator is declared by a class, the compiler will define one, if needed, which does member-wise assignment of the class’s data attributes.</a:t>
            </a:r>
            <a:br>
              <a:rPr lang="en-US" altLang="en-US" sz="2000" dirty="0"/>
            </a:br>
            <a:endParaRPr lang="en-US" altLang="en-US" sz="2000" dirty="0"/>
          </a:p>
          <a:p>
            <a:r>
              <a:rPr lang="en-US" altLang="en-US" sz="2200" dirty="0"/>
              <a:t>Note that these default operations may not be what is needed by the class. For example, if a class contains a pointer data element, default copying or assignment will result in copying the pointer, not what is pointed to. This is termed a shallow copy. Usually what is wanted is a deep copy; that is, allocating new memory for the pointed to object, copying the object into new memory, and assigning the address of the new object to the pointer data element.</a:t>
            </a:r>
          </a:p>
        </p:txBody>
      </p:sp>
    </p:spTree>
    <p:extLst>
      <p:ext uri="{BB962C8B-B14F-4D97-AF65-F5344CB8AC3E}">
        <p14:creationId xmlns:p14="http://schemas.microsoft.com/office/powerpoint/2010/main" val="123156274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4">
            <a:extLst>
              <a:ext uri="{FF2B5EF4-FFF2-40B4-BE49-F238E27FC236}">
                <a16:creationId xmlns:a16="http://schemas.microsoft.com/office/drawing/2014/main" id="{452A448C-7C3E-4635-9732-B40C80AA4F20}"/>
              </a:ext>
            </a:extLst>
          </p:cNvPr>
          <p:cNvSpPr>
            <a:spLocks noGrp="1" noChangeArrowheads="1"/>
          </p:cNvSpPr>
          <p:nvPr>
            <p:ph type="title"/>
          </p:nvPr>
        </p:nvSpPr>
        <p:spPr/>
        <p:txBody>
          <a:bodyPr>
            <a:normAutofit/>
          </a:bodyPr>
          <a:lstStyle/>
          <a:p>
            <a:r>
              <a:rPr lang="en-US" altLang="en-US" dirty="0"/>
              <a:t>Default Moves</a:t>
            </a:r>
          </a:p>
        </p:txBody>
      </p:sp>
      <p:sp>
        <p:nvSpPr>
          <p:cNvPr id="2" name="Content Placeholder 1"/>
          <p:cNvSpPr>
            <a:spLocks noGrp="1"/>
          </p:cNvSpPr>
          <p:nvPr>
            <p:ph idx="1"/>
          </p:nvPr>
        </p:nvSpPr>
        <p:spPr/>
        <p:txBody>
          <a:bodyPr>
            <a:noAutofit/>
          </a:bodyPr>
          <a:lstStyle/>
          <a:p>
            <a:r>
              <a:rPr lang="en-US" altLang="en-US" sz="2400" dirty="0"/>
              <a:t>If no copy constructor, copy assignment, and destructor are declared, then move constructor and move assignment will be implemented by the compiler.</a:t>
            </a:r>
          </a:p>
          <a:p>
            <a:r>
              <a:rPr lang="en-US" altLang="en-US" sz="2400" dirty="0"/>
              <a:t>The defaults do move operations on the class’s bases and data members.</a:t>
            </a:r>
          </a:p>
          <a:p>
            <a:r>
              <a:rPr lang="en-US" altLang="en-US" sz="2400" dirty="0"/>
              <a:t>As on the </a:t>
            </a:r>
            <a:r>
              <a:rPr lang="en-US" altLang="en-US" sz="2400"/>
              <a:t>previous slide, </a:t>
            </a:r>
            <a:r>
              <a:rPr lang="en-US" altLang="en-US" sz="2400" dirty="0"/>
              <a:t>this may not be what you want.</a:t>
            </a:r>
          </a:p>
          <a:p>
            <a:r>
              <a:rPr lang="en-US" altLang="en-US" sz="2400" dirty="0"/>
              <a:t>The designer of every class must decide whether to accept the default members, or define those members, or disallow them (with the = delete) syntax.</a:t>
            </a:r>
          </a:p>
        </p:txBody>
      </p:sp>
    </p:spTree>
    <p:extLst>
      <p:ext uri="{BB962C8B-B14F-4D97-AF65-F5344CB8AC3E}">
        <p14:creationId xmlns:p14="http://schemas.microsoft.com/office/powerpoint/2010/main" val="383032220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1930</TotalTime>
  <Words>1129</Words>
  <Application>Microsoft Office PowerPoint</Application>
  <PresentationFormat>On-screen Show (4:3)</PresentationFormat>
  <Paragraphs>148</Paragraphs>
  <Slides>21</Slides>
  <Notes>15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Arial</vt:lpstr>
      <vt:lpstr>Calibri</vt:lpstr>
      <vt:lpstr>Consolas</vt:lpstr>
      <vt:lpstr>Scala OT</vt:lpstr>
      <vt:lpstr>ScalaOT</vt:lpstr>
      <vt:lpstr>ScalaSansLF-Regular</vt:lpstr>
      <vt:lpstr>ScalaSansOT</vt:lpstr>
      <vt:lpstr>Symbol</vt:lpstr>
      <vt:lpstr>Times New Roman</vt:lpstr>
      <vt:lpstr>Clarity</vt:lpstr>
      <vt:lpstr>1_Clarity</vt:lpstr>
      <vt:lpstr>Polymorphism</vt:lpstr>
      <vt:lpstr>Polymorphism</vt:lpstr>
      <vt:lpstr>Polymorphism (cont.)</vt:lpstr>
      <vt:lpstr>Polymorphism (cont.)</vt:lpstr>
      <vt:lpstr>Polymorphism (cont.)</vt:lpstr>
      <vt:lpstr>Still More Polymorphism</vt:lpstr>
      <vt:lpstr>Still More Polymorphism (cont.)</vt:lpstr>
      <vt:lpstr>Double Dispatching</vt:lpstr>
      <vt:lpstr>Double Dispatching (cont.)</vt:lpstr>
      <vt:lpstr>Abstract Base Class</vt:lpstr>
      <vt:lpstr>Abstract Base Class (cont.)</vt:lpstr>
      <vt:lpstr>Abstract Base Class (cont.)</vt:lpstr>
      <vt:lpstr>Finite State Machine Example</vt:lpstr>
      <vt:lpstr>Finite State Machine Example (cont.)</vt:lpstr>
      <vt:lpstr>FSM Elevator Example</vt:lpstr>
      <vt:lpstr>Members Not Inherited</vt:lpstr>
      <vt:lpstr>Members Not Inherited (cont.)</vt:lpstr>
      <vt:lpstr>Default Members</vt:lpstr>
      <vt:lpstr>Default Members (cont.)</vt:lpstr>
      <vt:lpstr>Default Moves</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2toradmin</cp:lastModifiedBy>
  <cp:revision>250</cp:revision>
  <dcterms:created xsi:type="dcterms:W3CDTF">2015-11-10T20:00:19Z</dcterms:created>
  <dcterms:modified xsi:type="dcterms:W3CDTF">2017-09-28T13:04:51Z</dcterms:modified>
</cp:coreProperties>
</file>