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19"/>
  </p:notesMasterIdLst>
  <p:sldIdLst>
    <p:sldId id="326" r:id="rId3"/>
    <p:sldId id="337" r:id="rId4"/>
    <p:sldId id="338" r:id="rId5"/>
    <p:sldId id="339" r:id="rId6"/>
    <p:sldId id="340" r:id="rId7"/>
    <p:sldId id="341" r:id="rId8"/>
    <p:sldId id="342" r:id="rId9"/>
    <p:sldId id="330" r:id="rId10"/>
    <p:sldId id="343" r:id="rId11"/>
    <p:sldId id="344" r:id="rId12"/>
    <p:sldId id="345" r:id="rId13"/>
    <p:sldId id="346" r:id="rId14"/>
    <p:sldId id="347" r:id="rId15"/>
    <p:sldId id="348" r:id="rId16"/>
    <p:sldId id="349" r:id="rId17"/>
    <p:sldId id="318" r:id="rId18"/>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5"/>
  </p:normalViewPr>
  <p:slideViewPr>
    <p:cSldViewPr snapToGrid="0" snapToObjects="1">
      <p:cViewPr varScale="1">
        <p:scale>
          <a:sx n="49" d="100"/>
          <a:sy n="49" d="100"/>
        </p:scale>
        <p:origin x="2256" y="60"/>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9/28/2017</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871432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630322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AB5A71E-5CE6-4D9C-B8B4-573EB8978630}"/>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4D5C6765-32C5-49E8-8039-FDA632E2EB4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375396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AB5A71E-5CE6-4D9C-B8B4-573EB8978630}"/>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4D5C6765-32C5-49E8-8039-FDA632E2EB4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4200930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316167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CA993CA-E651-41EA-8061-CB97277CB5E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8816068-7556-4B0A-87CC-7E92C589C75F}"/>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459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0D8DA525-2E10-4FFA-9643-F2C965BA317F}"/>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D9FA6B2C-B3A9-4523-9C3E-4D662AAD9EA4}"/>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542141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0D8DA525-2E10-4FFA-9643-F2C965BA317F}"/>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D9FA6B2C-B3A9-4523-9C3E-4D662AAD9EA4}"/>
              </a:ext>
            </a:extLst>
          </p:cNvPr>
          <p:cNvSpPr>
            <a:spLocks noGrp="1" noChangeArrowheads="1"/>
          </p:cNvSpPr>
          <p:nvPr>
            <p:ph type="body" idx="1"/>
          </p:nvPr>
        </p:nvSpPr>
        <p:spPr>
          <a:noFill/>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1151587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A22DB05B-BE9B-4D40-9145-C0A4CCC8A8F7}"/>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9BC74A0E-7921-450B-9A0A-51365EADF65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395650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A22DB05B-BE9B-4D40-9145-C0A4CCC8A8F7}"/>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9BC74A0E-7921-450B-9A0A-51365EADF65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769637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EED14017-782D-4004-B5BA-CAB5C498D077}"/>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id="{53D02E27-CDEA-4731-9207-499E33221958}"/>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186611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B3BDE5C4-7CE2-4267-8BFF-BBF38F98815E}"/>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57FE6CE8-0868-4996-8261-A19AC5FED4E9}"/>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95830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72A75D8C-F841-48A5-9F70-6F40FD0203AC}"/>
              </a:ext>
            </a:extLst>
          </p:cNvPr>
          <p:cNvSpPr>
            <a:spLocks noGrp="1" noRot="1" noChangeAspect="1" noChangeArrowheads="1" noTextEdit="1"/>
          </p:cNvSpPr>
          <p:nvPr>
            <p:ph type="sldImg"/>
          </p:nvPr>
        </p:nvSpPr>
        <p:spPr>
          <a:ln/>
        </p:spPr>
      </p:sp>
      <p:sp>
        <p:nvSpPr>
          <p:cNvPr id="36867" name="Rectangle 3">
            <a:extLst>
              <a:ext uri="{FF2B5EF4-FFF2-40B4-BE49-F238E27FC236}">
                <a16:creationId xmlns:a16="http://schemas.microsoft.com/office/drawing/2014/main" id="{5A476B41-E1BC-4C18-B477-8C9782FAA66E}"/>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803439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normAutofit/>
          </a:bodyPr>
          <a:lstStyle>
            <a:lvl1pPr marL="0" indent="0" algn="l">
              <a:buNone/>
              <a:defRPr sz="2400">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725293"/>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8615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05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lstStyle>
            <a:lvl1pPr marL="0" indent="0" algn="l">
              <a:buNone/>
              <a:defRPr>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551546"/>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875605"/>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49250"/>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marL="183600" indent="-183600">
              <a:spcBef>
                <a:spcPts val="600"/>
              </a:spcBef>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486150" y="2231136"/>
            <a:ext cx="3028950" cy="6291072"/>
          </a:xfrm>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215900"/>
            <a:ext cx="6172200" cy="1320800"/>
          </a:xfrm>
        </p:spPr>
        <p:txBody>
          <a:bodyPr>
            <a:noAutofit/>
          </a:bodyPr>
          <a:lstStyle>
            <a:lvl1pPr algn="ctr">
              <a:defRPr sz="4400"/>
            </a:lvl1pPr>
          </a:lstStyle>
          <a:p>
            <a:r>
              <a:rPr lang="en-US" dirty="0"/>
              <a:t>Click to edit Master title style </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607" y="304262"/>
            <a:ext cx="5829515" cy="1017143"/>
          </a:xfrm>
        </p:spPr>
        <p:txBody>
          <a:bodyPr/>
          <a:lstStyle/>
          <a:p>
            <a:r>
              <a:rPr lang="en-US"/>
              <a:t>Click to edit Master title style</a:t>
            </a:r>
          </a:p>
        </p:txBody>
      </p:sp>
      <p:sp>
        <p:nvSpPr>
          <p:cNvPr id="3" name="Table Placeholder 2"/>
          <p:cNvSpPr>
            <a:spLocks noGrp="1"/>
          </p:cNvSpPr>
          <p:nvPr>
            <p:ph type="tbl" idx="1"/>
          </p:nvPr>
        </p:nvSpPr>
        <p:spPr>
          <a:xfrm>
            <a:off x="514960" y="2031346"/>
            <a:ext cx="5828080" cy="6096980"/>
          </a:xfrm>
        </p:spPr>
        <p:txBody>
          <a:bodyPr/>
          <a:lstStyle/>
          <a:p>
            <a:pPr lvl="0"/>
            <a:endParaRPr lang="en-US" noProof="0"/>
          </a:p>
        </p:txBody>
      </p:sp>
      <p:sp>
        <p:nvSpPr>
          <p:cNvPr id="4" name="Rectangle 7">
            <a:extLst>
              <a:ext uri="{FF2B5EF4-FFF2-40B4-BE49-F238E27FC236}">
                <a16:creationId xmlns:a16="http://schemas.microsoft.com/office/drawing/2014/main" id="{141D847A-EF43-4499-B6A1-D7C2BC8FE5CA}"/>
              </a:ext>
            </a:extLst>
          </p:cNvPr>
          <p:cNvSpPr>
            <a:spLocks noGrp="1" noChangeArrowheads="1"/>
          </p:cNvSpPr>
          <p:nvPr>
            <p:ph type="ftr" sz="quarter" idx="10"/>
          </p:nvPr>
        </p:nvSpPr>
        <p:spPr>
          <a:ln/>
        </p:spPr>
        <p:txBody>
          <a:bodyPr/>
          <a:lstStyle>
            <a:lvl1pPr>
              <a:defRPr/>
            </a:lvl1pPr>
          </a:lstStyle>
          <a:p>
            <a:pPr>
              <a:defRPr/>
            </a:pPr>
            <a:r>
              <a:rPr lang="en-US"/>
              <a:t>Chapter 6 - Hierarchy</a:t>
            </a:r>
          </a:p>
        </p:txBody>
      </p:sp>
      <p:sp>
        <p:nvSpPr>
          <p:cNvPr id="5" name="Rectangle 8">
            <a:extLst>
              <a:ext uri="{FF2B5EF4-FFF2-40B4-BE49-F238E27FC236}">
                <a16:creationId xmlns:a16="http://schemas.microsoft.com/office/drawing/2014/main" id="{28EA29A3-2A07-4F66-AE10-17512C2D2D89}"/>
              </a:ext>
            </a:extLst>
          </p:cNvPr>
          <p:cNvSpPr>
            <a:spLocks noGrp="1" noChangeArrowheads="1"/>
          </p:cNvSpPr>
          <p:nvPr>
            <p:ph type="sldNum" sz="quarter" idx="11"/>
          </p:nvPr>
        </p:nvSpPr>
        <p:spPr>
          <a:ln/>
        </p:spPr>
        <p:txBody>
          <a:bodyPr/>
          <a:lstStyle>
            <a:lvl1pPr>
              <a:defRPr/>
            </a:lvl1pPr>
          </a:lstStyle>
          <a:p>
            <a:pPr>
              <a:defRPr/>
            </a:pPr>
            <a:fld id="{EA26E49F-3EDA-497F-A044-38237DCD9113}" type="slidenum">
              <a:rPr lang="en-US" altLang="en-US"/>
              <a:pPr>
                <a:defRPr/>
              </a:pPr>
              <a:t>‹#›</a:t>
            </a:fld>
            <a:endParaRPr lang="en-US" altLang="en-US"/>
          </a:p>
        </p:txBody>
      </p:sp>
    </p:spTree>
    <p:extLst>
      <p:ext uri="{BB962C8B-B14F-4D97-AF65-F5344CB8AC3E}">
        <p14:creationId xmlns:p14="http://schemas.microsoft.com/office/powerpoint/2010/main" val="3276690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183600" y="8564400"/>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 id="2147484001" r:id="rId14"/>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9.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ltLang="en-US" cap="none" smtClean="0"/>
              <a:t>Inheritance</a:t>
            </a:r>
            <a:endParaRPr lang="en-US" cap="none" dirty="0"/>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rmAutofit/>
          </a:bodyPr>
          <a:lstStyle/>
          <a:p>
            <a:r>
              <a:rPr lang="en-US" altLang="en-US" dirty="0"/>
              <a:t>Inheritance</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pPr marL="0">
              <a:buFont typeface="Symbol" panose="05050102010706020507" pitchFamily="18" charset="2"/>
              <a:buNone/>
            </a:pPr>
            <a:r>
              <a:rPr lang="en-US" altLang="en-US" sz="2000" dirty="0"/>
              <a:t>Inheritance models an “is-a” semantic relationship.  Here, classes Y and Z inherit from class X.</a:t>
            </a:r>
            <a:br>
              <a:rPr lang="en-US" altLang="en-US" sz="2000" dirty="0"/>
            </a:b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marL="0">
              <a:buFont typeface="Symbol" panose="05050102010706020507" pitchFamily="18" charset="2"/>
              <a:buNone/>
            </a:pPr>
            <a:endParaRPr lang="en-US" altLang="en-US" sz="2000" dirty="0"/>
          </a:p>
          <a:p>
            <a:pPr>
              <a:buFont typeface="Symbol" panose="05050102010706020507" pitchFamily="18" charset="2"/>
              <a:buNone/>
            </a:pPr>
            <a:endParaRPr lang="en-US" altLang="en-US" sz="2000" dirty="0">
              <a:latin typeface="Consolas" panose="020B0609020204030204" pitchFamily="49" charset="0"/>
            </a:endParaRPr>
          </a:p>
          <a:p>
            <a:pPr>
              <a:buFont typeface="Symbol" panose="05050102010706020507" pitchFamily="18" charset="2"/>
              <a:buNone/>
            </a:pPr>
            <a:endParaRPr lang="en-US" altLang="en-US" sz="2000" dirty="0">
              <a:latin typeface="Consolas" panose="020B0609020204030204" pitchFamily="49" charset="0"/>
            </a:endParaRPr>
          </a:p>
          <a:p>
            <a:pPr marL="720000">
              <a:buFont typeface="Symbol" panose="05050102010706020507" pitchFamily="18" charset="2"/>
              <a:buNone/>
            </a:pPr>
            <a:r>
              <a:rPr lang="en-US" altLang="en-US" sz="2000" dirty="0">
                <a:latin typeface="Consolas" panose="020B0609020204030204" pitchFamily="49" charset="0"/>
              </a:rPr>
              <a:t>class Y : public X { … }</a:t>
            </a:r>
          </a:p>
          <a:p>
            <a:pPr marL="720000">
              <a:buFont typeface="Symbol" panose="05050102010706020507" pitchFamily="18" charset="2"/>
              <a:buNone/>
            </a:pPr>
            <a:r>
              <a:rPr lang="en-US" altLang="en-US" sz="2000" dirty="0">
                <a:latin typeface="Consolas" panose="020B0609020204030204" pitchFamily="49" charset="0"/>
              </a:rPr>
              <a:t>class Z : public X { … }</a:t>
            </a:r>
          </a:p>
          <a:p>
            <a:pPr>
              <a:spcBef>
                <a:spcPts val="0"/>
              </a:spcBef>
              <a:buFont typeface="Symbol" panose="05050102010706020507" pitchFamily="18" charset="2"/>
              <a:buNone/>
            </a:pPr>
            <a:endParaRPr lang="en-US" altLang="en-US" sz="2000" dirty="0">
              <a:latin typeface="Consolas" panose="020B0609020204030204" pitchFamily="49" charset="0"/>
            </a:endParaRPr>
          </a:p>
          <a:p>
            <a:pPr marL="0">
              <a:spcBef>
                <a:spcPts val="0"/>
              </a:spcBef>
              <a:buFont typeface="Symbol" panose="05050102010706020507" pitchFamily="18" charset="2"/>
              <a:buNone/>
            </a:pPr>
            <a:r>
              <a:rPr lang="en-US" altLang="en-US" sz="2000" dirty="0"/>
              <a:t>That means that class Y “is-a” class X and the same must be true for class Z. The “is-a” relationship is always a specialization. That is, both classes Y and Z must have all attributes and behaviors of class X, but they may also extend the attributes and extend and modify the behaviors of class X.</a:t>
            </a:r>
          </a:p>
        </p:txBody>
      </p:sp>
      <p:graphicFrame>
        <p:nvGraphicFramePr>
          <p:cNvPr id="5" name="Object 4">
            <a:hlinkClick r:id="" action="ppaction://ole?verb=0"/>
            <a:extLst>
              <a:ext uri="{FF2B5EF4-FFF2-40B4-BE49-F238E27FC236}">
                <a16:creationId xmlns:a16="http://schemas.microsoft.com/office/drawing/2014/main" id="{75039A47-8B16-4C09-A258-5CF7891C3021}"/>
              </a:ext>
            </a:extLst>
          </p:cNvPr>
          <p:cNvGraphicFramePr>
            <a:graphicFrameLocks/>
          </p:cNvGraphicFramePr>
          <p:nvPr>
            <p:extLst>
              <p:ext uri="{D42A27DB-BD31-4B8C-83A1-F6EECF244321}">
                <p14:modId xmlns:p14="http://schemas.microsoft.com/office/powerpoint/2010/main" val="2342618282"/>
              </p:ext>
            </p:extLst>
          </p:nvPr>
        </p:nvGraphicFramePr>
        <p:xfrm>
          <a:off x="1126236" y="2896257"/>
          <a:ext cx="4605528" cy="3072384"/>
        </p:xfrm>
        <a:graphic>
          <a:graphicData uri="http://schemas.openxmlformats.org/presentationml/2006/ole">
            <mc:AlternateContent xmlns:mc="http://schemas.openxmlformats.org/markup-compatibility/2006">
              <mc:Choice xmlns:v="urn:schemas-microsoft-com:vml" Requires="v">
                <p:oleObj spid="_x0000_s1123" name="VISIO" r:id="rId4" imgW="4605528" imgH="3072384" progId="">
                  <p:embed/>
                </p:oleObj>
              </mc:Choice>
              <mc:Fallback>
                <p:oleObj name="VISIO" r:id="rId4" imgW="4605528" imgH="3072384" progId="">
                  <p:embed/>
                  <p:pic>
                    <p:nvPicPr>
                      <p:cNvPr id="0" name="Picture 9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6236" y="2896257"/>
                        <a:ext cx="4605528" cy="3072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98893396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rmAutofit/>
          </a:bodyPr>
          <a:lstStyle/>
          <a:p>
            <a:r>
              <a:rPr lang="en-US" altLang="en-US" sz="4200" dirty="0"/>
              <a:t>Hierarchy via Inheritance</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r>
              <a:rPr lang="en-US" altLang="en-US" sz="2000" dirty="0"/>
              <a:t>Inheritance enables the derivation of a new class with almost all the existing methods and data members of its base class. </a:t>
            </a:r>
            <a:br>
              <a:rPr lang="en-US" altLang="en-US" sz="2000" dirty="0"/>
            </a:br>
            <a:endParaRPr lang="en-US" altLang="en-US" sz="2000" dirty="0"/>
          </a:p>
          <a:p>
            <a:r>
              <a:rPr lang="en-US" altLang="en-US" sz="2000" dirty="0"/>
              <a:t>Derived class functions have access to protected data and functions of the base class.</a:t>
            </a:r>
            <a:br>
              <a:rPr lang="en-US" altLang="en-US" sz="2000" dirty="0"/>
            </a:br>
            <a:endParaRPr lang="en-US" altLang="en-US" sz="2000" dirty="0"/>
          </a:p>
          <a:p>
            <a:r>
              <a:rPr lang="en-US" altLang="en-US" sz="2000" dirty="0"/>
              <a:t>The derived class </a:t>
            </a:r>
            <a:r>
              <a:rPr lang="en-US" altLang="en-US" sz="2000" b="1" dirty="0"/>
              <a:t>“is a”</a:t>
            </a:r>
            <a:r>
              <a:rPr lang="en-US" altLang="en-US" sz="2000" dirty="0"/>
              <a:t> base class object with additional capabilities, creating a new specialized object.</a:t>
            </a:r>
          </a:p>
        </p:txBody>
      </p:sp>
      <p:grpSp>
        <p:nvGrpSpPr>
          <p:cNvPr id="6" name="Group 39">
            <a:extLst>
              <a:ext uri="{FF2B5EF4-FFF2-40B4-BE49-F238E27FC236}">
                <a16:creationId xmlns:a16="http://schemas.microsoft.com/office/drawing/2014/main" id="{B871BB22-9BBB-4B99-AF88-4326BD17794F}"/>
              </a:ext>
            </a:extLst>
          </p:cNvPr>
          <p:cNvGrpSpPr>
            <a:grpSpLocks noChangeAspect="1"/>
          </p:cNvGrpSpPr>
          <p:nvPr/>
        </p:nvGrpSpPr>
        <p:grpSpPr bwMode="auto">
          <a:xfrm>
            <a:off x="342900" y="5410486"/>
            <a:ext cx="6172200" cy="3497505"/>
            <a:chOff x="458" y="2527"/>
            <a:chExt cx="3764" cy="3069"/>
          </a:xfrm>
        </p:grpSpPr>
        <p:sp>
          <p:nvSpPr>
            <p:cNvPr id="7" name="AutoShape 5">
              <a:extLst>
                <a:ext uri="{FF2B5EF4-FFF2-40B4-BE49-F238E27FC236}">
                  <a16:creationId xmlns:a16="http://schemas.microsoft.com/office/drawing/2014/main" id="{8EB4D3A5-A5DC-4559-A304-F1FFFFF63EBB}"/>
                </a:ext>
              </a:extLst>
            </p:cNvPr>
            <p:cNvSpPr>
              <a:spLocks noChangeArrowheads="1"/>
            </p:cNvSpPr>
            <p:nvPr/>
          </p:nvSpPr>
          <p:spPr bwMode="auto">
            <a:xfrm>
              <a:off x="734" y="3248"/>
              <a:ext cx="3445" cy="1940"/>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8" name="AutoShape 6">
              <a:extLst>
                <a:ext uri="{FF2B5EF4-FFF2-40B4-BE49-F238E27FC236}">
                  <a16:creationId xmlns:a16="http://schemas.microsoft.com/office/drawing/2014/main" id="{4F7045AC-0819-4B8A-A720-65DD01B60496}"/>
                </a:ext>
              </a:extLst>
            </p:cNvPr>
            <p:cNvSpPr>
              <a:spLocks noChangeArrowheads="1"/>
            </p:cNvSpPr>
            <p:nvPr/>
          </p:nvSpPr>
          <p:spPr bwMode="auto">
            <a:xfrm>
              <a:off x="761" y="3272"/>
              <a:ext cx="2542" cy="1038"/>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9" name="Freeform 7">
              <a:extLst>
                <a:ext uri="{FF2B5EF4-FFF2-40B4-BE49-F238E27FC236}">
                  <a16:creationId xmlns:a16="http://schemas.microsoft.com/office/drawing/2014/main" id="{6E5E8444-65EE-499F-99FA-5565E9A35C95}"/>
                </a:ext>
              </a:extLst>
            </p:cNvPr>
            <p:cNvSpPr>
              <a:spLocks/>
            </p:cNvSpPr>
            <p:nvPr/>
          </p:nvSpPr>
          <p:spPr bwMode="auto">
            <a:xfrm>
              <a:off x="2039" y="3755"/>
              <a:ext cx="1149" cy="470"/>
            </a:xfrm>
            <a:custGeom>
              <a:avLst/>
              <a:gdLst>
                <a:gd name="T0" fmla="*/ 106 w 1149"/>
                <a:gd name="T1" fmla="*/ 273 h 470"/>
                <a:gd name="T2" fmla="*/ 113 w 1149"/>
                <a:gd name="T3" fmla="*/ 208 h 470"/>
                <a:gd name="T4" fmla="*/ 139 w 1149"/>
                <a:gd name="T5" fmla="*/ 184 h 470"/>
                <a:gd name="T6" fmla="*/ 179 w 1149"/>
                <a:gd name="T7" fmla="*/ 166 h 470"/>
                <a:gd name="T8" fmla="*/ 219 w 1149"/>
                <a:gd name="T9" fmla="*/ 154 h 470"/>
                <a:gd name="T10" fmla="*/ 259 w 1149"/>
                <a:gd name="T11" fmla="*/ 148 h 470"/>
                <a:gd name="T12" fmla="*/ 305 w 1149"/>
                <a:gd name="T13" fmla="*/ 119 h 470"/>
                <a:gd name="T14" fmla="*/ 345 w 1149"/>
                <a:gd name="T15" fmla="*/ 107 h 470"/>
                <a:gd name="T16" fmla="*/ 411 w 1149"/>
                <a:gd name="T17" fmla="*/ 101 h 470"/>
                <a:gd name="T18" fmla="*/ 518 w 1149"/>
                <a:gd name="T19" fmla="*/ 101 h 470"/>
                <a:gd name="T20" fmla="*/ 591 w 1149"/>
                <a:gd name="T21" fmla="*/ 89 h 470"/>
                <a:gd name="T22" fmla="*/ 644 w 1149"/>
                <a:gd name="T23" fmla="*/ 59 h 470"/>
                <a:gd name="T24" fmla="*/ 683 w 1149"/>
                <a:gd name="T25" fmla="*/ 36 h 470"/>
                <a:gd name="T26" fmla="*/ 717 w 1149"/>
                <a:gd name="T27" fmla="*/ 12 h 470"/>
                <a:gd name="T28" fmla="*/ 756 w 1149"/>
                <a:gd name="T29" fmla="*/ 0 h 470"/>
                <a:gd name="T30" fmla="*/ 836 w 1149"/>
                <a:gd name="T31" fmla="*/ 0 h 470"/>
                <a:gd name="T32" fmla="*/ 883 w 1149"/>
                <a:gd name="T33" fmla="*/ 18 h 470"/>
                <a:gd name="T34" fmla="*/ 975 w 1149"/>
                <a:gd name="T35" fmla="*/ 36 h 470"/>
                <a:gd name="T36" fmla="*/ 1009 w 1149"/>
                <a:gd name="T37" fmla="*/ 83 h 470"/>
                <a:gd name="T38" fmla="*/ 1048 w 1149"/>
                <a:gd name="T39" fmla="*/ 113 h 470"/>
                <a:gd name="T40" fmla="*/ 1115 w 1149"/>
                <a:gd name="T41" fmla="*/ 137 h 470"/>
                <a:gd name="T42" fmla="*/ 1128 w 1149"/>
                <a:gd name="T43" fmla="*/ 196 h 470"/>
                <a:gd name="T44" fmla="*/ 1148 w 1149"/>
                <a:gd name="T45" fmla="*/ 255 h 470"/>
                <a:gd name="T46" fmla="*/ 1148 w 1149"/>
                <a:gd name="T47" fmla="*/ 327 h 470"/>
                <a:gd name="T48" fmla="*/ 1135 w 1149"/>
                <a:gd name="T49" fmla="*/ 374 h 470"/>
                <a:gd name="T50" fmla="*/ 1108 w 1149"/>
                <a:gd name="T51" fmla="*/ 410 h 470"/>
                <a:gd name="T52" fmla="*/ 1062 w 1149"/>
                <a:gd name="T53" fmla="*/ 439 h 470"/>
                <a:gd name="T54" fmla="*/ 1002 w 1149"/>
                <a:gd name="T55" fmla="*/ 445 h 470"/>
                <a:gd name="T56" fmla="*/ 949 w 1149"/>
                <a:gd name="T57" fmla="*/ 445 h 470"/>
                <a:gd name="T58" fmla="*/ 889 w 1149"/>
                <a:gd name="T59" fmla="*/ 445 h 470"/>
                <a:gd name="T60" fmla="*/ 810 w 1149"/>
                <a:gd name="T61" fmla="*/ 445 h 470"/>
                <a:gd name="T62" fmla="*/ 770 w 1149"/>
                <a:gd name="T63" fmla="*/ 457 h 470"/>
                <a:gd name="T64" fmla="*/ 723 w 1149"/>
                <a:gd name="T65" fmla="*/ 469 h 470"/>
                <a:gd name="T66" fmla="*/ 683 w 1149"/>
                <a:gd name="T67" fmla="*/ 445 h 470"/>
                <a:gd name="T68" fmla="*/ 624 w 1149"/>
                <a:gd name="T69" fmla="*/ 433 h 470"/>
                <a:gd name="T70" fmla="*/ 551 w 1149"/>
                <a:gd name="T71" fmla="*/ 433 h 470"/>
                <a:gd name="T72" fmla="*/ 504 w 1149"/>
                <a:gd name="T73" fmla="*/ 445 h 470"/>
                <a:gd name="T74" fmla="*/ 411 w 1149"/>
                <a:gd name="T75" fmla="*/ 445 h 470"/>
                <a:gd name="T76" fmla="*/ 345 w 1149"/>
                <a:gd name="T77" fmla="*/ 439 h 470"/>
                <a:gd name="T78" fmla="*/ 239 w 1149"/>
                <a:gd name="T79" fmla="*/ 422 h 470"/>
                <a:gd name="T80" fmla="*/ 166 w 1149"/>
                <a:gd name="T81" fmla="*/ 422 h 470"/>
                <a:gd name="T82" fmla="*/ 100 w 1149"/>
                <a:gd name="T83" fmla="*/ 422 h 470"/>
                <a:gd name="T84" fmla="*/ 27 w 1149"/>
                <a:gd name="T85" fmla="*/ 392 h 470"/>
                <a:gd name="T86" fmla="*/ 0 w 1149"/>
                <a:gd name="T87" fmla="*/ 368 h 470"/>
                <a:gd name="T88" fmla="*/ 0 w 1149"/>
                <a:gd name="T89" fmla="*/ 332 h 470"/>
                <a:gd name="T90" fmla="*/ 40 w 1149"/>
                <a:gd name="T91" fmla="*/ 315 h 470"/>
                <a:gd name="T92" fmla="*/ 80 w 1149"/>
                <a:gd name="T93" fmla="*/ 303 h 47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149" h="470">
                  <a:moveTo>
                    <a:pt x="90" y="291"/>
                  </a:moveTo>
                  <a:lnTo>
                    <a:pt x="106" y="273"/>
                  </a:lnTo>
                  <a:lnTo>
                    <a:pt x="106" y="249"/>
                  </a:lnTo>
                  <a:lnTo>
                    <a:pt x="113" y="208"/>
                  </a:lnTo>
                  <a:lnTo>
                    <a:pt x="133" y="202"/>
                  </a:lnTo>
                  <a:lnTo>
                    <a:pt x="139" y="184"/>
                  </a:lnTo>
                  <a:lnTo>
                    <a:pt x="159" y="178"/>
                  </a:lnTo>
                  <a:lnTo>
                    <a:pt x="179" y="166"/>
                  </a:lnTo>
                  <a:lnTo>
                    <a:pt x="199" y="154"/>
                  </a:lnTo>
                  <a:lnTo>
                    <a:pt x="219" y="154"/>
                  </a:lnTo>
                  <a:lnTo>
                    <a:pt x="239" y="154"/>
                  </a:lnTo>
                  <a:lnTo>
                    <a:pt x="259" y="148"/>
                  </a:lnTo>
                  <a:lnTo>
                    <a:pt x="279" y="137"/>
                  </a:lnTo>
                  <a:lnTo>
                    <a:pt x="305" y="119"/>
                  </a:lnTo>
                  <a:lnTo>
                    <a:pt x="325" y="107"/>
                  </a:lnTo>
                  <a:lnTo>
                    <a:pt x="345" y="107"/>
                  </a:lnTo>
                  <a:lnTo>
                    <a:pt x="365" y="101"/>
                  </a:lnTo>
                  <a:lnTo>
                    <a:pt x="411" y="101"/>
                  </a:lnTo>
                  <a:lnTo>
                    <a:pt x="465" y="101"/>
                  </a:lnTo>
                  <a:lnTo>
                    <a:pt x="518" y="101"/>
                  </a:lnTo>
                  <a:lnTo>
                    <a:pt x="538" y="95"/>
                  </a:lnTo>
                  <a:lnTo>
                    <a:pt x="591" y="89"/>
                  </a:lnTo>
                  <a:lnTo>
                    <a:pt x="637" y="77"/>
                  </a:lnTo>
                  <a:lnTo>
                    <a:pt x="644" y="59"/>
                  </a:lnTo>
                  <a:lnTo>
                    <a:pt x="664" y="47"/>
                  </a:lnTo>
                  <a:lnTo>
                    <a:pt x="683" y="36"/>
                  </a:lnTo>
                  <a:lnTo>
                    <a:pt x="697" y="18"/>
                  </a:lnTo>
                  <a:lnTo>
                    <a:pt x="717" y="12"/>
                  </a:lnTo>
                  <a:lnTo>
                    <a:pt x="737" y="0"/>
                  </a:lnTo>
                  <a:lnTo>
                    <a:pt x="756" y="0"/>
                  </a:lnTo>
                  <a:lnTo>
                    <a:pt x="796" y="0"/>
                  </a:lnTo>
                  <a:lnTo>
                    <a:pt x="836" y="0"/>
                  </a:lnTo>
                  <a:lnTo>
                    <a:pt x="856" y="0"/>
                  </a:lnTo>
                  <a:lnTo>
                    <a:pt x="883" y="18"/>
                  </a:lnTo>
                  <a:lnTo>
                    <a:pt x="949" y="36"/>
                  </a:lnTo>
                  <a:lnTo>
                    <a:pt x="975" y="36"/>
                  </a:lnTo>
                  <a:lnTo>
                    <a:pt x="995" y="59"/>
                  </a:lnTo>
                  <a:lnTo>
                    <a:pt x="1009" y="83"/>
                  </a:lnTo>
                  <a:lnTo>
                    <a:pt x="1029" y="107"/>
                  </a:lnTo>
                  <a:lnTo>
                    <a:pt x="1048" y="113"/>
                  </a:lnTo>
                  <a:lnTo>
                    <a:pt x="1102" y="119"/>
                  </a:lnTo>
                  <a:lnTo>
                    <a:pt x="1115" y="137"/>
                  </a:lnTo>
                  <a:lnTo>
                    <a:pt x="1121" y="154"/>
                  </a:lnTo>
                  <a:lnTo>
                    <a:pt x="1128" y="196"/>
                  </a:lnTo>
                  <a:lnTo>
                    <a:pt x="1141" y="237"/>
                  </a:lnTo>
                  <a:lnTo>
                    <a:pt x="1148" y="255"/>
                  </a:lnTo>
                  <a:lnTo>
                    <a:pt x="1148" y="303"/>
                  </a:lnTo>
                  <a:lnTo>
                    <a:pt x="1148" y="327"/>
                  </a:lnTo>
                  <a:lnTo>
                    <a:pt x="1141" y="350"/>
                  </a:lnTo>
                  <a:lnTo>
                    <a:pt x="1135" y="374"/>
                  </a:lnTo>
                  <a:lnTo>
                    <a:pt x="1128" y="392"/>
                  </a:lnTo>
                  <a:lnTo>
                    <a:pt x="1108" y="410"/>
                  </a:lnTo>
                  <a:lnTo>
                    <a:pt x="1088" y="427"/>
                  </a:lnTo>
                  <a:lnTo>
                    <a:pt x="1062" y="439"/>
                  </a:lnTo>
                  <a:lnTo>
                    <a:pt x="1042" y="445"/>
                  </a:lnTo>
                  <a:lnTo>
                    <a:pt x="1002" y="445"/>
                  </a:lnTo>
                  <a:lnTo>
                    <a:pt x="975" y="445"/>
                  </a:lnTo>
                  <a:lnTo>
                    <a:pt x="949" y="445"/>
                  </a:lnTo>
                  <a:lnTo>
                    <a:pt x="909" y="445"/>
                  </a:lnTo>
                  <a:lnTo>
                    <a:pt x="889" y="445"/>
                  </a:lnTo>
                  <a:lnTo>
                    <a:pt x="836" y="445"/>
                  </a:lnTo>
                  <a:lnTo>
                    <a:pt x="810" y="445"/>
                  </a:lnTo>
                  <a:lnTo>
                    <a:pt x="790" y="451"/>
                  </a:lnTo>
                  <a:lnTo>
                    <a:pt x="770" y="457"/>
                  </a:lnTo>
                  <a:lnTo>
                    <a:pt x="750" y="463"/>
                  </a:lnTo>
                  <a:lnTo>
                    <a:pt x="723" y="469"/>
                  </a:lnTo>
                  <a:lnTo>
                    <a:pt x="703" y="457"/>
                  </a:lnTo>
                  <a:lnTo>
                    <a:pt x="683" y="445"/>
                  </a:lnTo>
                  <a:lnTo>
                    <a:pt x="664" y="445"/>
                  </a:lnTo>
                  <a:lnTo>
                    <a:pt x="624" y="433"/>
                  </a:lnTo>
                  <a:lnTo>
                    <a:pt x="604" y="427"/>
                  </a:lnTo>
                  <a:lnTo>
                    <a:pt x="551" y="433"/>
                  </a:lnTo>
                  <a:lnTo>
                    <a:pt x="531" y="433"/>
                  </a:lnTo>
                  <a:lnTo>
                    <a:pt x="504" y="445"/>
                  </a:lnTo>
                  <a:lnTo>
                    <a:pt x="458" y="445"/>
                  </a:lnTo>
                  <a:lnTo>
                    <a:pt x="411" y="445"/>
                  </a:lnTo>
                  <a:lnTo>
                    <a:pt x="365" y="445"/>
                  </a:lnTo>
                  <a:lnTo>
                    <a:pt x="345" y="439"/>
                  </a:lnTo>
                  <a:lnTo>
                    <a:pt x="292" y="433"/>
                  </a:lnTo>
                  <a:lnTo>
                    <a:pt x="239" y="422"/>
                  </a:lnTo>
                  <a:lnTo>
                    <a:pt x="219" y="422"/>
                  </a:lnTo>
                  <a:lnTo>
                    <a:pt x="166" y="422"/>
                  </a:lnTo>
                  <a:lnTo>
                    <a:pt x="146" y="422"/>
                  </a:lnTo>
                  <a:lnTo>
                    <a:pt x="100" y="422"/>
                  </a:lnTo>
                  <a:lnTo>
                    <a:pt x="46" y="404"/>
                  </a:lnTo>
                  <a:lnTo>
                    <a:pt x="27" y="392"/>
                  </a:lnTo>
                  <a:lnTo>
                    <a:pt x="20" y="374"/>
                  </a:lnTo>
                  <a:lnTo>
                    <a:pt x="0" y="368"/>
                  </a:lnTo>
                  <a:lnTo>
                    <a:pt x="0" y="350"/>
                  </a:lnTo>
                  <a:lnTo>
                    <a:pt x="0" y="332"/>
                  </a:lnTo>
                  <a:lnTo>
                    <a:pt x="20" y="327"/>
                  </a:lnTo>
                  <a:lnTo>
                    <a:pt x="40" y="315"/>
                  </a:lnTo>
                  <a:lnTo>
                    <a:pt x="60" y="309"/>
                  </a:lnTo>
                  <a:lnTo>
                    <a:pt x="80" y="303"/>
                  </a:lnTo>
                  <a:lnTo>
                    <a:pt x="100" y="303"/>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Rectangle 8">
              <a:extLst>
                <a:ext uri="{FF2B5EF4-FFF2-40B4-BE49-F238E27FC236}">
                  <a16:creationId xmlns:a16="http://schemas.microsoft.com/office/drawing/2014/main" id="{AFC0A717-094F-4D81-BA34-64DC30CB2779}"/>
                </a:ext>
              </a:extLst>
            </p:cNvPr>
            <p:cNvSpPr>
              <a:spLocks noChangeArrowheads="1"/>
            </p:cNvSpPr>
            <p:nvPr/>
          </p:nvSpPr>
          <p:spPr bwMode="auto">
            <a:xfrm>
              <a:off x="944" y="3449"/>
              <a:ext cx="403"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1" name="Rectangle 9">
              <a:extLst>
                <a:ext uri="{FF2B5EF4-FFF2-40B4-BE49-F238E27FC236}">
                  <a16:creationId xmlns:a16="http://schemas.microsoft.com/office/drawing/2014/main" id="{3CCCDFD6-835E-4319-8BEE-F6D94149F8D4}"/>
                </a:ext>
              </a:extLst>
            </p:cNvPr>
            <p:cNvSpPr>
              <a:spLocks noChangeArrowheads="1"/>
            </p:cNvSpPr>
            <p:nvPr/>
          </p:nvSpPr>
          <p:spPr bwMode="auto">
            <a:xfrm>
              <a:off x="1419" y="3449"/>
              <a:ext cx="402"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2" name="Rectangle 10">
              <a:extLst>
                <a:ext uri="{FF2B5EF4-FFF2-40B4-BE49-F238E27FC236}">
                  <a16:creationId xmlns:a16="http://schemas.microsoft.com/office/drawing/2014/main" id="{FA0E17C6-1D53-4382-B529-5A80F93DC473}"/>
                </a:ext>
              </a:extLst>
            </p:cNvPr>
            <p:cNvSpPr>
              <a:spLocks noChangeArrowheads="1"/>
            </p:cNvSpPr>
            <p:nvPr/>
          </p:nvSpPr>
          <p:spPr bwMode="auto">
            <a:xfrm>
              <a:off x="1897" y="3449"/>
              <a:ext cx="402"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3" name="Rectangle 11">
              <a:extLst>
                <a:ext uri="{FF2B5EF4-FFF2-40B4-BE49-F238E27FC236}">
                  <a16:creationId xmlns:a16="http://schemas.microsoft.com/office/drawing/2014/main" id="{055A54DC-F4CA-4F80-98E8-34D48143CD8F}"/>
                </a:ext>
              </a:extLst>
            </p:cNvPr>
            <p:cNvSpPr>
              <a:spLocks noChangeArrowheads="1"/>
            </p:cNvSpPr>
            <p:nvPr/>
          </p:nvSpPr>
          <p:spPr bwMode="auto">
            <a:xfrm>
              <a:off x="2365" y="3440"/>
              <a:ext cx="403"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4" name="Rectangle 12">
              <a:extLst>
                <a:ext uri="{FF2B5EF4-FFF2-40B4-BE49-F238E27FC236}">
                  <a16:creationId xmlns:a16="http://schemas.microsoft.com/office/drawing/2014/main" id="{D07CDB7B-65EE-4C56-B16C-B7E5B8BA1447}"/>
                </a:ext>
              </a:extLst>
            </p:cNvPr>
            <p:cNvSpPr>
              <a:spLocks noChangeArrowheads="1"/>
            </p:cNvSpPr>
            <p:nvPr/>
          </p:nvSpPr>
          <p:spPr bwMode="auto">
            <a:xfrm>
              <a:off x="2814" y="3440"/>
              <a:ext cx="402" cy="215"/>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5" name="Rectangle 13">
              <a:extLst>
                <a:ext uri="{FF2B5EF4-FFF2-40B4-BE49-F238E27FC236}">
                  <a16:creationId xmlns:a16="http://schemas.microsoft.com/office/drawing/2014/main" id="{384F5B99-34B1-40C0-A8CF-089E6BA6E5CB}"/>
                </a:ext>
              </a:extLst>
            </p:cNvPr>
            <p:cNvSpPr>
              <a:spLocks noChangeArrowheads="1"/>
            </p:cNvSpPr>
            <p:nvPr/>
          </p:nvSpPr>
          <p:spPr bwMode="auto">
            <a:xfrm>
              <a:off x="2209" y="3878"/>
              <a:ext cx="996" cy="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pPr algn="ctr"/>
              <a:r>
                <a:rPr lang="en-US" altLang="en-US" sz="1400" b="1" dirty="0">
                  <a:latin typeface="Arial" panose="020B0604020202020204" pitchFamily="34" charset="0"/>
                </a:rPr>
                <a:t>protected data</a:t>
              </a:r>
            </a:p>
          </p:txBody>
        </p:sp>
        <p:sp>
          <p:nvSpPr>
            <p:cNvPr id="16" name="Rectangle 14">
              <a:extLst>
                <a:ext uri="{FF2B5EF4-FFF2-40B4-BE49-F238E27FC236}">
                  <a16:creationId xmlns:a16="http://schemas.microsoft.com/office/drawing/2014/main" id="{1A324C05-1363-44E4-A80F-A59E924EBC04}"/>
                </a:ext>
              </a:extLst>
            </p:cNvPr>
            <p:cNvSpPr>
              <a:spLocks noChangeArrowheads="1"/>
            </p:cNvSpPr>
            <p:nvPr/>
          </p:nvSpPr>
          <p:spPr bwMode="auto">
            <a:xfrm>
              <a:off x="706" y="3791"/>
              <a:ext cx="1503" cy="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protected functions</a:t>
              </a:r>
            </a:p>
          </p:txBody>
        </p:sp>
        <p:sp>
          <p:nvSpPr>
            <p:cNvPr id="17" name="Rectangle 15">
              <a:extLst>
                <a:ext uri="{FF2B5EF4-FFF2-40B4-BE49-F238E27FC236}">
                  <a16:creationId xmlns:a16="http://schemas.microsoft.com/office/drawing/2014/main" id="{711903A2-1C2A-4F13-9461-395F798A9B9E}"/>
                </a:ext>
              </a:extLst>
            </p:cNvPr>
            <p:cNvSpPr>
              <a:spLocks noChangeArrowheads="1"/>
            </p:cNvSpPr>
            <p:nvPr/>
          </p:nvSpPr>
          <p:spPr bwMode="auto">
            <a:xfrm>
              <a:off x="1312" y="2527"/>
              <a:ext cx="1905" cy="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public interface functions</a:t>
              </a:r>
            </a:p>
          </p:txBody>
        </p:sp>
        <p:sp>
          <p:nvSpPr>
            <p:cNvPr id="18" name="Line 16">
              <a:extLst>
                <a:ext uri="{FF2B5EF4-FFF2-40B4-BE49-F238E27FC236}">
                  <a16:creationId xmlns:a16="http://schemas.microsoft.com/office/drawing/2014/main" id="{1B0D1CCC-5BAC-4DB4-A74B-B0C13A097038}"/>
                </a:ext>
              </a:extLst>
            </p:cNvPr>
            <p:cNvSpPr>
              <a:spLocks noChangeShapeType="1"/>
            </p:cNvSpPr>
            <p:nvPr/>
          </p:nvSpPr>
          <p:spPr bwMode="auto">
            <a:xfrm flipH="1" flipV="1">
              <a:off x="1102" y="3561"/>
              <a:ext cx="87" cy="28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Line 17">
              <a:extLst>
                <a:ext uri="{FF2B5EF4-FFF2-40B4-BE49-F238E27FC236}">
                  <a16:creationId xmlns:a16="http://schemas.microsoft.com/office/drawing/2014/main" id="{279BA566-05C9-4DB4-93DD-77E9630C1143}"/>
                </a:ext>
              </a:extLst>
            </p:cNvPr>
            <p:cNvSpPr>
              <a:spLocks noChangeShapeType="1"/>
            </p:cNvSpPr>
            <p:nvPr/>
          </p:nvSpPr>
          <p:spPr bwMode="auto">
            <a:xfrm flipV="1">
              <a:off x="1647" y="3535"/>
              <a:ext cx="461" cy="30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 name="Line 18">
              <a:extLst>
                <a:ext uri="{FF2B5EF4-FFF2-40B4-BE49-F238E27FC236}">
                  <a16:creationId xmlns:a16="http://schemas.microsoft.com/office/drawing/2014/main" id="{7C3CA9C8-AB28-41C6-867B-575F2B905A74}"/>
                </a:ext>
              </a:extLst>
            </p:cNvPr>
            <p:cNvSpPr>
              <a:spLocks noChangeShapeType="1"/>
            </p:cNvSpPr>
            <p:nvPr/>
          </p:nvSpPr>
          <p:spPr bwMode="auto">
            <a:xfrm flipV="1">
              <a:off x="1946" y="3544"/>
              <a:ext cx="550" cy="31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 name="Line 19">
              <a:extLst>
                <a:ext uri="{FF2B5EF4-FFF2-40B4-BE49-F238E27FC236}">
                  <a16:creationId xmlns:a16="http://schemas.microsoft.com/office/drawing/2014/main" id="{142E1F16-DFC8-4841-88B9-B07F792807BB}"/>
                </a:ext>
              </a:extLst>
            </p:cNvPr>
            <p:cNvSpPr>
              <a:spLocks noChangeShapeType="1"/>
            </p:cNvSpPr>
            <p:nvPr/>
          </p:nvSpPr>
          <p:spPr bwMode="auto">
            <a:xfrm flipV="1">
              <a:off x="2154" y="3544"/>
              <a:ext cx="820" cy="343"/>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 name="Line 20">
              <a:extLst>
                <a:ext uri="{FF2B5EF4-FFF2-40B4-BE49-F238E27FC236}">
                  <a16:creationId xmlns:a16="http://schemas.microsoft.com/office/drawing/2014/main" id="{F5FD8D23-2072-41C7-9DDF-5F8EA0230329}"/>
                </a:ext>
              </a:extLst>
            </p:cNvPr>
            <p:cNvSpPr>
              <a:spLocks noChangeShapeType="1"/>
            </p:cNvSpPr>
            <p:nvPr/>
          </p:nvSpPr>
          <p:spPr bwMode="auto">
            <a:xfrm flipV="1">
              <a:off x="1408" y="3544"/>
              <a:ext cx="142" cy="30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 name="Rectangle 21">
              <a:extLst>
                <a:ext uri="{FF2B5EF4-FFF2-40B4-BE49-F238E27FC236}">
                  <a16:creationId xmlns:a16="http://schemas.microsoft.com/office/drawing/2014/main" id="{551255A3-AACB-4875-9E3B-2897C628A90B}"/>
                </a:ext>
              </a:extLst>
            </p:cNvPr>
            <p:cNvSpPr>
              <a:spLocks noChangeArrowheads="1"/>
            </p:cNvSpPr>
            <p:nvPr/>
          </p:nvSpPr>
          <p:spPr bwMode="auto">
            <a:xfrm>
              <a:off x="958" y="4524"/>
              <a:ext cx="482" cy="208"/>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4" name="Rectangle 22">
              <a:extLst>
                <a:ext uri="{FF2B5EF4-FFF2-40B4-BE49-F238E27FC236}">
                  <a16:creationId xmlns:a16="http://schemas.microsoft.com/office/drawing/2014/main" id="{AB6156A9-3838-44EE-AF9D-42D7A44772D3}"/>
                </a:ext>
              </a:extLst>
            </p:cNvPr>
            <p:cNvSpPr>
              <a:spLocks noChangeArrowheads="1"/>
            </p:cNvSpPr>
            <p:nvPr/>
          </p:nvSpPr>
          <p:spPr bwMode="auto">
            <a:xfrm>
              <a:off x="1681" y="4524"/>
              <a:ext cx="489" cy="208"/>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5" name="Rectangle 23">
              <a:extLst>
                <a:ext uri="{FF2B5EF4-FFF2-40B4-BE49-F238E27FC236}">
                  <a16:creationId xmlns:a16="http://schemas.microsoft.com/office/drawing/2014/main" id="{34890293-FB02-4D01-A35F-ECD7416F70A0}"/>
                </a:ext>
              </a:extLst>
            </p:cNvPr>
            <p:cNvSpPr>
              <a:spLocks noChangeArrowheads="1"/>
            </p:cNvSpPr>
            <p:nvPr/>
          </p:nvSpPr>
          <p:spPr bwMode="auto">
            <a:xfrm>
              <a:off x="2466" y="4580"/>
              <a:ext cx="919" cy="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pPr algn="ctr"/>
              <a:r>
                <a:rPr lang="en-US" altLang="en-US" sz="1400" dirty="0">
                  <a:latin typeface="Arial" panose="020B0604020202020204" pitchFamily="34" charset="0"/>
                </a:rPr>
                <a:t>protected data</a:t>
              </a:r>
            </a:p>
          </p:txBody>
        </p:sp>
        <p:sp>
          <p:nvSpPr>
            <p:cNvPr id="26" name="Rectangle 24">
              <a:extLst>
                <a:ext uri="{FF2B5EF4-FFF2-40B4-BE49-F238E27FC236}">
                  <a16:creationId xmlns:a16="http://schemas.microsoft.com/office/drawing/2014/main" id="{9892E092-B662-4CA4-A905-FF610C44FDE1}"/>
                </a:ext>
              </a:extLst>
            </p:cNvPr>
            <p:cNvSpPr>
              <a:spLocks noChangeArrowheads="1"/>
            </p:cNvSpPr>
            <p:nvPr/>
          </p:nvSpPr>
          <p:spPr bwMode="auto">
            <a:xfrm>
              <a:off x="3451" y="3125"/>
              <a:ext cx="402"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7" name="Line 25">
              <a:extLst>
                <a:ext uri="{FF2B5EF4-FFF2-40B4-BE49-F238E27FC236}">
                  <a16:creationId xmlns:a16="http://schemas.microsoft.com/office/drawing/2014/main" id="{947972BB-16F1-4A69-99B3-5A90CC05F3CE}"/>
                </a:ext>
              </a:extLst>
            </p:cNvPr>
            <p:cNvSpPr>
              <a:spLocks noChangeShapeType="1"/>
            </p:cNvSpPr>
            <p:nvPr/>
          </p:nvSpPr>
          <p:spPr bwMode="auto">
            <a:xfrm>
              <a:off x="2634" y="2774"/>
              <a:ext cx="749" cy="3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 name="Rectangle 26">
              <a:extLst>
                <a:ext uri="{FF2B5EF4-FFF2-40B4-BE49-F238E27FC236}">
                  <a16:creationId xmlns:a16="http://schemas.microsoft.com/office/drawing/2014/main" id="{866A5E3A-C53B-4496-8917-D8C1CBB97963}"/>
                </a:ext>
              </a:extLst>
            </p:cNvPr>
            <p:cNvSpPr>
              <a:spLocks noChangeArrowheads="1"/>
            </p:cNvSpPr>
            <p:nvPr/>
          </p:nvSpPr>
          <p:spPr bwMode="auto">
            <a:xfrm>
              <a:off x="2402" y="3125"/>
              <a:ext cx="402"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9" name="Rectangle 27">
              <a:extLst>
                <a:ext uri="{FF2B5EF4-FFF2-40B4-BE49-F238E27FC236}">
                  <a16:creationId xmlns:a16="http://schemas.microsoft.com/office/drawing/2014/main" id="{27998574-6239-480D-8D25-D6EDAB366375}"/>
                </a:ext>
              </a:extLst>
            </p:cNvPr>
            <p:cNvSpPr>
              <a:spLocks noChangeArrowheads="1"/>
            </p:cNvSpPr>
            <p:nvPr/>
          </p:nvSpPr>
          <p:spPr bwMode="auto">
            <a:xfrm>
              <a:off x="1303" y="3125"/>
              <a:ext cx="402"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0" name="Rectangle 28">
              <a:extLst>
                <a:ext uri="{FF2B5EF4-FFF2-40B4-BE49-F238E27FC236}">
                  <a16:creationId xmlns:a16="http://schemas.microsoft.com/office/drawing/2014/main" id="{7F44AC9B-F1C5-4D08-93D9-C912BA0D45F2}"/>
                </a:ext>
              </a:extLst>
            </p:cNvPr>
            <p:cNvSpPr>
              <a:spLocks noChangeArrowheads="1"/>
            </p:cNvSpPr>
            <p:nvPr/>
          </p:nvSpPr>
          <p:spPr bwMode="auto">
            <a:xfrm>
              <a:off x="1887" y="3125"/>
              <a:ext cx="403" cy="216"/>
            </a:xfrm>
            <a:prstGeom prst="rect">
              <a:avLst/>
            </a:prstGeom>
            <a:solidFill>
              <a:srgbClr val="C0FEF9"/>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31" name="Line 29">
              <a:extLst>
                <a:ext uri="{FF2B5EF4-FFF2-40B4-BE49-F238E27FC236}">
                  <a16:creationId xmlns:a16="http://schemas.microsoft.com/office/drawing/2014/main" id="{371752FA-5FB5-48E9-9F26-FA9228330EB1}"/>
                </a:ext>
              </a:extLst>
            </p:cNvPr>
            <p:cNvSpPr>
              <a:spLocks noChangeShapeType="1"/>
            </p:cNvSpPr>
            <p:nvPr/>
          </p:nvSpPr>
          <p:spPr bwMode="auto">
            <a:xfrm>
              <a:off x="2355" y="2786"/>
              <a:ext cx="151" cy="313"/>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 name="Line 30">
              <a:extLst>
                <a:ext uri="{FF2B5EF4-FFF2-40B4-BE49-F238E27FC236}">
                  <a16:creationId xmlns:a16="http://schemas.microsoft.com/office/drawing/2014/main" id="{1480188A-93C9-4916-8A2F-E88C2311D640}"/>
                </a:ext>
              </a:extLst>
            </p:cNvPr>
            <p:cNvSpPr>
              <a:spLocks noChangeShapeType="1"/>
            </p:cNvSpPr>
            <p:nvPr/>
          </p:nvSpPr>
          <p:spPr bwMode="auto">
            <a:xfrm>
              <a:off x="2016" y="2778"/>
              <a:ext cx="12" cy="321"/>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 name="Line 31">
              <a:extLst>
                <a:ext uri="{FF2B5EF4-FFF2-40B4-BE49-F238E27FC236}">
                  <a16:creationId xmlns:a16="http://schemas.microsoft.com/office/drawing/2014/main" id="{D584406D-BEB4-418E-90B3-44FD5AC8E1E4}"/>
                </a:ext>
              </a:extLst>
            </p:cNvPr>
            <p:cNvSpPr>
              <a:spLocks noChangeShapeType="1"/>
            </p:cNvSpPr>
            <p:nvPr/>
          </p:nvSpPr>
          <p:spPr bwMode="auto">
            <a:xfrm flipH="1">
              <a:off x="1523" y="2771"/>
              <a:ext cx="105" cy="352"/>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 name="Line 32">
              <a:extLst>
                <a:ext uri="{FF2B5EF4-FFF2-40B4-BE49-F238E27FC236}">
                  <a16:creationId xmlns:a16="http://schemas.microsoft.com/office/drawing/2014/main" id="{85D14C29-933E-4261-BB87-273459871B01}"/>
                </a:ext>
              </a:extLst>
            </p:cNvPr>
            <p:cNvSpPr>
              <a:spLocks noChangeShapeType="1"/>
            </p:cNvSpPr>
            <p:nvPr/>
          </p:nvSpPr>
          <p:spPr bwMode="auto">
            <a:xfrm flipH="1">
              <a:off x="1122" y="4017"/>
              <a:ext cx="167" cy="491"/>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 name="Line 33">
              <a:extLst>
                <a:ext uri="{FF2B5EF4-FFF2-40B4-BE49-F238E27FC236}">
                  <a16:creationId xmlns:a16="http://schemas.microsoft.com/office/drawing/2014/main" id="{4184E739-C942-4C54-95AF-2FBD4967E752}"/>
                </a:ext>
              </a:extLst>
            </p:cNvPr>
            <p:cNvSpPr>
              <a:spLocks noChangeShapeType="1"/>
            </p:cNvSpPr>
            <p:nvPr/>
          </p:nvSpPr>
          <p:spPr bwMode="auto">
            <a:xfrm>
              <a:off x="1638" y="4026"/>
              <a:ext cx="201" cy="438"/>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 name="Rectangle 34">
              <a:extLst>
                <a:ext uri="{FF2B5EF4-FFF2-40B4-BE49-F238E27FC236}">
                  <a16:creationId xmlns:a16="http://schemas.microsoft.com/office/drawing/2014/main" id="{6188DF07-2450-45B4-8F8B-589323698AD3}"/>
                </a:ext>
              </a:extLst>
            </p:cNvPr>
            <p:cNvSpPr>
              <a:spLocks noChangeArrowheads="1"/>
            </p:cNvSpPr>
            <p:nvPr/>
          </p:nvSpPr>
          <p:spPr bwMode="auto">
            <a:xfrm>
              <a:off x="458" y="2732"/>
              <a:ext cx="919" cy="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base class</a:t>
              </a:r>
            </a:p>
          </p:txBody>
        </p:sp>
        <p:sp>
          <p:nvSpPr>
            <p:cNvPr id="37" name="Line 35">
              <a:extLst>
                <a:ext uri="{FF2B5EF4-FFF2-40B4-BE49-F238E27FC236}">
                  <a16:creationId xmlns:a16="http://schemas.microsoft.com/office/drawing/2014/main" id="{1A5559AD-5E20-4D09-872E-E106DF4E57F6}"/>
                </a:ext>
              </a:extLst>
            </p:cNvPr>
            <p:cNvSpPr>
              <a:spLocks noChangeShapeType="1"/>
            </p:cNvSpPr>
            <p:nvPr/>
          </p:nvSpPr>
          <p:spPr bwMode="auto">
            <a:xfrm>
              <a:off x="914" y="2929"/>
              <a:ext cx="201" cy="481"/>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 name="Rectangle 36">
              <a:extLst>
                <a:ext uri="{FF2B5EF4-FFF2-40B4-BE49-F238E27FC236}">
                  <a16:creationId xmlns:a16="http://schemas.microsoft.com/office/drawing/2014/main" id="{77652AF9-36B2-46C2-9450-7FCE4AC7CE91}"/>
                </a:ext>
              </a:extLst>
            </p:cNvPr>
            <p:cNvSpPr>
              <a:spLocks noChangeArrowheads="1"/>
            </p:cNvSpPr>
            <p:nvPr/>
          </p:nvSpPr>
          <p:spPr bwMode="auto">
            <a:xfrm>
              <a:off x="3128" y="5320"/>
              <a:ext cx="1094" cy="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400" dirty="0">
                  <a:latin typeface="Arial" panose="020B0604020202020204" pitchFamily="34" charset="0"/>
                </a:rPr>
                <a:t>derived class</a:t>
              </a:r>
            </a:p>
          </p:txBody>
        </p:sp>
        <p:sp>
          <p:nvSpPr>
            <p:cNvPr id="39" name="Line 37">
              <a:extLst>
                <a:ext uri="{FF2B5EF4-FFF2-40B4-BE49-F238E27FC236}">
                  <a16:creationId xmlns:a16="http://schemas.microsoft.com/office/drawing/2014/main" id="{D5E71647-791E-492A-935D-39E828801BA8}"/>
                </a:ext>
              </a:extLst>
            </p:cNvPr>
            <p:cNvSpPr>
              <a:spLocks noChangeShapeType="1"/>
            </p:cNvSpPr>
            <p:nvPr/>
          </p:nvSpPr>
          <p:spPr bwMode="auto">
            <a:xfrm flipV="1">
              <a:off x="3530" y="4576"/>
              <a:ext cx="38" cy="774"/>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 name="Freeform 38">
              <a:extLst>
                <a:ext uri="{FF2B5EF4-FFF2-40B4-BE49-F238E27FC236}">
                  <a16:creationId xmlns:a16="http://schemas.microsoft.com/office/drawing/2014/main" id="{6F562F19-B71E-4A0F-985A-6BA43C64BE30}"/>
                </a:ext>
              </a:extLst>
            </p:cNvPr>
            <p:cNvSpPr>
              <a:spLocks/>
            </p:cNvSpPr>
            <p:nvPr/>
          </p:nvSpPr>
          <p:spPr bwMode="auto">
            <a:xfrm>
              <a:off x="2430" y="4421"/>
              <a:ext cx="958" cy="617"/>
            </a:xfrm>
            <a:custGeom>
              <a:avLst/>
              <a:gdLst>
                <a:gd name="T0" fmla="*/ 40 w 958"/>
                <a:gd name="T1" fmla="*/ 379 h 617"/>
                <a:gd name="T2" fmla="*/ 27 w 958"/>
                <a:gd name="T3" fmla="*/ 344 h 617"/>
                <a:gd name="T4" fmla="*/ 13 w 958"/>
                <a:gd name="T5" fmla="*/ 296 h 617"/>
                <a:gd name="T6" fmla="*/ 0 w 958"/>
                <a:gd name="T7" fmla="*/ 261 h 617"/>
                <a:gd name="T8" fmla="*/ 13 w 958"/>
                <a:gd name="T9" fmla="*/ 225 h 617"/>
                <a:gd name="T10" fmla="*/ 27 w 958"/>
                <a:gd name="T11" fmla="*/ 190 h 617"/>
                <a:gd name="T12" fmla="*/ 66 w 958"/>
                <a:gd name="T13" fmla="*/ 166 h 617"/>
                <a:gd name="T14" fmla="*/ 106 w 958"/>
                <a:gd name="T15" fmla="*/ 142 h 617"/>
                <a:gd name="T16" fmla="*/ 213 w 958"/>
                <a:gd name="T17" fmla="*/ 142 h 617"/>
                <a:gd name="T18" fmla="*/ 319 w 958"/>
                <a:gd name="T19" fmla="*/ 142 h 617"/>
                <a:gd name="T20" fmla="*/ 359 w 958"/>
                <a:gd name="T21" fmla="*/ 142 h 617"/>
                <a:gd name="T22" fmla="*/ 399 w 958"/>
                <a:gd name="T23" fmla="*/ 142 h 617"/>
                <a:gd name="T24" fmla="*/ 479 w 958"/>
                <a:gd name="T25" fmla="*/ 130 h 617"/>
                <a:gd name="T26" fmla="*/ 585 w 958"/>
                <a:gd name="T27" fmla="*/ 118 h 617"/>
                <a:gd name="T28" fmla="*/ 691 w 958"/>
                <a:gd name="T29" fmla="*/ 95 h 617"/>
                <a:gd name="T30" fmla="*/ 771 w 958"/>
                <a:gd name="T31" fmla="*/ 71 h 617"/>
                <a:gd name="T32" fmla="*/ 811 w 958"/>
                <a:gd name="T33" fmla="*/ 47 h 617"/>
                <a:gd name="T34" fmla="*/ 851 w 958"/>
                <a:gd name="T35" fmla="*/ 24 h 617"/>
                <a:gd name="T36" fmla="*/ 891 w 958"/>
                <a:gd name="T37" fmla="*/ 0 h 617"/>
                <a:gd name="T38" fmla="*/ 930 w 958"/>
                <a:gd name="T39" fmla="*/ 12 h 617"/>
                <a:gd name="T40" fmla="*/ 944 w 958"/>
                <a:gd name="T41" fmla="*/ 47 h 617"/>
                <a:gd name="T42" fmla="*/ 944 w 958"/>
                <a:gd name="T43" fmla="*/ 95 h 617"/>
                <a:gd name="T44" fmla="*/ 957 w 958"/>
                <a:gd name="T45" fmla="*/ 130 h 617"/>
                <a:gd name="T46" fmla="*/ 944 w 958"/>
                <a:gd name="T47" fmla="*/ 166 h 617"/>
                <a:gd name="T48" fmla="*/ 944 w 958"/>
                <a:gd name="T49" fmla="*/ 201 h 617"/>
                <a:gd name="T50" fmla="*/ 930 w 958"/>
                <a:gd name="T51" fmla="*/ 237 h 617"/>
                <a:gd name="T52" fmla="*/ 891 w 958"/>
                <a:gd name="T53" fmla="*/ 272 h 617"/>
                <a:gd name="T54" fmla="*/ 891 w 958"/>
                <a:gd name="T55" fmla="*/ 308 h 617"/>
                <a:gd name="T56" fmla="*/ 891 w 958"/>
                <a:gd name="T57" fmla="*/ 344 h 617"/>
                <a:gd name="T58" fmla="*/ 891 w 958"/>
                <a:gd name="T59" fmla="*/ 379 h 617"/>
                <a:gd name="T60" fmla="*/ 904 w 958"/>
                <a:gd name="T61" fmla="*/ 426 h 617"/>
                <a:gd name="T62" fmla="*/ 930 w 958"/>
                <a:gd name="T63" fmla="*/ 474 h 617"/>
                <a:gd name="T64" fmla="*/ 944 w 958"/>
                <a:gd name="T65" fmla="*/ 509 h 617"/>
                <a:gd name="T66" fmla="*/ 944 w 958"/>
                <a:gd name="T67" fmla="*/ 545 h 617"/>
                <a:gd name="T68" fmla="*/ 904 w 958"/>
                <a:gd name="T69" fmla="*/ 569 h 617"/>
                <a:gd name="T70" fmla="*/ 851 w 958"/>
                <a:gd name="T71" fmla="*/ 592 h 617"/>
                <a:gd name="T72" fmla="*/ 758 w 958"/>
                <a:gd name="T73" fmla="*/ 604 h 617"/>
                <a:gd name="T74" fmla="*/ 678 w 958"/>
                <a:gd name="T75" fmla="*/ 616 h 617"/>
                <a:gd name="T76" fmla="*/ 638 w 958"/>
                <a:gd name="T77" fmla="*/ 616 h 617"/>
                <a:gd name="T78" fmla="*/ 598 w 958"/>
                <a:gd name="T79" fmla="*/ 592 h 617"/>
                <a:gd name="T80" fmla="*/ 558 w 958"/>
                <a:gd name="T81" fmla="*/ 569 h 617"/>
                <a:gd name="T82" fmla="*/ 532 w 958"/>
                <a:gd name="T83" fmla="*/ 498 h 617"/>
                <a:gd name="T84" fmla="*/ 492 w 958"/>
                <a:gd name="T85" fmla="*/ 486 h 617"/>
                <a:gd name="T86" fmla="*/ 452 w 958"/>
                <a:gd name="T87" fmla="*/ 498 h 617"/>
                <a:gd name="T88" fmla="*/ 412 w 958"/>
                <a:gd name="T89" fmla="*/ 509 h 617"/>
                <a:gd name="T90" fmla="*/ 372 w 958"/>
                <a:gd name="T91" fmla="*/ 533 h 617"/>
                <a:gd name="T92" fmla="*/ 332 w 958"/>
                <a:gd name="T93" fmla="*/ 533 h 617"/>
                <a:gd name="T94" fmla="*/ 279 w 958"/>
                <a:gd name="T95" fmla="*/ 557 h 617"/>
                <a:gd name="T96" fmla="*/ 199 w 958"/>
                <a:gd name="T97" fmla="*/ 569 h 617"/>
                <a:gd name="T98" fmla="*/ 160 w 958"/>
                <a:gd name="T99" fmla="*/ 569 h 617"/>
                <a:gd name="T100" fmla="*/ 133 w 958"/>
                <a:gd name="T101" fmla="*/ 533 h 617"/>
                <a:gd name="T102" fmla="*/ 133 w 958"/>
                <a:gd name="T103" fmla="*/ 498 h 617"/>
                <a:gd name="T104" fmla="*/ 120 w 958"/>
                <a:gd name="T105" fmla="*/ 462 h 617"/>
                <a:gd name="T106" fmla="*/ 120 w 958"/>
                <a:gd name="T107" fmla="*/ 426 h 617"/>
                <a:gd name="T108" fmla="*/ 80 w 958"/>
                <a:gd name="T109" fmla="*/ 403 h 617"/>
                <a:gd name="T110" fmla="*/ 40 w 958"/>
                <a:gd name="T111" fmla="*/ 391 h 61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58" h="617">
                  <a:moveTo>
                    <a:pt x="40" y="379"/>
                  </a:moveTo>
                  <a:lnTo>
                    <a:pt x="27" y="344"/>
                  </a:lnTo>
                  <a:lnTo>
                    <a:pt x="13" y="296"/>
                  </a:lnTo>
                  <a:lnTo>
                    <a:pt x="0" y="261"/>
                  </a:lnTo>
                  <a:lnTo>
                    <a:pt x="13" y="225"/>
                  </a:lnTo>
                  <a:lnTo>
                    <a:pt x="27" y="190"/>
                  </a:lnTo>
                  <a:lnTo>
                    <a:pt x="66" y="166"/>
                  </a:lnTo>
                  <a:lnTo>
                    <a:pt x="106" y="142"/>
                  </a:lnTo>
                  <a:lnTo>
                    <a:pt x="213" y="142"/>
                  </a:lnTo>
                  <a:lnTo>
                    <a:pt x="319" y="142"/>
                  </a:lnTo>
                  <a:lnTo>
                    <a:pt x="359" y="142"/>
                  </a:lnTo>
                  <a:lnTo>
                    <a:pt x="399" y="142"/>
                  </a:lnTo>
                  <a:lnTo>
                    <a:pt x="479" y="130"/>
                  </a:lnTo>
                  <a:lnTo>
                    <a:pt x="585" y="118"/>
                  </a:lnTo>
                  <a:lnTo>
                    <a:pt x="691" y="95"/>
                  </a:lnTo>
                  <a:lnTo>
                    <a:pt x="771" y="71"/>
                  </a:lnTo>
                  <a:lnTo>
                    <a:pt x="811" y="47"/>
                  </a:lnTo>
                  <a:lnTo>
                    <a:pt x="851" y="24"/>
                  </a:lnTo>
                  <a:lnTo>
                    <a:pt x="891" y="0"/>
                  </a:lnTo>
                  <a:lnTo>
                    <a:pt x="930" y="12"/>
                  </a:lnTo>
                  <a:lnTo>
                    <a:pt x="944" y="47"/>
                  </a:lnTo>
                  <a:lnTo>
                    <a:pt x="944" y="95"/>
                  </a:lnTo>
                  <a:lnTo>
                    <a:pt x="957" y="130"/>
                  </a:lnTo>
                  <a:lnTo>
                    <a:pt x="944" y="166"/>
                  </a:lnTo>
                  <a:lnTo>
                    <a:pt x="944" y="201"/>
                  </a:lnTo>
                  <a:lnTo>
                    <a:pt x="930" y="237"/>
                  </a:lnTo>
                  <a:lnTo>
                    <a:pt x="891" y="272"/>
                  </a:lnTo>
                  <a:lnTo>
                    <a:pt x="891" y="308"/>
                  </a:lnTo>
                  <a:lnTo>
                    <a:pt x="891" y="344"/>
                  </a:lnTo>
                  <a:lnTo>
                    <a:pt x="891" y="379"/>
                  </a:lnTo>
                  <a:lnTo>
                    <a:pt x="904" y="426"/>
                  </a:lnTo>
                  <a:lnTo>
                    <a:pt x="930" y="474"/>
                  </a:lnTo>
                  <a:lnTo>
                    <a:pt x="944" y="509"/>
                  </a:lnTo>
                  <a:lnTo>
                    <a:pt x="944" y="545"/>
                  </a:lnTo>
                  <a:lnTo>
                    <a:pt x="904" y="569"/>
                  </a:lnTo>
                  <a:lnTo>
                    <a:pt x="851" y="592"/>
                  </a:lnTo>
                  <a:lnTo>
                    <a:pt x="758" y="604"/>
                  </a:lnTo>
                  <a:lnTo>
                    <a:pt x="678" y="616"/>
                  </a:lnTo>
                  <a:lnTo>
                    <a:pt x="638" y="616"/>
                  </a:lnTo>
                  <a:lnTo>
                    <a:pt x="598" y="592"/>
                  </a:lnTo>
                  <a:lnTo>
                    <a:pt x="558" y="569"/>
                  </a:lnTo>
                  <a:lnTo>
                    <a:pt x="532" y="498"/>
                  </a:lnTo>
                  <a:lnTo>
                    <a:pt x="492" y="486"/>
                  </a:lnTo>
                  <a:lnTo>
                    <a:pt x="452" y="498"/>
                  </a:lnTo>
                  <a:lnTo>
                    <a:pt x="412" y="509"/>
                  </a:lnTo>
                  <a:lnTo>
                    <a:pt x="372" y="533"/>
                  </a:lnTo>
                  <a:lnTo>
                    <a:pt x="332" y="533"/>
                  </a:lnTo>
                  <a:lnTo>
                    <a:pt x="279" y="557"/>
                  </a:lnTo>
                  <a:lnTo>
                    <a:pt x="199" y="569"/>
                  </a:lnTo>
                  <a:lnTo>
                    <a:pt x="160" y="569"/>
                  </a:lnTo>
                  <a:lnTo>
                    <a:pt x="133" y="533"/>
                  </a:lnTo>
                  <a:lnTo>
                    <a:pt x="133" y="498"/>
                  </a:lnTo>
                  <a:lnTo>
                    <a:pt x="120" y="462"/>
                  </a:lnTo>
                  <a:lnTo>
                    <a:pt x="120" y="426"/>
                  </a:lnTo>
                  <a:lnTo>
                    <a:pt x="80" y="403"/>
                  </a:lnTo>
                  <a:lnTo>
                    <a:pt x="40" y="391"/>
                  </a:lnTo>
                </a:path>
              </a:pathLst>
            </a:custGeom>
            <a:noFill/>
            <a:ln w="12700" cap="rnd"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14369241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4">
            <a:extLst>
              <a:ext uri="{FF2B5EF4-FFF2-40B4-BE49-F238E27FC236}">
                <a16:creationId xmlns:a16="http://schemas.microsoft.com/office/drawing/2014/main" id="{CC9DD597-CAB0-4D34-B83E-A2B50443E7DE}"/>
              </a:ext>
            </a:extLst>
          </p:cNvPr>
          <p:cNvSpPr>
            <a:spLocks noGrp="1" noChangeArrowheads="1"/>
          </p:cNvSpPr>
          <p:nvPr>
            <p:ph type="title"/>
          </p:nvPr>
        </p:nvSpPr>
        <p:spPr/>
        <p:txBody>
          <a:bodyPr>
            <a:noAutofit/>
          </a:bodyPr>
          <a:lstStyle/>
          <a:p>
            <a:r>
              <a:rPr lang="en-US" altLang="en-US" sz="4200" dirty="0"/>
              <a:t>Derived Class Access Privileges</a:t>
            </a:r>
          </a:p>
        </p:txBody>
      </p:sp>
      <p:graphicFrame>
        <p:nvGraphicFramePr>
          <p:cNvPr id="2" name="Table 1"/>
          <p:cNvGraphicFramePr>
            <a:graphicFrameLocks noGrp="1"/>
          </p:cNvGraphicFramePr>
          <p:nvPr>
            <p:extLst>
              <p:ext uri="{D42A27DB-BD31-4B8C-83A1-F6EECF244321}">
                <p14:modId xmlns:p14="http://schemas.microsoft.com/office/powerpoint/2010/main" val="700423622"/>
              </p:ext>
            </p:extLst>
          </p:nvPr>
        </p:nvGraphicFramePr>
        <p:xfrm>
          <a:off x="342900" y="1975104"/>
          <a:ext cx="6226712" cy="6309360"/>
        </p:xfrm>
        <a:graphic>
          <a:graphicData uri="http://schemas.openxmlformats.org/drawingml/2006/table">
            <a:tbl>
              <a:tblPr firstRow="1" bandRow="1">
                <a:tableStyleId>{5C22544A-7EE6-4342-B048-85BDC9FD1C3A}</a:tableStyleId>
              </a:tblPr>
              <a:tblGrid>
                <a:gridCol w="1517992">
                  <a:extLst>
                    <a:ext uri="{9D8B030D-6E8A-4147-A177-3AD203B41FA5}">
                      <a16:colId xmlns:a16="http://schemas.microsoft.com/office/drawing/2014/main" val="20000"/>
                    </a:ext>
                  </a:extLst>
                </a:gridCol>
                <a:gridCol w="1517992">
                  <a:extLst>
                    <a:ext uri="{9D8B030D-6E8A-4147-A177-3AD203B41FA5}">
                      <a16:colId xmlns:a16="http://schemas.microsoft.com/office/drawing/2014/main" val="20001"/>
                    </a:ext>
                  </a:extLst>
                </a:gridCol>
                <a:gridCol w="1517992">
                  <a:extLst>
                    <a:ext uri="{9D8B030D-6E8A-4147-A177-3AD203B41FA5}">
                      <a16:colId xmlns:a16="http://schemas.microsoft.com/office/drawing/2014/main" val="20002"/>
                    </a:ext>
                  </a:extLst>
                </a:gridCol>
                <a:gridCol w="1672736">
                  <a:extLst>
                    <a:ext uri="{9D8B030D-6E8A-4147-A177-3AD203B41FA5}">
                      <a16:colId xmlns:a16="http://schemas.microsoft.com/office/drawing/2014/main" val="20003"/>
                    </a:ext>
                  </a:extLst>
                </a:gridCol>
              </a:tblGrid>
              <a:tr h="533634">
                <a:tc>
                  <a:txBody>
                    <a:bodyPr/>
                    <a:lstStyle/>
                    <a:p>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b="1" kern="1200" dirty="0">
                          <a:solidFill>
                            <a:schemeClr val="tx1"/>
                          </a:solidFill>
                          <a:effectLst/>
                          <a:latin typeface="+mn-lt"/>
                          <a:ea typeface="+mn-ea"/>
                          <a:cs typeface="+mn-cs"/>
                        </a:rPr>
                        <a:t>public </a:t>
                      </a:r>
                      <a:endParaRPr lang="en-IN" sz="1800" b="1" kern="1200" dirty="0">
                        <a:solidFill>
                          <a:schemeClr val="tx1"/>
                        </a:solidFill>
                        <a:effectLst/>
                        <a:latin typeface="+mn-lt"/>
                        <a:ea typeface="+mn-ea"/>
                        <a:cs typeface="+mn-cs"/>
                      </a:endParaRPr>
                    </a:p>
                    <a:p>
                      <a:r>
                        <a:rPr lang="en-US" sz="1800" b="1" kern="1200" dirty="0">
                          <a:solidFill>
                            <a:schemeClr val="tx1"/>
                          </a:solidFill>
                          <a:effectLst/>
                          <a:latin typeface="+mn-lt"/>
                          <a:ea typeface="+mn-ea"/>
                          <a:cs typeface="+mn-cs"/>
                        </a:rPr>
                        <a:t>members</a:t>
                      </a:r>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kern="1200" dirty="0">
                          <a:solidFill>
                            <a:schemeClr val="tx1"/>
                          </a:solidFill>
                          <a:effectLst/>
                          <a:latin typeface="+mn-lt"/>
                          <a:ea typeface="+mn-ea"/>
                          <a:cs typeface="+mn-cs"/>
                        </a:rPr>
                        <a:t>protected members</a:t>
                      </a:r>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b="1" kern="1200" dirty="0">
                          <a:solidFill>
                            <a:schemeClr val="tx1"/>
                          </a:solidFill>
                          <a:effectLst/>
                          <a:latin typeface="+mn-lt"/>
                          <a:ea typeface="+mn-ea"/>
                          <a:cs typeface="+mn-cs"/>
                        </a:rPr>
                        <a:t>private </a:t>
                      </a:r>
                      <a:endParaRPr lang="en-IN" sz="1800" b="1" kern="1200" dirty="0">
                        <a:solidFill>
                          <a:schemeClr val="tx1"/>
                        </a:solidFill>
                        <a:effectLst/>
                        <a:latin typeface="+mn-lt"/>
                        <a:ea typeface="+mn-ea"/>
                        <a:cs typeface="+mn-cs"/>
                      </a:endParaRPr>
                    </a:p>
                    <a:p>
                      <a:r>
                        <a:rPr lang="en-US" sz="1800" b="1" kern="1200" dirty="0">
                          <a:solidFill>
                            <a:schemeClr val="tx1"/>
                          </a:solidFill>
                          <a:effectLst/>
                          <a:latin typeface="+mn-lt"/>
                          <a:ea typeface="+mn-ea"/>
                          <a:cs typeface="+mn-cs"/>
                        </a:rPr>
                        <a:t>members</a:t>
                      </a:r>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011680">
                <a:tc>
                  <a:txBody>
                    <a:bodyPr/>
                    <a:lstStyle/>
                    <a:p>
                      <a:pPr hangingPunct="0"/>
                      <a:r>
                        <a:rPr lang="en-US" sz="1800" b="1" kern="1200" dirty="0">
                          <a:solidFill>
                            <a:schemeClr val="dk1"/>
                          </a:solidFill>
                          <a:effectLst/>
                          <a:latin typeface="+mn-lt"/>
                          <a:ea typeface="+mn-ea"/>
                          <a:cs typeface="+mn-cs"/>
                        </a:rPr>
                        <a:t>public </a:t>
                      </a:r>
                      <a:endParaRPr lang="en-IN" sz="1800" kern="1200" dirty="0">
                        <a:solidFill>
                          <a:schemeClr val="dk1"/>
                        </a:solidFill>
                        <a:effectLst/>
                        <a:latin typeface="+mn-lt"/>
                        <a:ea typeface="+mn-ea"/>
                        <a:cs typeface="+mn-cs"/>
                      </a:endParaRPr>
                    </a:p>
                    <a:p>
                      <a:pPr hangingPunct="0"/>
                      <a:r>
                        <a:rPr lang="en-US" sz="1800" b="1" kern="1200" dirty="0">
                          <a:solidFill>
                            <a:schemeClr val="dk1"/>
                          </a:solidFill>
                          <a:effectLst/>
                          <a:latin typeface="+mn-lt"/>
                          <a:ea typeface="+mn-ea"/>
                          <a:cs typeface="+mn-cs"/>
                        </a:rPr>
                        <a:t>derivation</a:t>
                      </a:r>
                      <a:endParaRPr lang="en-IN" sz="1800" kern="1200" dirty="0">
                        <a:solidFill>
                          <a:schemeClr val="dk1"/>
                        </a:solidFill>
                        <a:effectLst/>
                        <a:latin typeface="+mn-lt"/>
                        <a:ea typeface="+mn-ea"/>
                        <a:cs typeface="+mn-cs"/>
                      </a:endParaRPr>
                    </a:p>
                    <a:p>
                      <a:pPr hangingPunct="0"/>
                      <a:r>
                        <a:rPr lang="en-US" sz="1800" b="1"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models is-a relationship</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client sees all base and derived class behaviors</a:t>
                      </a:r>
                      <a:endParaRPr lang="en-IN" sz="18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kern="1200" dirty="0">
                          <a:solidFill>
                            <a:schemeClr val="dk1"/>
                          </a:solidFill>
                          <a:effectLst/>
                          <a:latin typeface="+mn-lt"/>
                          <a:ea typeface="+mn-ea"/>
                          <a:cs typeface="+mn-cs"/>
                        </a:rPr>
                        <a:t>public members of base class become public members of derived class</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(stay the same)</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kern="1200" dirty="0">
                          <a:solidFill>
                            <a:schemeClr val="dk1"/>
                          </a:solidFill>
                          <a:effectLst/>
                          <a:latin typeface="+mn-lt"/>
                          <a:ea typeface="+mn-ea"/>
                          <a:cs typeface="+mn-cs"/>
                        </a:rPr>
                        <a:t>protected members of base class become protected members of derived class</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(stay the same)</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kern="1200" dirty="0">
                          <a:solidFill>
                            <a:schemeClr val="dk1"/>
                          </a:solidFill>
                          <a:effectLst/>
                          <a:latin typeface="+mn-lt"/>
                          <a:ea typeface="+mn-ea"/>
                          <a:cs typeface="+mn-cs"/>
                        </a:rPr>
                        <a:t>private members of base class are not accessible to derived class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983545">
                <a:tc>
                  <a:txBody>
                    <a:bodyPr/>
                    <a:lstStyle/>
                    <a:p>
                      <a:pPr hangingPunct="0"/>
                      <a:r>
                        <a:rPr lang="en-US" sz="1800" b="1" kern="1200" dirty="0">
                          <a:solidFill>
                            <a:schemeClr val="dk1"/>
                          </a:solidFill>
                          <a:effectLst/>
                          <a:latin typeface="+mn-lt"/>
                          <a:ea typeface="+mn-ea"/>
                          <a:cs typeface="+mn-cs"/>
                        </a:rPr>
                        <a:t>protected derivation</a:t>
                      </a:r>
                      <a:endParaRPr lang="en-IN" sz="1800" kern="1200" dirty="0">
                        <a:solidFill>
                          <a:schemeClr val="dk1"/>
                        </a:solidFill>
                        <a:effectLst/>
                        <a:latin typeface="+mn-lt"/>
                        <a:ea typeface="+mn-ea"/>
                        <a:cs typeface="+mn-cs"/>
                      </a:endParaRPr>
                    </a:p>
                    <a:p>
                      <a:pPr hangingPunct="0"/>
                      <a:r>
                        <a:rPr lang="en-US" sz="1800" b="1"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models uses</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relationship</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client sees only derived behaviors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kern="1200" dirty="0">
                          <a:solidFill>
                            <a:schemeClr val="dk1"/>
                          </a:solidFill>
                          <a:effectLst/>
                          <a:latin typeface="+mn-lt"/>
                          <a:ea typeface="+mn-ea"/>
                          <a:cs typeface="+mn-cs"/>
                        </a:rPr>
                        <a:t>public members of base class become protected members of derived class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kern="1200" dirty="0">
                          <a:solidFill>
                            <a:schemeClr val="dk1"/>
                          </a:solidFill>
                          <a:effectLst/>
                          <a:latin typeface="+mn-lt"/>
                          <a:ea typeface="+mn-ea"/>
                          <a:cs typeface="+mn-cs"/>
                        </a:rPr>
                        <a:t>protected members of base class become protected members of derived class</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(stay the same)</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kern="1200" dirty="0">
                          <a:solidFill>
                            <a:schemeClr val="dk1"/>
                          </a:solidFill>
                          <a:effectLst/>
                          <a:latin typeface="+mn-lt"/>
                          <a:ea typeface="+mn-ea"/>
                          <a:cs typeface="+mn-cs"/>
                        </a:rPr>
                        <a:t>private members of base class are not accessible to derived class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2899954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4">
            <a:extLst>
              <a:ext uri="{FF2B5EF4-FFF2-40B4-BE49-F238E27FC236}">
                <a16:creationId xmlns:a16="http://schemas.microsoft.com/office/drawing/2014/main" id="{CC9DD597-CAB0-4D34-B83E-A2B50443E7DE}"/>
              </a:ext>
            </a:extLst>
          </p:cNvPr>
          <p:cNvSpPr>
            <a:spLocks noGrp="1" noChangeArrowheads="1"/>
          </p:cNvSpPr>
          <p:nvPr>
            <p:ph type="title"/>
          </p:nvPr>
        </p:nvSpPr>
        <p:spPr/>
        <p:txBody>
          <a:bodyPr>
            <a:noAutofit/>
          </a:bodyPr>
          <a:lstStyle/>
          <a:p>
            <a:r>
              <a:rPr lang="en-US" altLang="en-US" sz="4200" dirty="0"/>
              <a:t>Derived Class Access Privileges (cont.)</a:t>
            </a:r>
          </a:p>
        </p:txBody>
      </p:sp>
      <p:graphicFrame>
        <p:nvGraphicFramePr>
          <p:cNvPr id="2" name="Table 1"/>
          <p:cNvGraphicFramePr>
            <a:graphicFrameLocks noGrp="1"/>
          </p:cNvGraphicFramePr>
          <p:nvPr>
            <p:extLst>
              <p:ext uri="{D42A27DB-BD31-4B8C-83A1-F6EECF244321}">
                <p14:modId xmlns:p14="http://schemas.microsoft.com/office/powerpoint/2010/main" val="233241974"/>
              </p:ext>
            </p:extLst>
          </p:nvPr>
        </p:nvGraphicFramePr>
        <p:xfrm>
          <a:off x="342900" y="1975104"/>
          <a:ext cx="6226712" cy="3200400"/>
        </p:xfrm>
        <a:graphic>
          <a:graphicData uri="http://schemas.openxmlformats.org/drawingml/2006/table">
            <a:tbl>
              <a:tblPr firstRow="1" bandRow="1">
                <a:tableStyleId>{5C22544A-7EE6-4342-B048-85BDC9FD1C3A}</a:tableStyleId>
              </a:tblPr>
              <a:tblGrid>
                <a:gridCol w="1517992">
                  <a:extLst>
                    <a:ext uri="{9D8B030D-6E8A-4147-A177-3AD203B41FA5}">
                      <a16:colId xmlns:a16="http://schemas.microsoft.com/office/drawing/2014/main" val="20000"/>
                    </a:ext>
                  </a:extLst>
                </a:gridCol>
                <a:gridCol w="1517992">
                  <a:extLst>
                    <a:ext uri="{9D8B030D-6E8A-4147-A177-3AD203B41FA5}">
                      <a16:colId xmlns:a16="http://schemas.microsoft.com/office/drawing/2014/main" val="20001"/>
                    </a:ext>
                  </a:extLst>
                </a:gridCol>
                <a:gridCol w="1517992">
                  <a:extLst>
                    <a:ext uri="{9D8B030D-6E8A-4147-A177-3AD203B41FA5}">
                      <a16:colId xmlns:a16="http://schemas.microsoft.com/office/drawing/2014/main" val="20002"/>
                    </a:ext>
                  </a:extLst>
                </a:gridCol>
                <a:gridCol w="1672736">
                  <a:extLst>
                    <a:ext uri="{9D8B030D-6E8A-4147-A177-3AD203B41FA5}">
                      <a16:colId xmlns:a16="http://schemas.microsoft.com/office/drawing/2014/main" val="20003"/>
                    </a:ext>
                  </a:extLst>
                </a:gridCol>
              </a:tblGrid>
              <a:tr h="533634">
                <a:tc>
                  <a:txBody>
                    <a:bodyPr/>
                    <a:lstStyle/>
                    <a:p>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b="1" kern="1200" dirty="0">
                          <a:solidFill>
                            <a:schemeClr val="tx1"/>
                          </a:solidFill>
                          <a:effectLst/>
                          <a:latin typeface="+mn-lt"/>
                          <a:ea typeface="+mn-ea"/>
                          <a:cs typeface="+mn-cs"/>
                        </a:rPr>
                        <a:t>public </a:t>
                      </a:r>
                      <a:endParaRPr lang="en-IN" sz="1800" b="1" kern="1200" dirty="0">
                        <a:solidFill>
                          <a:schemeClr val="tx1"/>
                        </a:solidFill>
                        <a:effectLst/>
                        <a:latin typeface="+mn-lt"/>
                        <a:ea typeface="+mn-ea"/>
                        <a:cs typeface="+mn-cs"/>
                      </a:endParaRPr>
                    </a:p>
                    <a:p>
                      <a:r>
                        <a:rPr lang="en-US" sz="1800" b="1" kern="1200" dirty="0">
                          <a:solidFill>
                            <a:schemeClr val="tx1"/>
                          </a:solidFill>
                          <a:effectLst/>
                          <a:latin typeface="+mn-lt"/>
                          <a:ea typeface="+mn-ea"/>
                          <a:cs typeface="+mn-cs"/>
                        </a:rPr>
                        <a:t>members</a:t>
                      </a:r>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kern="1200" dirty="0">
                          <a:solidFill>
                            <a:schemeClr val="tx1"/>
                          </a:solidFill>
                          <a:effectLst/>
                          <a:latin typeface="+mn-lt"/>
                          <a:ea typeface="+mn-ea"/>
                          <a:cs typeface="+mn-cs"/>
                        </a:rPr>
                        <a:t>protected members</a:t>
                      </a:r>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hangingPunct="0"/>
                      <a:r>
                        <a:rPr lang="en-US" sz="1800" b="1" kern="1200" dirty="0">
                          <a:solidFill>
                            <a:schemeClr val="tx1"/>
                          </a:solidFill>
                          <a:effectLst/>
                          <a:latin typeface="+mn-lt"/>
                          <a:ea typeface="+mn-ea"/>
                          <a:cs typeface="+mn-cs"/>
                        </a:rPr>
                        <a:t>private </a:t>
                      </a:r>
                      <a:endParaRPr lang="en-IN" sz="1800" b="1" kern="1200" dirty="0">
                        <a:solidFill>
                          <a:schemeClr val="tx1"/>
                        </a:solidFill>
                        <a:effectLst/>
                        <a:latin typeface="+mn-lt"/>
                        <a:ea typeface="+mn-ea"/>
                        <a:cs typeface="+mn-cs"/>
                      </a:endParaRPr>
                    </a:p>
                    <a:p>
                      <a:r>
                        <a:rPr lang="en-US" sz="1800" b="1" kern="1200" dirty="0">
                          <a:solidFill>
                            <a:schemeClr val="tx1"/>
                          </a:solidFill>
                          <a:effectLst/>
                          <a:latin typeface="+mn-lt"/>
                          <a:ea typeface="+mn-ea"/>
                          <a:cs typeface="+mn-cs"/>
                        </a:rPr>
                        <a:t>members</a:t>
                      </a:r>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892614">
                <a:tc>
                  <a:txBody>
                    <a:bodyPr/>
                    <a:lstStyle/>
                    <a:p>
                      <a:pPr hangingPunct="0"/>
                      <a:r>
                        <a:rPr lang="en-US" sz="1800" b="1" kern="1200" dirty="0">
                          <a:solidFill>
                            <a:schemeClr val="dk1"/>
                          </a:solidFill>
                          <a:effectLst/>
                          <a:latin typeface="+mn-lt"/>
                          <a:ea typeface="+mn-ea"/>
                          <a:cs typeface="+mn-cs"/>
                        </a:rPr>
                        <a:t>private </a:t>
                      </a:r>
                      <a:endParaRPr lang="en-IN" sz="1800" kern="1200" dirty="0">
                        <a:solidFill>
                          <a:schemeClr val="dk1"/>
                        </a:solidFill>
                        <a:effectLst/>
                        <a:latin typeface="+mn-lt"/>
                        <a:ea typeface="+mn-ea"/>
                        <a:cs typeface="+mn-cs"/>
                      </a:endParaRPr>
                    </a:p>
                    <a:p>
                      <a:pPr hangingPunct="0"/>
                      <a:r>
                        <a:rPr lang="en-US" sz="1800" b="1" kern="1200" dirty="0">
                          <a:solidFill>
                            <a:schemeClr val="dk1"/>
                          </a:solidFill>
                          <a:effectLst/>
                          <a:latin typeface="+mn-lt"/>
                          <a:ea typeface="+mn-ea"/>
                          <a:cs typeface="+mn-cs"/>
                        </a:rPr>
                        <a:t>derivation</a:t>
                      </a:r>
                      <a:endParaRPr lang="en-IN" sz="1800" kern="1200" dirty="0">
                        <a:solidFill>
                          <a:schemeClr val="dk1"/>
                        </a:solidFill>
                        <a:effectLst/>
                        <a:latin typeface="+mn-lt"/>
                        <a:ea typeface="+mn-ea"/>
                        <a:cs typeface="+mn-cs"/>
                      </a:endParaRPr>
                    </a:p>
                    <a:p>
                      <a:pPr hangingPunct="0"/>
                      <a:r>
                        <a:rPr lang="en-US" sz="1800" b="1"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models uses relationship</a:t>
                      </a:r>
                      <a:endParaRPr lang="en-IN" sz="1800" kern="1200" dirty="0">
                        <a:solidFill>
                          <a:schemeClr val="dk1"/>
                        </a:solidFill>
                        <a:effectLst/>
                        <a:latin typeface="+mn-lt"/>
                        <a:ea typeface="+mn-ea"/>
                        <a:cs typeface="+mn-cs"/>
                      </a:endParaRPr>
                    </a:p>
                    <a:p>
                      <a:pPr hangingPunct="0"/>
                      <a:r>
                        <a:rPr lang="en-US" sz="1800" kern="1200" dirty="0">
                          <a:solidFill>
                            <a:schemeClr val="dk1"/>
                          </a:solidFill>
                          <a:effectLst/>
                          <a:latin typeface="+mn-lt"/>
                          <a:ea typeface="+mn-ea"/>
                          <a:cs typeface="+mn-cs"/>
                        </a:rPr>
                        <a:t> </a:t>
                      </a:r>
                      <a:endParaRPr lang="en-IN"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client sees only derived behaviors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kern="1200" dirty="0">
                          <a:solidFill>
                            <a:schemeClr val="dk1"/>
                          </a:solidFill>
                          <a:effectLst/>
                          <a:latin typeface="+mn-lt"/>
                          <a:ea typeface="+mn-ea"/>
                          <a:cs typeface="+mn-cs"/>
                        </a:rPr>
                        <a:t>public members of base class become private members of derived class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kern="1200" dirty="0">
                          <a:solidFill>
                            <a:schemeClr val="dk1"/>
                          </a:solidFill>
                          <a:effectLst/>
                          <a:latin typeface="+mn-lt"/>
                          <a:ea typeface="+mn-ea"/>
                          <a:cs typeface="+mn-cs"/>
                        </a:rPr>
                        <a:t>protected members of base class become private members of derived class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kern="1200" dirty="0">
                          <a:solidFill>
                            <a:schemeClr val="dk1"/>
                          </a:solidFill>
                          <a:effectLst/>
                          <a:latin typeface="+mn-lt"/>
                          <a:ea typeface="+mn-ea"/>
                          <a:cs typeface="+mn-cs"/>
                        </a:rPr>
                        <a:t>private members of base class are not accessible to derived class</a:t>
                      </a:r>
                      <a:endParaRPr lang="en-IN"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1283543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rmAutofit/>
          </a:bodyPr>
          <a:lstStyle/>
          <a:p>
            <a:r>
              <a:rPr lang="en-US" altLang="en-US" dirty="0"/>
              <a:t>Inheritance Example</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r>
              <a:rPr lang="en-US" altLang="en-US" sz="2400" dirty="0"/>
              <a:t>The inheritance diagram on </a:t>
            </a:r>
            <a:r>
              <a:rPr lang="en-US" altLang="en-US" sz="2400" dirty="0" smtClean="0"/>
              <a:t>a subsequent page </a:t>
            </a:r>
            <a:r>
              <a:rPr lang="en-US" altLang="en-US" sz="2400" dirty="0"/>
              <a:t>represents an architecture for a graphics editor. The display list refers to graphics objects, which because of the “is-a” relationship, can be any of the derived objects. Presumably, a client of the display list creates graphic objects based on user inputs and attaches them to the list. The display list and its clients do not need to know about the types of each of the objects. They simply need to know how to send messages defined by the graphics object base class.</a:t>
            </a:r>
            <a:br>
              <a:rPr lang="en-US" altLang="en-US" sz="2400" dirty="0"/>
            </a:br>
            <a:endParaRPr lang="en-US" altLang="en-US" sz="2400" dirty="0"/>
          </a:p>
        </p:txBody>
      </p:sp>
    </p:spTree>
    <p:extLst>
      <p:ext uri="{BB962C8B-B14F-4D97-AF65-F5344CB8AC3E}">
        <p14:creationId xmlns:p14="http://schemas.microsoft.com/office/powerpoint/2010/main" val="237128428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5">
            <a:extLst>
              <a:ext uri="{FF2B5EF4-FFF2-40B4-BE49-F238E27FC236}">
                <a16:creationId xmlns:a16="http://schemas.microsoft.com/office/drawing/2014/main" id="{94677E2B-0992-4CB5-BC60-0B88CE7B2E31}"/>
              </a:ext>
            </a:extLst>
          </p:cNvPr>
          <p:cNvSpPr>
            <a:spLocks noGrp="1" noChangeArrowheads="1"/>
          </p:cNvSpPr>
          <p:nvPr>
            <p:ph type="title"/>
          </p:nvPr>
        </p:nvSpPr>
        <p:spPr/>
        <p:txBody>
          <a:bodyPr>
            <a:noAutofit/>
          </a:bodyPr>
          <a:lstStyle/>
          <a:p>
            <a:r>
              <a:rPr lang="en-US" altLang="en-US" sz="4200" dirty="0"/>
              <a:t>Inheritance Example (cont.)</a:t>
            </a:r>
          </a:p>
        </p:txBody>
      </p:sp>
      <p:sp>
        <p:nvSpPr>
          <p:cNvPr id="7173" name="Rectangle 3">
            <a:extLst>
              <a:ext uri="{FF2B5EF4-FFF2-40B4-BE49-F238E27FC236}">
                <a16:creationId xmlns:a16="http://schemas.microsoft.com/office/drawing/2014/main" id="{030DC74F-5550-4C83-8AF7-8F665CC7C003}"/>
              </a:ext>
            </a:extLst>
          </p:cNvPr>
          <p:cNvSpPr>
            <a:spLocks noGrp="1" noChangeArrowheads="1"/>
          </p:cNvSpPr>
          <p:nvPr>
            <p:ph idx="1"/>
          </p:nvPr>
        </p:nvSpPr>
        <p:spPr>
          <a:xfrm>
            <a:off x="342900" y="2133599"/>
            <a:ext cx="6172200" cy="6773917"/>
          </a:xfrm>
          <a:noFill/>
        </p:spPr>
        <p:txBody>
          <a:bodyPr vert="horz" lIns="90369" tIns="44467" rIns="90369" bIns="44467" rtlCol="0">
            <a:noAutofit/>
          </a:bodyPr>
          <a:lstStyle/>
          <a:p>
            <a:r>
              <a:rPr lang="en-US" altLang="en-US" sz="2400" dirty="0"/>
              <a:t>The base class graphics object provides </a:t>
            </a:r>
            <a:br>
              <a:rPr lang="en-US" altLang="en-US" sz="2400" dirty="0"/>
            </a:br>
            <a:r>
              <a:rPr lang="en-US" altLang="en-US" sz="2400" dirty="0"/>
              <a:t>a protocol for clients like the display list to use; e.g., draw(), erase(), move(), etc. Clients do not need to know any of the details that distinguish one of the derived class objects from another.</a:t>
            </a:r>
            <a:br>
              <a:rPr lang="en-US" altLang="en-US" sz="2400" dirty="0"/>
            </a:br>
            <a:endParaRPr lang="en-US" altLang="en-US" sz="2400" dirty="0"/>
          </a:p>
          <a:p>
            <a:r>
              <a:rPr lang="en-US" altLang="en-US" sz="2400" dirty="0"/>
              <a:t>The absence of a diamond shape on the list class indicates that the list does not manage the creation or destruction of the graphics objects it refers to.  </a:t>
            </a:r>
            <a:br>
              <a:rPr lang="en-US" altLang="en-US" sz="2400" dirty="0"/>
            </a:br>
            <a:endParaRPr lang="en-US" altLang="en-US" sz="2400" dirty="0"/>
          </a:p>
          <a:p>
            <a:r>
              <a:rPr lang="en-US" altLang="en-US" sz="2400" dirty="0"/>
              <a:t>This example illustrates why the inheritance relationship is considered to represent an “or” relationship between objects on the same level. Display list members are either lines or circles or polygons or ...</a:t>
            </a:r>
          </a:p>
        </p:txBody>
      </p:sp>
    </p:spTree>
    <p:extLst>
      <p:ext uri="{BB962C8B-B14F-4D97-AF65-F5344CB8AC3E}">
        <p14:creationId xmlns:p14="http://schemas.microsoft.com/office/powerpoint/2010/main" val="282636314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551546"/>
            <a:ext cx="6172200" cy="1320800"/>
          </a:xfrm>
        </p:spPr>
        <p:txBody>
          <a:bodyPr>
            <a:normAutofit/>
          </a:bodyPr>
          <a:lstStyle/>
          <a:p>
            <a:r>
              <a:rPr lang="en-US" altLang="en-US" dirty="0"/>
              <a:t>Graphics Editor Classes</a:t>
            </a:r>
            <a:endParaRPr lang="en-IN" sz="4400" dirty="0"/>
          </a:p>
        </p:txBody>
      </p:sp>
      <p:graphicFrame>
        <p:nvGraphicFramePr>
          <p:cNvPr id="5" name="Object 3">
            <a:hlinkClick r:id="" action="ppaction://ole?verb=0"/>
            <a:extLst>
              <a:ext uri="{FF2B5EF4-FFF2-40B4-BE49-F238E27FC236}">
                <a16:creationId xmlns:a16="http://schemas.microsoft.com/office/drawing/2014/main" id="{EB7DAA95-7FF9-43C5-A09F-C99F6EA8FA7E}"/>
              </a:ext>
            </a:extLst>
          </p:cNvPr>
          <p:cNvGraphicFramePr>
            <a:graphicFrameLocks noChangeAspect="1"/>
          </p:cNvGraphicFramePr>
          <p:nvPr>
            <p:extLst>
              <p:ext uri="{D42A27DB-BD31-4B8C-83A1-F6EECF244321}">
                <p14:modId xmlns:p14="http://schemas.microsoft.com/office/powerpoint/2010/main" val="1662160002"/>
              </p:ext>
            </p:extLst>
          </p:nvPr>
        </p:nvGraphicFramePr>
        <p:xfrm>
          <a:off x="669341" y="2111892"/>
          <a:ext cx="5519318" cy="3690518"/>
        </p:xfrm>
        <a:graphic>
          <a:graphicData uri="http://schemas.openxmlformats.org/presentationml/2006/ole">
            <mc:AlternateContent xmlns:mc="http://schemas.openxmlformats.org/markup-compatibility/2006">
              <mc:Choice xmlns:v="urn:schemas-microsoft-com:vml" Requires="v">
                <p:oleObj spid="_x0000_s3133" name="VISIO" r:id="rId3" imgW="4599432" imgH="3075432" progId="">
                  <p:embed/>
                </p:oleObj>
              </mc:Choice>
              <mc:Fallback>
                <p:oleObj name="VISIO" r:id="rId3" imgW="4599432" imgH="3075432" progId="">
                  <p:embed/>
                  <p:pic>
                    <p:nvPicPr>
                      <p:cNvPr id="0" name="Picture 5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341" y="2111892"/>
                        <a:ext cx="5519318" cy="3690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092739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4">
            <a:extLst>
              <a:ext uri="{FF2B5EF4-FFF2-40B4-BE49-F238E27FC236}">
                <a16:creationId xmlns:a16="http://schemas.microsoft.com/office/drawing/2014/main" id="{AC6379BC-FE5B-4695-B51D-60037FA839A2}"/>
              </a:ext>
            </a:extLst>
          </p:cNvPr>
          <p:cNvSpPr>
            <a:spLocks noGrp="1" noChangeArrowheads="1"/>
          </p:cNvSpPr>
          <p:nvPr>
            <p:ph type="title"/>
          </p:nvPr>
        </p:nvSpPr>
        <p:spPr/>
        <p:txBody>
          <a:bodyPr>
            <a:noAutofit/>
          </a:bodyPr>
          <a:lstStyle/>
          <a:p>
            <a:r>
              <a:rPr lang="en-US" altLang="en-US" sz="4200" dirty="0"/>
              <a:t>Public Inheritance—“is-a”</a:t>
            </a:r>
          </a:p>
        </p:txBody>
      </p:sp>
      <p:sp>
        <p:nvSpPr>
          <p:cNvPr id="27652" name="Rectangle 3">
            <a:extLst>
              <a:ext uri="{FF2B5EF4-FFF2-40B4-BE49-F238E27FC236}">
                <a16:creationId xmlns:a16="http://schemas.microsoft.com/office/drawing/2014/main" id="{6CC17C42-44DC-4B5D-B406-A73D364D3520}"/>
              </a:ext>
            </a:extLst>
          </p:cNvPr>
          <p:cNvSpPr>
            <a:spLocks noGrp="1" noChangeArrowheads="1"/>
          </p:cNvSpPr>
          <p:nvPr>
            <p:ph idx="1"/>
          </p:nvPr>
        </p:nvSpPr>
        <p:spPr>
          <a:xfrm>
            <a:off x="342900" y="2133600"/>
            <a:ext cx="6172200" cy="6672470"/>
          </a:xfrm>
          <a:noFill/>
        </p:spPr>
        <p:txBody>
          <a:bodyPr vert="horz" lIns="90369" tIns="44467" rIns="90369" bIns="44467" rtlCol="0">
            <a:noAutofit/>
          </a:bodyPr>
          <a:lstStyle/>
          <a:p>
            <a:r>
              <a:rPr lang="en-US" altLang="en-US" sz="2000" b="1" dirty="0"/>
              <a:t>Syntax:</a:t>
            </a:r>
            <a:r>
              <a:rPr lang="en-US" altLang="en-US" sz="1807" b="1" dirty="0">
                <a:latin typeface="Consolas" panose="020B0609020204030204" pitchFamily="49" charset="0"/>
              </a:rPr>
              <a:t> </a:t>
            </a:r>
            <a:r>
              <a:rPr lang="en-US" altLang="en-US" sz="2000" dirty="0">
                <a:latin typeface="Consolas" panose="020B0609020204030204" pitchFamily="49" charset="0"/>
              </a:rPr>
              <a:t>class derived : public base {...};</a:t>
            </a:r>
            <a:r>
              <a:rPr lang="en-US" altLang="en-US" sz="1807" dirty="0">
                <a:latin typeface="Consolas" panose="020B0609020204030204" pitchFamily="49" charset="0"/>
              </a:rPr>
              <a:t/>
            </a:r>
            <a:br>
              <a:rPr lang="en-US" altLang="en-US" sz="1807" dirty="0">
                <a:latin typeface="Consolas" panose="020B0609020204030204" pitchFamily="49" charset="0"/>
              </a:rPr>
            </a:br>
            <a:endParaRPr lang="en-US" altLang="en-US" sz="1807" b="1" dirty="0">
              <a:latin typeface="Consolas" panose="020B0609020204030204" pitchFamily="49" charset="0"/>
            </a:endParaRPr>
          </a:p>
          <a:p>
            <a:r>
              <a:rPr lang="en-US" altLang="en-US" sz="2200" b="1" dirty="0"/>
              <a:t>Public</a:t>
            </a:r>
            <a:r>
              <a:rPr lang="en-US" altLang="en-US" sz="2200" dirty="0"/>
              <a:t> derivation makes all of the base class functionality available to derived class objects.   This has two very important consequences:</a:t>
            </a:r>
          </a:p>
          <a:p>
            <a:pPr lvl="1"/>
            <a:r>
              <a:rPr lang="en-US" altLang="en-US" sz="2000" dirty="0"/>
              <a:t>Clients interpret the derived object as a base class object with either specialized, or new capabilities, or both.</a:t>
            </a:r>
          </a:p>
          <a:p>
            <a:pPr lvl="1"/>
            <a:r>
              <a:rPr lang="en-US" altLang="en-US" sz="2000" dirty="0"/>
              <a:t>A derived class object, since it is a base class object, can be used anywhere a base class object can be used. For example, a function typed to accept a base class pointer, or reference, will accept a derived class pointer, or reference in its place.</a:t>
            </a:r>
            <a:r>
              <a:rPr lang="en-US" altLang="en-US" sz="1600" dirty="0"/>
              <a:t/>
            </a:r>
            <a:br>
              <a:rPr lang="en-US" altLang="en-US" sz="1600" dirty="0"/>
            </a:br>
            <a:endParaRPr lang="en-US" altLang="en-US" sz="1600" dirty="0"/>
          </a:p>
          <a:p>
            <a:r>
              <a:rPr lang="en-US" altLang="en-US" sz="2200" dirty="0"/>
              <a:t>New capabilities occur when the derived class adds new member functions or new state members which give the derived object richer state and functional behaviors.</a:t>
            </a:r>
          </a:p>
        </p:txBody>
      </p:sp>
    </p:spTree>
    <p:extLst>
      <p:ext uri="{BB962C8B-B14F-4D97-AF65-F5344CB8AC3E}">
        <p14:creationId xmlns:p14="http://schemas.microsoft.com/office/powerpoint/2010/main" val="105977561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4">
            <a:extLst>
              <a:ext uri="{FF2B5EF4-FFF2-40B4-BE49-F238E27FC236}">
                <a16:creationId xmlns:a16="http://schemas.microsoft.com/office/drawing/2014/main" id="{AC6379BC-FE5B-4695-B51D-60037FA839A2}"/>
              </a:ext>
            </a:extLst>
          </p:cNvPr>
          <p:cNvSpPr>
            <a:spLocks noGrp="1" noChangeArrowheads="1"/>
          </p:cNvSpPr>
          <p:nvPr>
            <p:ph type="title"/>
          </p:nvPr>
        </p:nvSpPr>
        <p:spPr/>
        <p:txBody>
          <a:bodyPr>
            <a:noAutofit/>
          </a:bodyPr>
          <a:lstStyle/>
          <a:p>
            <a:r>
              <a:rPr lang="en-US" altLang="en-US" sz="4200" dirty="0"/>
              <a:t>Public Inheritance—“is-a” (cont.)</a:t>
            </a:r>
          </a:p>
        </p:txBody>
      </p:sp>
      <p:sp>
        <p:nvSpPr>
          <p:cNvPr id="27652" name="Rectangle 3">
            <a:extLst>
              <a:ext uri="{FF2B5EF4-FFF2-40B4-BE49-F238E27FC236}">
                <a16:creationId xmlns:a16="http://schemas.microsoft.com/office/drawing/2014/main" id="{6CC17C42-44DC-4B5D-B406-A73D364D3520}"/>
              </a:ext>
            </a:extLst>
          </p:cNvPr>
          <p:cNvSpPr>
            <a:spLocks noGrp="1" noChangeArrowheads="1"/>
          </p:cNvSpPr>
          <p:nvPr>
            <p:ph idx="1"/>
          </p:nvPr>
        </p:nvSpPr>
        <p:spPr>
          <a:xfrm>
            <a:off x="342900" y="2133600"/>
            <a:ext cx="6172200" cy="6672470"/>
          </a:xfrm>
          <a:noFill/>
        </p:spPr>
        <p:txBody>
          <a:bodyPr vert="horz" lIns="90369" tIns="44467" rIns="90369" bIns="44467" rtlCol="0">
            <a:noAutofit/>
          </a:bodyPr>
          <a:lstStyle/>
          <a:p>
            <a:r>
              <a:rPr lang="en-US" altLang="en-US" sz="2200" dirty="0"/>
              <a:t>Specialized capabilities occur when the derived class modifies a base class virtual function.</a:t>
            </a:r>
          </a:p>
          <a:p>
            <a:pPr lvl="1"/>
            <a:r>
              <a:rPr lang="en-US" altLang="en-US" sz="2000" dirty="0"/>
              <a:t>The base class object and derived class object respond to the same message, but in somewhat different ways, determined by the implementations of the virtual function in each class.</a:t>
            </a:r>
          </a:p>
          <a:p>
            <a:pPr lvl="1"/>
            <a:r>
              <a:rPr lang="en-US" altLang="en-US" sz="2000" dirty="0"/>
              <a:t>Because the modified function is qualified in the base class by the keyword “virtual,” which function is called is determined by the type of object invoking it.</a:t>
            </a:r>
          </a:p>
        </p:txBody>
      </p:sp>
    </p:spTree>
    <p:extLst>
      <p:ext uri="{BB962C8B-B14F-4D97-AF65-F5344CB8AC3E}">
        <p14:creationId xmlns:p14="http://schemas.microsoft.com/office/powerpoint/2010/main" val="159522585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4">
            <a:extLst>
              <a:ext uri="{FF2B5EF4-FFF2-40B4-BE49-F238E27FC236}">
                <a16:creationId xmlns:a16="http://schemas.microsoft.com/office/drawing/2014/main" id="{4064F8D5-3B3F-43BA-A4D9-E360AA9FB157}"/>
              </a:ext>
            </a:extLst>
          </p:cNvPr>
          <p:cNvSpPr>
            <a:spLocks noGrp="1" noChangeArrowheads="1"/>
          </p:cNvSpPr>
          <p:nvPr>
            <p:ph type="title"/>
          </p:nvPr>
        </p:nvSpPr>
        <p:spPr/>
        <p:txBody>
          <a:bodyPr/>
          <a:lstStyle/>
          <a:p>
            <a:r>
              <a:rPr lang="en-US" altLang="en-US" sz="3800" dirty="0"/>
              <a:t>Private Inheritance—“part of”</a:t>
            </a:r>
          </a:p>
        </p:txBody>
      </p:sp>
      <p:sp>
        <p:nvSpPr>
          <p:cNvPr id="29700" name="Rectangle 3">
            <a:extLst>
              <a:ext uri="{FF2B5EF4-FFF2-40B4-BE49-F238E27FC236}">
                <a16:creationId xmlns:a16="http://schemas.microsoft.com/office/drawing/2014/main" id="{60787F98-B762-4DC9-ADCE-BAB93014D148}"/>
              </a:ext>
            </a:extLst>
          </p:cNvPr>
          <p:cNvSpPr>
            <a:spLocks noGrp="1" noChangeArrowheads="1"/>
          </p:cNvSpPr>
          <p:nvPr>
            <p:ph idx="1"/>
          </p:nvPr>
        </p:nvSpPr>
        <p:spPr>
          <a:noFill/>
        </p:spPr>
        <p:txBody>
          <a:bodyPr vert="horz" lIns="90369" tIns="44467" rIns="90369" bIns="44467" rtlCol="0">
            <a:noAutofit/>
          </a:bodyPr>
          <a:lstStyle/>
          <a:p>
            <a:r>
              <a:rPr lang="en-US" altLang="en-US" sz="2200" b="1" dirty="0"/>
              <a:t>Syntax:</a:t>
            </a:r>
            <a:r>
              <a:rPr lang="en-US" altLang="en-US" sz="2200" dirty="0"/>
              <a:t> </a:t>
            </a:r>
            <a:r>
              <a:rPr lang="en-US" altLang="en-US" sz="1807" dirty="0">
                <a:latin typeface="Consolas" panose="020B0609020204030204" pitchFamily="49" charset="0"/>
              </a:rPr>
              <a:t>class derived : private base { ... };</a:t>
            </a:r>
            <a:r>
              <a:rPr lang="en-US" altLang="en-US" sz="1807" dirty="0"/>
              <a:t/>
            </a:r>
            <a:br>
              <a:rPr lang="en-US" altLang="en-US" sz="1807" dirty="0"/>
            </a:br>
            <a:endParaRPr lang="en-US" altLang="en-US" sz="1807" dirty="0"/>
          </a:p>
          <a:p>
            <a:r>
              <a:rPr lang="en-US" altLang="en-US" sz="2200" b="1" dirty="0"/>
              <a:t>Private</a:t>
            </a:r>
            <a:r>
              <a:rPr lang="en-US" altLang="en-US" sz="2200" dirty="0"/>
              <a:t> derivation hides all of the base class interface from clients. By default, none of the base class member functions are accessible to derived class clients.</a:t>
            </a:r>
            <a:br>
              <a:rPr lang="en-US" altLang="en-US" sz="2200" dirty="0"/>
            </a:br>
            <a:endParaRPr lang="en-US" altLang="en-US" sz="2200" dirty="0"/>
          </a:p>
          <a:p>
            <a:r>
              <a:rPr lang="en-US" altLang="en-US" sz="2200" dirty="0"/>
              <a:t>The base class object is “part of” the derived class. All of its attributes are attributes of the derived class.</a:t>
            </a:r>
          </a:p>
          <a:p>
            <a:pPr marL="0" indent="0">
              <a:buNone/>
            </a:pPr>
            <a:endParaRPr lang="en-US" altLang="en-US" sz="2200" dirty="0"/>
          </a:p>
          <a:p>
            <a:r>
              <a:rPr lang="en-US" altLang="en-US" sz="2200" dirty="0"/>
              <a:t>Public and protected member functions are available to derived class functions to support their implementation.</a:t>
            </a:r>
            <a:br>
              <a:rPr lang="en-US" altLang="en-US" sz="2200" dirty="0"/>
            </a:br>
            <a:endParaRPr lang="en-US" altLang="en-US" sz="2200" dirty="0"/>
          </a:p>
          <a:p>
            <a:r>
              <a:rPr lang="en-US" altLang="en-US" sz="2200" dirty="0"/>
              <a:t>Clients of the derived class see base class functionality only as manifested through derived class interface operations.</a:t>
            </a:r>
          </a:p>
        </p:txBody>
      </p:sp>
    </p:spTree>
    <p:extLst>
      <p:ext uri="{BB962C8B-B14F-4D97-AF65-F5344CB8AC3E}">
        <p14:creationId xmlns:p14="http://schemas.microsoft.com/office/powerpoint/2010/main" val="320918735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4">
            <a:extLst>
              <a:ext uri="{FF2B5EF4-FFF2-40B4-BE49-F238E27FC236}">
                <a16:creationId xmlns:a16="http://schemas.microsoft.com/office/drawing/2014/main" id="{4064F8D5-3B3F-43BA-A4D9-E360AA9FB157}"/>
              </a:ext>
            </a:extLst>
          </p:cNvPr>
          <p:cNvSpPr>
            <a:spLocks noGrp="1" noChangeArrowheads="1"/>
          </p:cNvSpPr>
          <p:nvPr>
            <p:ph type="title"/>
          </p:nvPr>
        </p:nvSpPr>
        <p:spPr/>
        <p:txBody>
          <a:bodyPr/>
          <a:lstStyle/>
          <a:p>
            <a:r>
              <a:rPr lang="en-US" altLang="en-US" sz="3800" dirty="0"/>
              <a:t>Private Inheritance—“part of” (cont.)</a:t>
            </a:r>
          </a:p>
        </p:txBody>
      </p:sp>
      <p:sp>
        <p:nvSpPr>
          <p:cNvPr id="29700" name="Rectangle 3">
            <a:extLst>
              <a:ext uri="{FF2B5EF4-FFF2-40B4-BE49-F238E27FC236}">
                <a16:creationId xmlns:a16="http://schemas.microsoft.com/office/drawing/2014/main" id="{60787F98-B762-4DC9-ADCE-BAB93014D148}"/>
              </a:ext>
            </a:extLst>
          </p:cNvPr>
          <p:cNvSpPr>
            <a:spLocks noGrp="1" noChangeArrowheads="1"/>
          </p:cNvSpPr>
          <p:nvPr>
            <p:ph idx="1"/>
          </p:nvPr>
        </p:nvSpPr>
        <p:spPr>
          <a:noFill/>
        </p:spPr>
        <p:txBody>
          <a:bodyPr vert="horz" lIns="90369" tIns="44467" rIns="90369" bIns="44467" rtlCol="0">
            <a:noAutofit/>
          </a:bodyPr>
          <a:lstStyle/>
          <a:p>
            <a:r>
              <a:rPr lang="en-US" altLang="en-US" sz="2200" dirty="0"/>
              <a:t>From the </a:t>
            </a:r>
            <a:r>
              <a:rPr lang="en-US" altLang="en-US" sz="2200" b="1" dirty="0"/>
              <a:t>client’s</a:t>
            </a:r>
            <a:r>
              <a:rPr lang="en-US" altLang="en-US" sz="2200" dirty="0"/>
              <a:t> point of view, private derivation creates an aggregation.</a:t>
            </a:r>
            <a:br>
              <a:rPr lang="en-US" altLang="en-US" sz="2200" dirty="0"/>
            </a:br>
            <a:endParaRPr lang="en-US" altLang="en-US" sz="2200" dirty="0"/>
          </a:p>
          <a:p>
            <a:r>
              <a:rPr lang="en-US" altLang="en-US" sz="2200" dirty="0"/>
              <a:t>The only difference is that, using private inheritance, the derived class has access to protected members of the base class.</a:t>
            </a:r>
            <a:br>
              <a:rPr lang="en-US" altLang="en-US" sz="2200" dirty="0"/>
            </a:br>
            <a:endParaRPr lang="en-US" altLang="en-US" sz="2200" dirty="0"/>
          </a:p>
          <a:p>
            <a:r>
              <a:rPr lang="en-US" altLang="en-US" sz="2200" dirty="0"/>
              <a:t>In private inheritance, any class derived again from the derived class has no more access privileges to the base than any other client of the derived class.</a:t>
            </a:r>
          </a:p>
        </p:txBody>
      </p:sp>
    </p:spTree>
    <p:extLst>
      <p:ext uri="{BB962C8B-B14F-4D97-AF65-F5344CB8AC3E}">
        <p14:creationId xmlns:p14="http://schemas.microsoft.com/office/powerpoint/2010/main" val="55932184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4">
            <a:extLst>
              <a:ext uri="{FF2B5EF4-FFF2-40B4-BE49-F238E27FC236}">
                <a16:creationId xmlns:a16="http://schemas.microsoft.com/office/drawing/2014/main" id="{C1987644-A807-4E14-A4B8-D4C7431899D6}"/>
              </a:ext>
            </a:extLst>
          </p:cNvPr>
          <p:cNvSpPr>
            <a:spLocks noGrp="1" noChangeArrowheads="1"/>
          </p:cNvSpPr>
          <p:nvPr>
            <p:ph type="title"/>
          </p:nvPr>
        </p:nvSpPr>
        <p:spPr/>
        <p:txBody>
          <a:bodyPr/>
          <a:lstStyle/>
          <a:p>
            <a:r>
              <a:rPr lang="en-US" altLang="en-US" sz="4000" dirty="0"/>
              <a:t>Protected Inheritance—“part of”</a:t>
            </a:r>
          </a:p>
        </p:txBody>
      </p:sp>
      <p:sp>
        <p:nvSpPr>
          <p:cNvPr id="31748" name="Rectangle 3">
            <a:extLst>
              <a:ext uri="{FF2B5EF4-FFF2-40B4-BE49-F238E27FC236}">
                <a16:creationId xmlns:a16="http://schemas.microsoft.com/office/drawing/2014/main" id="{79582C67-7847-421D-BE49-6B3BA3BE4857}"/>
              </a:ext>
            </a:extLst>
          </p:cNvPr>
          <p:cNvSpPr>
            <a:spLocks noGrp="1" noChangeArrowheads="1"/>
          </p:cNvSpPr>
          <p:nvPr>
            <p:ph idx="1"/>
          </p:nvPr>
        </p:nvSpPr>
        <p:spPr>
          <a:xfrm>
            <a:off x="342900" y="2133600"/>
            <a:ext cx="6697980" cy="6712226"/>
          </a:xfrm>
          <a:noFill/>
        </p:spPr>
        <p:txBody>
          <a:bodyPr vert="horz" lIns="90369" tIns="44467" rIns="90369" bIns="44467" rtlCol="0">
            <a:noAutofit/>
          </a:bodyPr>
          <a:lstStyle/>
          <a:p>
            <a:r>
              <a:rPr lang="en-US" altLang="en-US" sz="2200" b="1" dirty="0"/>
              <a:t>Syntax:</a:t>
            </a:r>
            <a:r>
              <a:rPr lang="en-US" altLang="en-US" sz="2200" dirty="0"/>
              <a:t> </a:t>
            </a:r>
            <a:r>
              <a:rPr lang="en-US" altLang="en-US" sz="2000" dirty="0">
                <a:latin typeface="Consolas" panose="020B0609020204030204" pitchFamily="49" charset="0"/>
              </a:rPr>
              <a:t>class derived : protected base {...};</a:t>
            </a:r>
            <a:br>
              <a:rPr lang="en-US" altLang="en-US" sz="2000" dirty="0">
                <a:latin typeface="Consolas" panose="020B0609020204030204" pitchFamily="49" charset="0"/>
              </a:rPr>
            </a:br>
            <a:endParaRPr lang="en-US" altLang="en-US" sz="2000" dirty="0">
              <a:latin typeface="Consolas" panose="020B0609020204030204" pitchFamily="49" charset="0"/>
            </a:endParaRPr>
          </a:p>
          <a:p>
            <a:pPr>
              <a:spcBef>
                <a:spcPts val="100"/>
              </a:spcBef>
            </a:pPr>
            <a:r>
              <a:rPr lang="en-US" altLang="en-US" sz="2200" dirty="0"/>
              <a:t>Protected inheritance is just like private </a:t>
            </a:r>
            <a:br>
              <a:rPr lang="en-US" altLang="en-US" sz="2200" dirty="0"/>
            </a:br>
            <a:r>
              <a:rPr lang="en-US" altLang="en-US" sz="2200" dirty="0"/>
              <a:t>inheritance from client’s perspective. Clients </a:t>
            </a:r>
            <a:br>
              <a:rPr lang="en-US" altLang="en-US" sz="2200" dirty="0"/>
            </a:br>
            <a:r>
              <a:rPr lang="en-US" altLang="en-US" sz="2200" dirty="0"/>
              <a:t>have no access to base class functionality </a:t>
            </a:r>
            <a:br>
              <a:rPr lang="en-US" altLang="en-US" sz="2200" dirty="0"/>
            </a:br>
            <a:r>
              <a:rPr lang="en-US" altLang="en-US" sz="2200" dirty="0"/>
              <a:t>except through the derived class interface.</a:t>
            </a:r>
            <a:br>
              <a:rPr lang="en-US" altLang="en-US" sz="2200" dirty="0"/>
            </a:br>
            <a:endParaRPr lang="en-US" altLang="en-US" sz="2200" dirty="0"/>
          </a:p>
          <a:p>
            <a:pPr>
              <a:spcBef>
                <a:spcPts val="100"/>
              </a:spcBef>
            </a:pPr>
            <a:r>
              <a:rPr lang="en-US" altLang="en-US" sz="2200" dirty="0"/>
              <a:t>Protected inheritance is just like public </a:t>
            </a:r>
            <a:br>
              <a:rPr lang="en-US" altLang="en-US" sz="2200" dirty="0"/>
            </a:br>
            <a:r>
              <a:rPr lang="en-US" altLang="en-US" sz="2200" dirty="0"/>
              <a:t>inheritance from the derived class’s point of </a:t>
            </a:r>
            <a:br>
              <a:rPr lang="en-US" altLang="en-US" sz="2200" dirty="0"/>
            </a:br>
            <a:r>
              <a:rPr lang="en-US" altLang="en-US" sz="2200" dirty="0"/>
              <a:t>view. Derived class member functions have </a:t>
            </a:r>
          </a:p>
          <a:p>
            <a:pPr marL="0" indent="0">
              <a:spcBef>
                <a:spcPts val="100"/>
              </a:spcBef>
              <a:buNone/>
            </a:pPr>
            <a:r>
              <a:rPr lang="en-US" altLang="en-US" sz="2200" dirty="0"/>
              <a:t>  access to all the base class public and </a:t>
            </a:r>
            <a:br>
              <a:rPr lang="en-US" altLang="en-US" sz="2200" dirty="0"/>
            </a:br>
            <a:r>
              <a:rPr lang="en-US" altLang="en-US" sz="2200" dirty="0"/>
              <a:t>  protected members. The derived class </a:t>
            </a:r>
            <a:br>
              <a:rPr lang="en-US" altLang="en-US" sz="2200" dirty="0"/>
            </a:br>
            <a:r>
              <a:rPr lang="en-US" altLang="en-US" sz="2200" dirty="0"/>
              <a:t>  members can use a derived class object </a:t>
            </a:r>
            <a:br>
              <a:rPr lang="en-US" altLang="en-US" sz="2200" dirty="0"/>
            </a:br>
            <a:r>
              <a:rPr lang="en-US" altLang="en-US" sz="2200" dirty="0"/>
              <a:t>  anywhere a base class object is expected.</a:t>
            </a:r>
            <a:br>
              <a:rPr lang="en-US" altLang="en-US" sz="2200" dirty="0"/>
            </a:br>
            <a:endParaRPr lang="en-US" altLang="en-US" sz="2200" dirty="0"/>
          </a:p>
          <a:p>
            <a:pPr>
              <a:spcBef>
                <a:spcPts val="100"/>
              </a:spcBef>
            </a:pPr>
            <a:r>
              <a:rPr lang="en-US" altLang="en-US" sz="2200" dirty="0"/>
              <a:t>Protected inheritance, unlike private </a:t>
            </a:r>
            <a:br>
              <a:rPr lang="en-US" altLang="en-US" sz="2200" dirty="0"/>
            </a:br>
            <a:r>
              <a:rPr lang="en-US" altLang="en-US" sz="2200" dirty="0"/>
              <a:t>inheritance, passes on to all subsequent </a:t>
            </a:r>
            <a:br>
              <a:rPr lang="en-US" altLang="en-US" sz="2200" dirty="0"/>
            </a:br>
            <a:r>
              <a:rPr lang="en-US" altLang="en-US" sz="2200" dirty="0"/>
              <a:t>protected derived classes access privileges </a:t>
            </a:r>
            <a:br>
              <a:rPr lang="en-US" altLang="en-US" sz="2200" dirty="0"/>
            </a:br>
            <a:r>
              <a:rPr lang="en-US" altLang="en-US" sz="2200" dirty="0"/>
              <a:t>to the base public and protected members. </a:t>
            </a:r>
          </a:p>
        </p:txBody>
      </p:sp>
    </p:spTree>
    <p:extLst>
      <p:ext uri="{BB962C8B-B14F-4D97-AF65-F5344CB8AC3E}">
        <p14:creationId xmlns:p14="http://schemas.microsoft.com/office/powerpoint/2010/main" val="140497743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a:extLst>
              <a:ext uri="{FF2B5EF4-FFF2-40B4-BE49-F238E27FC236}">
                <a16:creationId xmlns:a16="http://schemas.microsoft.com/office/drawing/2014/main" id="{0F5507D9-EB3D-48E0-B8FC-387A9443F6B5}"/>
              </a:ext>
            </a:extLst>
          </p:cNvPr>
          <p:cNvSpPr>
            <a:spLocks noGrp="1" noChangeArrowheads="1"/>
          </p:cNvSpPr>
          <p:nvPr>
            <p:ph type="title"/>
          </p:nvPr>
        </p:nvSpPr>
        <p:spPr/>
        <p:txBody>
          <a:bodyPr>
            <a:normAutofit/>
          </a:bodyPr>
          <a:lstStyle/>
          <a:p>
            <a:r>
              <a:rPr lang="en-US" altLang="en-US" dirty="0"/>
              <a:t>Initialization Sequences</a:t>
            </a:r>
          </a:p>
        </p:txBody>
      </p:sp>
      <p:sp>
        <p:nvSpPr>
          <p:cNvPr id="33797" name="Rectangle 3">
            <a:extLst>
              <a:ext uri="{FF2B5EF4-FFF2-40B4-BE49-F238E27FC236}">
                <a16:creationId xmlns:a16="http://schemas.microsoft.com/office/drawing/2014/main" id="{08F5DE6C-E09A-41DE-93A9-522F81542348}"/>
              </a:ext>
            </a:extLst>
          </p:cNvPr>
          <p:cNvSpPr>
            <a:spLocks noGrp="1" noChangeArrowheads="1"/>
          </p:cNvSpPr>
          <p:nvPr>
            <p:ph idx="1"/>
          </p:nvPr>
        </p:nvSpPr>
        <p:spPr/>
        <p:txBody>
          <a:bodyPr>
            <a:noAutofit/>
          </a:bodyPr>
          <a:lstStyle/>
          <a:p>
            <a:pPr>
              <a:spcBef>
                <a:spcPts val="400"/>
              </a:spcBef>
            </a:pPr>
            <a:r>
              <a:rPr lang="en-US" altLang="en-US" sz="2200" dirty="0"/>
              <a:t>C++ provides constructors specifically to initialize a newly created object so that its state will assume some correct values.</a:t>
            </a:r>
          </a:p>
          <a:p>
            <a:pPr>
              <a:spcBef>
                <a:spcPts val="400"/>
              </a:spcBef>
            </a:pPr>
            <a:endParaRPr lang="en-US" altLang="en-US" sz="2200" dirty="0"/>
          </a:p>
          <a:p>
            <a:pPr>
              <a:spcBef>
                <a:spcPts val="400"/>
              </a:spcBef>
            </a:pPr>
            <a:r>
              <a:rPr lang="en-US" altLang="en-US" sz="2200" dirty="0"/>
              <a:t>In the body of the constructor we can allocate needed resources and assign values to data members of the class.</a:t>
            </a:r>
          </a:p>
          <a:p>
            <a:pPr>
              <a:spcBef>
                <a:spcPts val="400"/>
              </a:spcBef>
            </a:pPr>
            <a:endParaRPr lang="en-US" altLang="en-US" sz="2200" dirty="0"/>
          </a:p>
          <a:p>
            <a:pPr>
              <a:spcBef>
                <a:spcPts val="400"/>
              </a:spcBef>
            </a:pPr>
            <a:r>
              <a:rPr lang="en-US" altLang="en-US" sz="2200" dirty="0"/>
              <a:t>However, it is preferable to use an initialization sequence:</a:t>
            </a:r>
          </a:p>
          <a:p>
            <a:pPr lvl="1">
              <a:spcBef>
                <a:spcPts val="400"/>
              </a:spcBef>
            </a:pPr>
            <a:r>
              <a:rPr lang="en-US" altLang="en-US" sz="2000" dirty="0"/>
              <a:t>Initialization sequences are more efficient than void construction and assignment.</a:t>
            </a:r>
          </a:p>
          <a:p>
            <a:pPr lvl="1">
              <a:spcBef>
                <a:spcPts val="400"/>
              </a:spcBef>
            </a:pPr>
            <a:r>
              <a:rPr lang="en-US" altLang="en-US" sz="2000" dirty="0"/>
              <a:t>Use of an initialization sequence is the </a:t>
            </a:r>
            <a:r>
              <a:rPr lang="en-US" altLang="en-US" sz="2000" b="1" dirty="0"/>
              <a:t>only</a:t>
            </a:r>
            <a:r>
              <a:rPr lang="en-US" altLang="en-US" sz="2000" dirty="0"/>
              <a:t> way to choose which constructor will be called for base classes and set member reference values.</a:t>
            </a:r>
          </a:p>
          <a:p>
            <a:pPr marL="0" lvl="1" indent="0">
              <a:spcBef>
                <a:spcPts val="400"/>
              </a:spcBef>
              <a:buNone/>
            </a:pPr>
            <a:endParaRPr lang="en-US" altLang="en-US" sz="2200" dirty="0"/>
          </a:p>
          <a:p>
            <a:pPr marL="0" lvl="1" indent="0">
              <a:spcBef>
                <a:spcPts val="400"/>
              </a:spcBef>
              <a:buNone/>
            </a:pPr>
            <a:r>
              <a:rPr lang="en-US" altLang="en-US" sz="2200" dirty="0"/>
              <a:t>We will see in the demonstration code that this is critically important. </a:t>
            </a:r>
          </a:p>
        </p:txBody>
      </p:sp>
    </p:spTree>
    <p:extLst>
      <p:ext uri="{BB962C8B-B14F-4D97-AF65-F5344CB8AC3E}">
        <p14:creationId xmlns:p14="http://schemas.microsoft.com/office/powerpoint/2010/main" val="13812386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a:extLst>
              <a:ext uri="{FF2B5EF4-FFF2-40B4-BE49-F238E27FC236}">
                <a16:creationId xmlns:a16="http://schemas.microsoft.com/office/drawing/2014/main" id="{5A42CB3C-6C05-4C91-ADFC-7BDAA2F3BF85}"/>
              </a:ext>
            </a:extLst>
          </p:cNvPr>
          <p:cNvSpPr>
            <a:spLocks noGrp="1" noChangeArrowheads="1"/>
          </p:cNvSpPr>
          <p:nvPr>
            <p:ph type="title"/>
          </p:nvPr>
        </p:nvSpPr>
        <p:spPr/>
        <p:txBody>
          <a:bodyPr/>
          <a:lstStyle/>
          <a:p>
            <a:r>
              <a:rPr lang="en-US" altLang="en-US" sz="4000" dirty="0"/>
              <a:t>Initialization Sequence Syntax</a:t>
            </a:r>
          </a:p>
        </p:txBody>
      </p:sp>
      <p:sp>
        <p:nvSpPr>
          <p:cNvPr id="35845" name="Rectangle 3">
            <a:extLst>
              <a:ext uri="{FF2B5EF4-FFF2-40B4-BE49-F238E27FC236}">
                <a16:creationId xmlns:a16="http://schemas.microsoft.com/office/drawing/2014/main" id="{BAF4BEA9-BB02-4D75-A4BB-463F65D055A6}"/>
              </a:ext>
            </a:extLst>
          </p:cNvPr>
          <p:cNvSpPr>
            <a:spLocks noGrp="1" noChangeArrowheads="1"/>
          </p:cNvSpPr>
          <p:nvPr>
            <p:ph idx="1"/>
          </p:nvPr>
        </p:nvSpPr>
        <p:spPr>
          <a:xfrm>
            <a:off x="342900" y="2133600"/>
            <a:ext cx="6515100" cy="6612836"/>
          </a:xfrm>
        </p:spPr>
        <p:txBody>
          <a:bodyPr>
            <a:noAutofit/>
          </a:bodyPr>
          <a:lstStyle/>
          <a:p>
            <a:pPr marL="0" indent="0">
              <a:spcBef>
                <a:spcPts val="200"/>
              </a:spcBef>
              <a:buNone/>
            </a:pPr>
            <a:r>
              <a:rPr lang="en-US" altLang="en-US" sz="2400" dirty="0"/>
              <a:t>An initialization sequence is part of the </a:t>
            </a:r>
            <a:br>
              <a:rPr lang="en-US" altLang="en-US" sz="2400" dirty="0"/>
            </a:br>
            <a:r>
              <a:rPr lang="en-US" altLang="en-US" sz="2400" dirty="0"/>
              <a:t>syntax of a constructor definition:</a:t>
            </a:r>
          </a:p>
          <a:p>
            <a:pPr marL="0" indent="0">
              <a:spcBef>
                <a:spcPts val="500"/>
              </a:spcBef>
              <a:buNone/>
            </a:pPr>
            <a:r>
              <a:rPr lang="en-US" altLang="en-US" sz="1807" dirty="0"/>
              <a:t/>
            </a:r>
            <a:br>
              <a:rPr lang="en-US" altLang="en-US" sz="1807" dirty="0"/>
            </a:br>
            <a:r>
              <a:rPr lang="en-US" altLang="en-US" sz="2000" dirty="0">
                <a:latin typeface="Consolas" panose="020B0609020204030204" pitchFamily="49" charset="0"/>
              </a:rPr>
              <a:t>class D : public B</a:t>
            </a:r>
            <a:br>
              <a:rPr lang="en-US" altLang="en-US" sz="2000" dirty="0">
                <a:latin typeface="Consolas" panose="020B0609020204030204" pitchFamily="49" charset="0"/>
              </a:rPr>
            </a:br>
            <a:r>
              <a:rPr lang="en-US" altLang="en-US" sz="2000" dirty="0">
                <a:latin typeface="Consolas" panose="020B0609020204030204" pitchFamily="49" charset="0"/>
              </a:rPr>
              <a:t>{ </a:t>
            </a:r>
            <a:br>
              <a:rPr lang="en-US" altLang="en-US" sz="2000" dirty="0">
                <a:latin typeface="Consolas" panose="020B0609020204030204" pitchFamily="49" charset="0"/>
              </a:rPr>
            </a:br>
            <a:r>
              <a:rPr lang="en-US" altLang="en-US" sz="2000" dirty="0">
                <a:latin typeface="Consolas" panose="020B0609020204030204" pitchFamily="49" charset="0"/>
              </a:rPr>
              <a:t>  // public interface</a:t>
            </a:r>
            <a:br>
              <a:rPr lang="en-US" altLang="en-US" sz="2000" dirty="0">
                <a:latin typeface="Consolas" panose="020B0609020204030204" pitchFamily="49" charset="0"/>
              </a:rPr>
            </a:br>
            <a:r>
              <a:rPr lang="en-US" altLang="en-US" sz="2000" dirty="0">
                <a:latin typeface="Consolas" panose="020B0609020204030204" pitchFamily="49" charset="0"/>
              </a:rPr>
              <a:t>  private:</a:t>
            </a:r>
            <a:br>
              <a:rPr lang="en-US" altLang="en-US" sz="2000" dirty="0">
                <a:latin typeface="Consolas" panose="020B0609020204030204" pitchFamily="49" charset="0"/>
              </a:rPr>
            </a:br>
            <a:r>
              <a:rPr lang="en-US" altLang="en-US" sz="2000" dirty="0">
                <a:latin typeface="Consolas" panose="020B0609020204030204" pitchFamily="49" charset="0"/>
              </a:rPr>
              <a:t>    </a:t>
            </a:r>
            <a:r>
              <a:rPr lang="en-US" altLang="en-US" sz="2000" dirty="0" err="1">
                <a:latin typeface="Consolas" panose="020B0609020204030204" pitchFamily="49" charset="0"/>
              </a:rPr>
              <a:t>ostream</a:t>
            </a:r>
            <a:r>
              <a:rPr lang="en-US" altLang="en-US" sz="2000" dirty="0">
                <a:latin typeface="Consolas" panose="020B0609020204030204" pitchFamily="49" charset="0"/>
              </a:rPr>
              <a:t> &amp;_out;</a:t>
            </a:r>
            <a:br>
              <a:rPr lang="en-US" altLang="en-US" sz="2000" dirty="0">
                <a:latin typeface="Consolas" panose="020B0609020204030204" pitchFamily="49" charset="0"/>
              </a:rPr>
            </a:br>
            <a:r>
              <a:rPr lang="en-US" altLang="en-US" sz="2000" dirty="0">
                <a:latin typeface="Consolas" panose="020B0609020204030204" pitchFamily="49" charset="0"/>
              </a:rPr>
              <a:t>    </a:t>
            </a:r>
            <a:r>
              <a:rPr lang="en-US" altLang="en-US" sz="2000" dirty="0" err="1">
                <a:latin typeface="Consolas" panose="020B0609020204030204" pitchFamily="49" charset="0"/>
              </a:rPr>
              <a:t>int</a:t>
            </a:r>
            <a:r>
              <a:rPr lang="en-US" altLang="en-US" sz="2000" dirty="0">
                <a:latin typeface="Consolas" panose="020B0609020204030204" pitchFamily="49" charset="0"/>
              </a:rPr>
              <a:t> _size;</a:t>
            </a:r>
            <a:br>
              <a:rPr lang="en-US" altLang="en-US" sz="2000" dirty="0">
                <a:latin typeface="Consolas" panose="020B0609020204030204" pitchFamily="49" charset="0"/>
              </a:rPr>
            </a:br>
            <a:r>
              <a:rPr lang="en-US" altLang="en-US" sz="2000" dirty="0">
                <a:latin typeface="Consolas" panose="020B0609020204030204" pitchFamily="49" charset="0"/>
              </a:rPr>
              <a:t>    double *</a:t>
            </a:r>
            <a:r>
              <a:rPr lang="en-US" altLang="en-US" sz="2000" dirty="0" err="1">
                <a:latin typeface="Consolas" panose="020B0609020204030204" pitchFamily="49" charset="0"/>
              </a:rPr>
              <a:t>darray</a:t>
            </a:r>
            <a:r>
              <a:rPr lang="en-US" altLang="en-US" sz="2000" dirty="0">
                <a:latin typeface="Consolas" panose="020B0609020204030204" pitchFamily="49" charset="0"/>
              </a:rPr>
              <a:t>;</a:t>
            </a:r>
            <a:br>
              <a:rPr lang="en-US" altLang="en-US" sz="2000" dirty="0">
                <a:latin typeface="Consolas" panose="020B0609020204030204" pitchFamily="49" charset="0"/>
              </a:rPr>
            </a:br>
            <a:r>
              <a:rPr lang="en-US" altLang="en-US" sz="2000" dirty="0">
                <a:latin typeface="Consolas" panose="020B0609020204030204" pitchFamily="49" charset="0"/>
              </a:rPr>
              <a:t>};</a:t>
            </a:r>
          </a:p>
          <a:p>
            <a:pPr marL="0" indent="0">
              <a:spcBef>
                <a:spcPts val="500"/>
              </a:spcBef>
              <a:buNone/>
            </a:pPr>
            <a:r>
              <a:rPr lang="en-US" altLang="en-US" sz="2000" dirty="0">
                <a:latin typeface="Consolas" panose="020B0609020204030204" pitchFamily="49" charset="0"/>
              </a:rPr>
              <a:t/>
            </a:r>
            <a:br>
              <a:rPr lang="en-US" altLang="en-US" sz="2000" dirty="0">
                <a:latin typeface="Consolas" panose="020B0609020204030204" pitchFamily="49" charset="0"/>
              </a:rPr>
            </a:br>
            <a:r>
              <a:rPr lang="en-US" altLang="en-US" sz="2000" dirty="0">
                <a:latin typeface="Consolas" panose="020B0609020204030204" pitchFamily="49" charset="0"/>
              </a:rPr>
              <a:t>// This syntax assumes that D’s base B can</a:t>
            </a:r>
            <a:br>
              <a:rPr lang="en-US" altLang="en-US" sz="2000" dirty="0">
                <a:latin typeface="Consolas" panose="020B0609020204030204" pitchFamily="49" charset="0"/>
              </a:rPr>
            </a:br>
            <a:r>
              <a:rPr lang="en-US" altLang="en-US" sz="2000" dirty="0">
                <a:latin typeface="Consolas" panose="020B0609020204030204" pitchFamily="49" charset="0"/>
              </a:rPr>
              <a:t>// be initialized with a </a:t>
            </a:r>
            <a:r>
              <a:rPr lang="en-US" altLang="en-US" sz="2000" dirty="0" err="1">
                <a:latin typeface="Consolas" panose="020B0609020204030204" pitchFamily="49" charset="0"/>
              </a:rPr>
              <a:t>std</a:t>
            </a:r>
            <a:r>
              <a:rPr lang="en-US" altLang="en-US" sz="2000" dirty="0">
                <a:latin typeface="Consolas" panose="020B0609020204030204" pitchFamily="49" charset="0"/>
              </a:rPr>
              <a:t>::string, e.g.,</a:t>
            </a:r>
            <a:br>
              <a:rPr lang="en-US" altLang="en-US" sz="2000" dirty="0">
                <a:latin typeface="Consolas" panose="020B0609020204030204" pitchFamily="49" charset="0"/>
              </a:rPr>
            </a:br>
            <a:r>
              <a:rPr lang="en-US" altLang="en-US" sz="2000" dirty="0">
                <a:latin typeface="Consolas" panose="020B0609020204030204" pitchFamily="49" charset="0"/>
              </a:rPr>
              <a:t>// it has a constructor that takes a string</a:t>
            </a:r>
            <a:br>
              <a:rPr lang="en-US" altLang="en-US" sz="2000" dirty="0">
                <a:latin typeface="Consolas" panose="020B0609020204030204" pitchFamily="49" charset="0"/>
              </a:rPr>
            </a:br>
            <a:r>
              <a:rPr lang="en-US" altLang="en-US" sz="2000" dirty="0">
                <a:latin typeface="Consolas" panose="020B0609020204030204" pitchFamily="49" charset="0"/>
              </a:rPr>
              <a:t>// as its only argument</a:t>
            </a:r>
            <a:r>
              <a:rPr lang="en-US" altLang="en-US" sz="2000" dirty="0" smtClean="0">
                <a:latin typeface="Consolas" panose="020B0609020204030204" pitchFamily="49" charset="0"/>
              </a:rPr>
              <a:t>.</a:t>
            </a:r>
          </a:p>
          <a:p>
            <a:pPr marL="0" indent="0">
              <a:spcBef>
                <a:spcPts val="500"/>
              </a:spcBef>
              <a:buNone/>
            </a:pPr>
            <a:endParaRPr lang="en-US" altLang="en-US" sz="2000" dirty="0">
              <a:latin typeface="Consolas" panose="020B0609020204030204" pitchFamily="49" charset="0"/>
            </a:endParaRPr>
          </a:p>
          <a:p>
            <a:pPr marL="0" indent="0">
              <a:spcBef>
                <a:spcPts val="500"/>
              </a:spcBef>
              <a:buNone/>
            </a:pPr>
            <a:r>
              <a:rPr lang="en-US" altLang="en-US" sz="2000" dirty="0">
                <a:latin typeface="Consolas" panose="020B0609020204030204" pitchFamily="49" charset="0"/>
              </a:rPr>
              <a:t>D::D(ostream &amp;out, </a:t>
            </a:r>
            <a:r>
              <a:rPr lang="en-US" altLang="en-US" sz="2000" dirty="0" err="1">
                <a:latin typeface="Consolas" panose="020B0609020204030204" pitchFamily="49" charset="0"/>
              </a:rPr>
              <a:t>int</a:t>
            </a:r>
            <a:r>
              <a:rPr lang="en-US" altLang="en-US" sz="2000" dirty="0">
                <a:latin typeface="Consolas" panose="020B0609020204030204" pitchFamily="49" charset="0"/>
              </a:rPr>
              <a:t> size, </a:t>
            </a:r>
            <a:r>
              <a:rPr lang="en-US" altLang="en-US" sz="2000" dirty="0" err="1">
                <a:latin typeface="Consolas" panose="020B0609020204030204" pitchFamily="49" charset="0"/>
              </a:rPr>
              <a:t>std</a:t>
            </a:r>
            <a:r>
              <a:rPr lang="en-US" altLang="en-US" sz="2000" dirty="0">
                <a:latin typeface="Consolas" panose="020B0609020204030204" pitchFamily="49" charset="0"/>
              </a:rPr>
              <a:t>::string &amp;s) </a:t>
            </a:r>
            <a:br>
              <a:rPr lang="en-US" altLang="en-US" sz="2000" dirty="0">
                <a:latin typeface="Consolas" panose="020B0609020204030204" pitchFamily="49" charset="0"/>
              </a:rPr>
            </a:br>
            <a:r>
              <a:rPr lang="en-US" altLang="en-US" sz="2000" dirty="0">
                <a:latin typeface="Consolas" panose="020B0609020204030204" pitchFamily="49" charset="0"/>
              </a:rPr>
              <a:t>  : B(s),	// initialize base class</a:t>
            </a:r>
            <a:br>
              <a:rPr lang="en-US" altLang="en-US" sz="2000" dirty="0">
                <a:latin typeface="Consolas" panose="020B0609020204030204" pitchFamily="49" charset="0"/>
              </a:rPr>
            </a:br>
            <a:r>
              <a:rPr lang="en-US" altLang="en-US" sz="2000" dirty="0">
                <a:latin typeface="Consolas" panose="020B0609020204030204" pitchFamily="49" charset="0"/>
              </a:rPr>
              <a:t>    _out(out), _size(size), </a:t>
            </a:r>
            <a:br>
              <a:rPr lang="en-US" altLang="en-US" sz="2000" dirty="0">
                <a:latin typeface="Consolas" panose="020B0609020204030204" pitchFamily="49" charset="0"/>
              </a:rPr>
            </a:br>
            <a:r>
              <a:rPr lang="en-US" altLang="en-US" sz="2000" dirty="0">
                <a:latin typeface="Consolas" panose="020B0609020204030204" pitchFamily="49" charset="0"/>
              </a:rPr>
              <a:t>    </a:t>
            </a:r>
            <a:r>
              <a:rPr lang="en-US" altLang="en-US" sz="2000" dirty="0" err="1">
                <a:latin typeface="Consolas" panose="020B0609020204030204" pitchFamily="49" charset="0"/>
              </a:rPr>
              <a:t>darray</a:t>
            </a:r>
            <a:r>
              <a:rPr lang="en-US" altLang="en-US" sz="2000" dirty="0">
                <a:latin typeface="Consolas" panose="020B0609020204030204" pitchFamily="49" charset="0"/>
              </a:rPr>
              <a:t>(new double[size]) {}</a:t>
            </a:r>
          </a:p>
          <a:p>
            <a:pPr marL="0" indent="0">
              <a:spcBef>
                <a:spcPts val="500"/>
              </a:spcBef>
              <a:buNone/>
            </a:pPr>
            <a:endParaRPr lang="en-US" altLang="en-US" sz="2000" dirty="0">
              <a:latin typeface="Consolas" panose="020B0609020204030204" pitchFamily="49" charset="0"/>
            </a:endParaRPr>
          </a:p>
        </p:txBody>
      </p:sp>
    </p:spTree>
    <p:extLst>
      <p:ext uri="{BB962C8B-B14F-4D97-AF65-F5344CB8AC3E}">
        <p14:creationId xmlns:p14="http://schemas.microsoft.com/office/powerpoint/2010/main" val="3707904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73627" y="4120259"/>
            <a:ext cx="4286250" cy="385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1671</TotalTime>
  <Words>566</Words>
  <Application>Microsoft Office PowerPoint</Application>
  <PresentationFormat>On-screen Show (4:3)</PresentationFormat>
  <Paragraphs>119</Paragraphs>
  <Slides>16</Slides>
  <Notes>13</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16</vt:i4>
      </vt:variant>
    </vt:vector>
  </HeadingPairs>
  <TitlesOfParts>
    <vt:vector size="28" baseType="lpstr">
      <vt:lpstr>Arial</vt:lpstr>
      <vt:lpstr>Calibri</vt:lpstr>
      <vt:lpstr>Consolas</vt:lpstr>
      <vt:lpstr>Scala OT</vt:lpstr>
      <vt:lpstr>ScalaOT</vt:lpstr>
      <vt:lpstr>ScalaSansLF-Regular</vt:lpstr>
      <vt:lpstr>ScalaSansOT</vt:lpstr>
      <vt:lpstr>Symbol</vt:lpstr>
      <vt:lpstr>Times New Roman</vt:lpstr>
      <vt:lpstr>Clarity</vt:lpstr>
      <vt:lpstr>1_Clarity</vt:lpstr>
      <vt:lpstr>VISIO</vt:lpstr>
      <vt:lpstr>Inheritance</vt:lpstr>
      <vt:lpstr>Inheritance</vt:lpstr>
      <vt:lpstr>Hierarchy via Inheritance</vt:lpstr>
      <vt:lpstr>Derived Class Access Privileges</vt:lpstr>
      <vt:lpstr>Derived Class Access Privileges (cont.)</vt:lpstr>
      <vt:lpstr>Inheritance Example</vt:lpstr>
      <vt:lpstr>Inheritance Example (cont.)</vt:lpstr>
      <vt:lpstr>Graphics Editor Classes</vt:lpstr>
      <vt:lpstr>Public Inheritance—“is-a”</vt:lpstr>
      <vt:lpstr>Public Inheritance—“is-a” (cont.)</vt:lpstr>
      <vt:lpstr>Private Inheritance—“part of”</vt:lpstr>
      <vt:lpstr>Private Inheritance—“part of” (cont.)</vt:lpstr>
      <vt:lpstr>Protected Inheritance—“part of”</vt:lpstr>
      <vt:lpstr>Initialization Sequences</vt:lpstr>
      <vt:lpstr>Initialization Sequence Syntax</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2toradmin</cp:lastModifiedBy>
  <cp:revision>250</cp:revision>
  <dcterms:created xsi:type="dcterms:W3CDTF">2015-11-10T20:00:19Z</dcterms:created>
  <dcterms:modified xsi:type="dcterms:W3CDTF">2017-09-28T12:59:58Z</dcterms:modified>
</cp:coreProperties>
</file>