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4"/>
  </p:notesMasterIdLst>
  <p:sldIdLst>
    <p:sldId id="326" r:id="rId3"/>
    <p:sldId id="330" r:id="rId4"/>
    <p:sldId id="337" r:id="rId5"/>
    <p:sldId id="338" r:id="rId6"/>
    <p:sldId id="339" r:id="rId7"/>
    <p:sldId id="340" r:id="rId8"/>
    <p:sldId id="341" r:id="rId9"/>
    <p:sldId id="342" r:id="rId10"/>
    <p:sldId id="343" r:id="rId11"/>
    <p:sldId id="344" r:id="rId12"/>
    <p:sldId id="318" r:id="rId1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49" d="100"/>
          <a:sy n="49" d="100"/>
        </p:scale>
        <p:origin x="2256" y="6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90753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7450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41489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46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76009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46711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43498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37032"/>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smtClean="0">
                <a:latin typeface="Tahoma" panose="020B0604030504040204" pitchFamily="34" charset="0"/>
              </a:rPr>
              <a:t>Composition</a:t>
            </a:r>
            <a:endParaRPr lang="en-US" cap="none"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The Object Model</a:t>
            </a:r>
            <a:endParaRPr lang="en-IN" sz="4400" dirty="0"/>
          </a:p>
        </p:txBody>
      </p:sp>
      <p:sp>
        <p:nvSpPr>
          <p:cNvPr id="3" name="Content Placeholder 2"/>
          <p:cNvSpPr>
            <a:spLocks noGrp="1"/>
          </p:cNvSpPr>
          <p:nvPr>
            <p:ph idx="1"/>
          </p:nvPr>
        </p:nvSpPr>
        <p:spPr>
          <a:xfrm>
            <a:off x="342900" y="2133599"/>
            <a:ext cx="6172200" cy="6753225"/>
          </a:xfrm>
        </p:spPr>
        <p:txBody>
          <a:bodyPr>
            <a:noAutofit/>
          </a:bodyPr>
          <a:lstStyle/>
          <a:p>
            <a:pPr marL="0" indent="0">
              <a:buNone/>
            </a:pPr>
            <a:r>
              <a:rPr lang="en-US" altLang="en-US" sz="2400" b="1" dirty="0"/>
              <a:t>Abstraction</a:t>
            </a:r>
          </a:p>
          <a:p>
            <a:pPr lvl="1" indent="-342900"/>
            <a:r>
              <a:rPr lang="en-US" altLang="en-US" sz="2000" dirty="0"/>
              <a:t>Application analysis: class or object model extracts the essential features of a real class or object.</a:t>
            </a:r>
          </a:p>
          <a:p>
            <a:pPr lvl="1" indent="-342900"/>
            <a:r>
              <a:rPr lang="en-US" altLang="en-US" sz="2000" dirty="0"/>
              <a:t>Software design: public interface supports simple logical model. Implementation complexity hidden from client view.</a:t>
            </a:r>
          </a:p>
          <a:p>
            <a:pPr marL="0" lvl="1" indent="0">
              <a:buNone/>
            </a:pPr>
            <a:endParaRPr lang="en-US" altLang="en-US" sz="2000" dirty="0"/>
          </a:p>
          <a:p>
            <a:pPr marL="0" indent="0">
              <a:buNone/>
            </a:pPr>
            <a:r>
              <a:rPr lang="en-US" altLang="en-US" sz="2400" b="1" dirty="0"/>
              <a:t>Modularity</a:t>
            </a:r>
          </a:p>
          <a:p>
            <a:pPr lvl="1" indent="-342900"/>
            <a:r>
              <a:rPr lang="en-US" altLang="en-US" sz="2000" dirty="0"/>
              <a:t>Application analysis: objects provide a more expressive and fine-grained structuring capability than decomposition by processing activity alone.</a:t>
            </a:r>
          </a:p>
          <a:p>
            <a:pPr lvl="1" indent="-342900"/>
            <a:r>
              <a:rPr lang="en-US" altLang="en-US" sz="2000" dirty="0"/>
              <a:t>Software design: objects are information clusters which can be declared as often and wherever needed.</a:t>
            </a:r>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The Object Model (cont.)</a:t>
            </a:r>
            <a:endParaRPr lang="en-IN" sz="4400" dirty="0"/>
          </a:p>
        </p:txBody>
      </p:sp>
      <p:sp>
        <p:nvSpPr>
          <p:cNvPr id="3" name="Content Placeholder 2"/>
          <p:cNvSpPr>
            <a:spLocks noGrp="1"/>
          </p:cNvSpPr>
          <p:nvPr>
            <p:ph idx="1"/>
          </p:nvPr>
        </p:nvSpPr>
        <p:spPr/>
        <p:txBody>
          <a:bodyPr>
            <a:noAutofit/>
          </a:bodyPr>
          <a:lstStyle/>
          <a:p>
            <a:pPr marL="0" indent="0">
              <a:buNone/>
            </a:pPr>
            <a:r>
              <a:rPr lang="en-US" altLang="en-US" sz="2400" b="1" dirty="0"/>
              <a:t>Encapsulation</a:t>
            </a:r>
            <a:endParaRPr lang="en-US" altLang="en-US" sz="2400" dirty="0"/>
          </a:p>
          <a:p>
            <a:pPr lvl="1" indent="-342900"/>
            <a:r>
              <a:rPr lang="en-US" altLang="en-US" sz="2000" dirty="0"/>
              <a:t>Classes build “firewalls” around objects, forcing all access through public interfaces, preventing access to private implementation.</a:t>
            </a:r>
          </a:p>
          <a:p>
            <a:pPr lvl="1" indent="-342900"/>
            <a:r>
              <a:rPr lang="en-US" altLang="en-US" sz="2000" dirty="0"/>
              <a:t>Objects intercept errors before they propagate outward throughout system.</a:t>
            </a:r>
            <a:endParaRPr lang="en-US" altLang="en-US" sz="2400" b="1" u="sng" dirty="0"/>
          </a:p>
          <a:p>
            <a:pPr marL="0" indent="0">
              <a:buNone/>
            </a:pPr>
            <a:endParaRPr lang="en-US" altLang="en-US" sz="2400" b="1" u="sng" dirty="0"/>
          </a:p>
          <a:p>
            <a:pPr marL="0" indent="0">
              <a:buNone/>
            </a:pPr>
            <a:r>
              <a:rPr lang="en-US" altLang="en-US" sz="2400" b="1" dirty="0"/>
              <a:t>Hierarchy</a:t>
            </a:r>
            <a:endParaRPr lang="en-US" altLang="en-US" sz="2000" b="1" dirty="0"/>
          </a:p>
          <a:p>
            <a:pPr lvl="1" indent="-342900"/>
            <a:r>
              <a:rPr lang="en-US" altLang="en-US" sz="2000" dirty="0"/>
              <a:t>Form </a:t>
            </a:r>
            <a:r>
              <a:rPr lang="en-US" altLang="en-US" sz="2000" b="1" dirty="0"/>
              <a:t>aggregations</a:t>
            </a:r>
            <a:r>
              <a:rPr lang="en-US" altLang="en-US" sz="2000" dirty="0"/>
              <a:t> by class compositions; e.g., one class uses objects of another as data elements. Supports “part-of” semantic relationship between contained and containing objects.</a:t>
            </a:r>
          </a:p>
          <a:p>
            <a:pPr lvl="1" indent="-342900"/>
            <a:r>
              <a:rPr lang="en-US" altLang="en-US" sz="2000" dirty="0"/>
              <a:t>Define subclasses of objects through </a:t>
            </a:r>
            <a:r>
              <a:rPr lang="en-US" altLang="en-US" sz="2000" b="1" dirty="0"/>
              <a:t>inheritance </a:t>
            </a:r>
            <a:r>
              <a:rPr lang="en-US" altLang="en-US" sz="2000" dirty="0"/>
              <a:t>from base class. Supports an “is-a” semantic relationship between derived classes and base class.</a:t>
            </a:r>
          </a:p>
        </p:txBody>
      </p:sp>
    </p:spTree>
    <p:extLst>
      <p:ext uri="{BB962C8B-B14F-4D97-AF65-F5344CB8AC3E}">
        <p14:creationId xmlns:p14="http://schemas.microsoft.com/office/powerpoint/2010/main" val="3663235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Composition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Compositions are special associations which model a “part-of” or “contained” semantic relationship.</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720000">
              <a:spcBef>
                <a:spcPts val="0"/>
              </a:spcBef>
              <a:buFont typeface="Symbol" panose="05050102010706020507" pitchFamily="18" charset="2"/>
              <a:buNone/>
            </a:pPr>
            <a:r>
              <a:rPr lang="en-US" altLang="en-US" sz="2000" dirty="0"/>
              <a:t/>
            </a:r>
            <a:br>
              <a:rPr lang="en-US" altLang="en-US" sz="2000" dirty="0"/>
            </a:br>
            <a:r>
              <a:rPr lang="en-US" altLang="en-US" sz="2000" dirty="0">
                <a:latin typeface="Consolas" panose="020B0609020204030204" pitchFamily="49" charset="0"/>
              </a:rPr>
              <a:t>Class X {</a:t>
            </a:r>
          </a:p>
          <a:p>
            <a:pPr marL="720000">
              <a:spcBef>
                <a:spcPts val="0"/>
              </a:spcBef>
              <a:buFont typeface="Symbol" panose="05050102010706020507" pitchFamily="18" charset="2"/>
              <a:buNone/>
            </a:pPr>
            <a:r>
              <a:rPr lang="en-US" altLang="en-US" sz="2000" dirty="0">
                <a:latin typeface="Consolas" panose="020B0609020204030204" pitchFamily="49" charset="0"/>
              </a:rPr>
              <a:t>	       // public declarations here</a:t>
            </a:r>
          </a:p>
          <a:p>
            <a:pPr marL="720000">
              <a:spcBef>
                <a:spcPts val="0"/>
              </a:spcBef>
              <a:buFont typeface="Symbol" panose="05050102010706020507" pitchFamily="18" charset="2"/>
              <a:buNone/>
            </a:pPr>
            <a:r>
              <a:rPr lang="en-US" altLang="en-US" sz="2000" dirty="0">
                <a:latin typeface="Consolas" panose="020B0609020204030204" pitchFamily="49" charset="0"/>
              </a:rPr>
              <a:t>          private:</a:t>
            </a:r>
          </a:p>
          <a:p>
            <a:pPr marL="720000">
              <a:spcBef>
                <a:spcPts val="0"/>
              </a:spcBef>
              <a:buFont typeface="Symbol" panose="05050102010706020507" pitchFamily="18" charset="2"/>
              <a:buNone/>
            </a:pPr>
            <a:r>
              <a:rPr lang="en-US" altLang="en-US" sz="2000" dirty="0">
                <a:latin typeface="Consolas" panose="020B0609020204030204" pitchFamily="49" charset="0"/>
              </a:rPr>
              <a:t>            Y </a:t>
            </a:r>
            <a:r>
              <a:rPr lang="en-US" altLang="en-US" sz="2000" dirty="0" err="1">
                <a:latin typeface="Consolas" panose="020B0609020204030204" pitchFamily="49" charset="0"/>
              </a:rPr>
              <a:t>y</a:t>
            </a:r>
            <a:r>
              <a:rPr lang="en-US" altLang="en-US" sz="2000" dirty="0">
                <a:latin typeface="Consolas" panose="020B0609020204030204" pitchFamily="49" charset="0"/>
              </a:rPr>
              <a:t>;</a:t>
            </a:r>
          </a:p>
          <a:p>
            <a:pPr marL="720000">
              <a:spcBef>
                <a:spcPts val="0"/>
              </a:spcBef>
              <a:buFont typeface="Symbol" panose="05050102010706020507" pitchFamily="18" charset="2"/>
              <a:buNone/>
            </a:pPr>
            <a:r>
              <a:rPr lang="en-US" altLang="en-US" sz="2000" dirty="0">
                <a:latin typeface="Consolas" panose="020B0609020204030204" pitchFamily="49" charset="0"/>
              </a:rPr>
              <a:t>            Z </a:t>
            </a:r>
            <a:r>
              <a:rPr lang="en-US" altLang="en-US" sz="2000" dirty="0" err="1">
                <a:latin typeface="Consolas" panose="020B0609020204030204" pitchFamily="49" charset="0"/>
              </a:rPr>
              <a:t>z</a:t>
            </a:r>
            <a:r>
              <a:rPr lang="en-US" altLang="en-US" sz="2000" dirty="0">
                <a:latin typeface="Consolas" panose="020B0609020204030204" pitchFamily="49" charset="0"/>
              </a:rPr>
              <a:t>;</a:t>
            </a:r>
          </a:p>
          <a:p>
            <a:pPr marL="720000">
              <a:spcBef>
                <a:spcPts val="0"/>
              </a:spcBef>
              <a:buFont typeface="Symbol" panose="05050102010706020507" pitchFamily="18" charset="2"/>
              <a:buNone/>
            </a:pPr>
            <a:r>
              <a:rPr lang="en-US" altLang="en-US" sz="2000" dirty="0">
                <a:latin typeface="Consolas" panose="020B0609020204030204" pitchFamily="49" charset="0"/>
              </a:rPr>
              <a:t>     };</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In this diagram, class X contains objects of classes Y and Z. Classes Y and Z are part-of class X.</a:t>
            </a:r>
            <a:br>
              <a:rPr lang="en-US" altLang="en-US" sz="2000" dirty="0"/>
            </a:br>
            <a:r>
              <a:rPr lang="en-US" altLang="en-US" sz="2000" dirty="0"/>
              <a:t/>
            </a:r>
            <a:br>
              <a:rPr lang="en-US" altLang="en-US" sz="2000" dirty="0"/>
            </a:br>
            <a:r>
              <a:rPr lang="en-US" altLang="en-US" sz="2000" dirty="0"/>
              <a:t>Composition is transitive. That is, if class A contains B and class B contains C, then A also contains C.</a:t>
            </a:r>
          </a:p>
        </p:txBody>
      </p:sp>
      <p:graphicFrame>
        <p:nvGraphicFramePr>
          <p:cNvPr id="7174" name="Object 4">
            <a:hlinkClick r:id="" action="ppaction://ole?verb=0"/>
            <a:extLst>
              <a:ext uri="{FF2B5EF4-FFF2-40B4-BE49-F238E27FC236}">
                <a16:creationId xmlns:a16="http://schemas.microsoft.com/office/drawing/2014/main" id="{E452919D-5643-4986-9DFD-3363371D6C24}"/>
              </a:ext>
            </a:extLst>
          </p:cNvPr>
          <p:cNvGraphicFramePr>
            <a:graphicFrameLocks/>
          </p:cNvGraphicFramePr>
          <p:nvPr>
            <p:extLst>
              <p:ext uri="{D42A27DB-BD31-4B8C-83A1-F6EECF244321}">
                <p14:modId xmlns:p14="http://schemas.microsoft.com/office/powerpoint/2010/main" val="4071333917"/>
              </p:ext>
            </p:extLst>
          </p:nvPr>
        </p:nvGraphicFramePr>
        <p:xfrm>
          <a:off x="1152853" y="2498269"/>
          <a:ext cx="4600440" cy="3076560"/>
        </p:xfrm>
        <a:graphic>
          <a:graphicData uri="http://schemas.openxmlformats.org/presentationml/2006/ole">
            <mc:AlternateContent xmlns:mc="http://schemas.openxmlformats.org/markup-compatibility/2006">
              <mc:Choice xmlns:v="urn:schemas-microsoft-com:vml" Requires="v">
                <p:oleObj spid="_x0000_s1070" name="VISIO" r:id="rId4" imgW="4600440" imgH="3076560" progId="">
                  <p:embed/>
                </p:oleObj>
              </mc:Choice>
              <mc:Fallback>
                <p:oleObj name="VISIO" r:id="rId4" imgW="4600440" imgH="3076560" progId="">
                  <p:embed/>
                  <p:pic>
                    <p:nvPicPr>
                      <p:cNvPr id="0" name="Picture 4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853" y="2498269"/>
                        <a:ext cx="4600440" cy="30765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3089243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Aggregation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Aggregations are special associations which model a weak “part-of” or “contained” semantic relationship.</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720000">
              <a:buFont typeface="Symbol" panose="05050102010706020507" pitchFamily="18" charset="2"/>
              <a:buNone/>
            </a:pPr>
            <a:endParaRPr lang="en-US" altLang="en-US" sz="2000" dirty="0"/>
          </a:p>
          <a:p>
            <a:pPr marL="0">
              <a:buFont typeface="Symbol" panose="05050102010706020507" pitchFamily="18" charset="2"/>
              <a:buNone/>
            </a:pPr>
            <a:r>
              <a:rPr lang="en-US" altLang="en-US" sz="2000" dirty="0">
                <a:latin typeface="Consolas" panose="020B0609020204030204" pitchFamily="49" charset="0"/>
              </a:rPr>
              <a:t>Class X {</a:t>
            </a:r>
            <a:br>
              <a:rPr lang="en-US" altLang="en-US" sz="2000" dirty="0">
                <a:latin typeface="Consolas" panose="020B0609020204030204" pitchFamily="49" charset="0"/>
              </a:rPr>
            </a:br>
            <a:r>
              <a:rPr lang="en-US" altLang="en-US" sz="2000" dirty="0">
                <a:latin typeface="Consolas" panose="020B0609020204030204" pitchFamily="49" charset="0"/>
              </a:rPr>
              <a:t>  // public declarations here</a:t>
            </a:r>
          </a:p>
          <a:p>
            <a:pPr marL="720000">
              <a:buFont typeface="Symbol" panose="05050102010706020507" pitchFamily="18" charset="2"/>
              <a:buNone/>
            </a:pPr>
            <a:r>
              <a:rPr lang="en-US" altLang="en-US" sz="2000" dirty="0">
                <a:latin typeface="Consolas" panose="020B0609020204030204" pitchFamily="49" charset="0"/>
              </a:rPr>
              <a:t>private:</a:t>
            </a:r>
          </a:p>
          <a:p>
            <a:pPr marL="900000">
              <a:buFont typeface="Symbol" panose="05050102010706020507" pitchFamily="18" charset="2"/>
              <a:buNone/>
            </a:pPr>
            <a:r>
              <a:rPr lang="en-US" altLang="en-US" sz="2000" dirty="0">
                <a:latin typeface="Consolas" panose="020B0609020204030204" pitchFamily="49" charset="0"/>
              </a:rPr>
              <a:t>Y* </a:t>
            </a:r>
            <a:r>
              <a:rPr lang="en-US" altLang="en-US" sz="2000" dirty="0" err="1">
                <a:latin typeface="Consolas" panose="020B0609020204030204" pitchFamily="49" charset="0"/>
              </a:rPr>
              <a:t>pY</a:t>
            </a:r>
            <a:r>
              <a:rPr lang="en-US" altLang="en-US" sz="2000" dirty="0">
                <a:latin typeface="Consolas" panose="020B0609020204030204" pitchFamily="49" charset="0"/>
              </a:rPr>
              <a:t>;  // created in member function</a:t>
            </a:r>
          </a:p>
          <a:p>
            <a:pPr marL="900000">
              <a:buFont typeface="Symbol" panose="05050102010706020507" pitchFamily="18" charset="2"/>
              <a:buNone/>
            </a:pPr>
            <a:r>
              <a:rPr lang="en-US" altLang="en-US" sz="2000" dirty="0">
                <a:latin typeface="Consolas" panose="020B0609020204030204" pitchFamily="49" charset="0"/>
              </a:rPr>
              <a:t>Z* </a:t>
            </a:r>
            <a:r>
              <a:rPr lang="en-US" altLang="en-US" sz="2000" dirty="0" err="1">
                <a:latin typeface="Consolas" panose="020B0609020204030204" pitchFamily="49" charset="0"/>
              </a:rPr>
              <a:t>pZ</a:t>
            </a:r>
            <a:r>
              <a:rPr lang="en-US" altLang="en-US" sz="2000" dirty="0">
                <a:latin typeface="Consolas" panose="020B0609020204030204" pitchFamily="49" charset="0"/>
              </a:rPr>
              <a:t>;  // with new only if needed.</a:t>
            </a:r>
          </a:p>
          <a:p>
            <a:pPr marL="720000">
              <a:buFont typeface="Symbol" panose="05050102010706020507" pitchFamily="18" charset="2"/>
              <a:buNone/>
            </a:pPr>
            <a:r>
              <a:rPr lang="en-US" altLang="en-US" sz="2000" dirty="0">
                <a:latin typeface="Consolas" panose="020B0609020204030204" pitchFamily="49" charset="0"/>
              </a:rPr>
              <a:t>};</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In this diagram, class X holds references to objects of classes Y and Z. Those instances may be part-of class X.</a:t>
            </a:r>
          </a:p>
        </p:txBody>
      </p:sp>
      <p:graphicFrame>
        <p:nvGraphicFramePr>
          <p:cNvPr id="5" name="Object 4">
            <a:hlinkClick r:id="" action="ppaction://ole?verb=0"/>
            <a:extLst>
              <a:ext uri="{FF2B5EF4-FFF2-40B4-BE49-F238E27FC236}">
                <a16:creationId xmlns:a16="http://schemas.microsoft.com/office/drawing/2014/main" id="{9DAF5602-B271-49F3-A2A2-C5CDE03D0BD3}"/>
              </a:ext>
            </a:extLst>
          </p:cNvPr>
          <p:cNvGraphicFramePr>
            <a:graphicFrameLocks/>
          </p:cNvGraphicFramePr>
          <p:nvPr>
            <p:extLst>
              <p:ext uri="{D42A27DB-BD31-4B8C-83A1-F6EECF244321}">
                <p14:modId xmlns:p14="http://schemas.microsoft.com/office/powerpoint/2010/main" val="2510707164"/>
              </p:ext>
            </p:extLst>
          </p:nvPr>
        </p:nvGraphicFramePr>
        <p:xfrm>
          <a:off x="1128764" y="2498400"/>
          <a:ext cx="4600472" cy="3076751"/>
        </p:xfrm>
        <a:graphic>
          <a:graphicData uri="http://schemas.openxmlformats.org/presentationml/2006/ole">
            <mc:AlternateContent xmlns:mc="http://schemas.openxmlformats.org/markup-compatibility/2006">
              <mc:Choice xmlns:v="urn:schemas-microsoft-com:vml" Requires="v">
                <p:oleObj spid="_x0000_s2080" name="Visio" r:id="rId4" imgW="4600472" imgH="3076751" progId="">
                  <p:embed/>
                </p:oleObj>
              </mc:Choice>
              <mc:Fallback>
                <p:oleObj name="Visio" r:id="rId4" imgW="4600472" imgH="3076751" progId="">
                  <p:embed/>
                  <p:pic>
                    <p:nvPicPr>
                      <p:cNvPr id="0" name="Picture 2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64" y="2498400"/>
                        <a:ext cx="4600472" cy="30767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032482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sz="4000" dirty="0"/>
              <a:t>Hierarchy via Composition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a:spcBef>
                <a:spcPts val="0"/>
              </a:spcBef>
            </a:pPr>
            <a:r>
              <a:rPr lang="en-US" altLang="en-US" sz="2000" dirty="0"/>
              <a:t>An object of one class may be used as a data element of another.  </a:t>
            </a:r>
          </a:p>
          <a:p>
            <a:pPr>
              <a:spcBef>
                <a:spcPts val="0"/>
              </a:spcBef>
            </a:pPr>
            <a:r>
              <a:rPr lang="en-US" altLang="en-US" sz="2000" dirty="0"/>
              <a:t>This is called composition. Member objects are used to implement a </a:t>
            </a:r>
            <a:r>
              <a:rPr lang="en-US" altLang="en-US" sz="2000" b="1" dirty="0"/>
              <a:t>“part of” </a:t>
            </a:r>
            <a:r>
              <a:rPr lang="en-US" altLang="en-US" sz="2000" dirty="0"/>
              <a:t>relationship.  </a:t>
            </a:r>
          </a:p>
          <a:p>
            <a:pPr>
              <a:spcBef>
                <a:spcPts val="0"/>
              </a:spcBef>
            </a:pPr>
            <a:r>
              <a:rPr lang="en-US" altLang="en-US" sz="2000" dirty="0"/>
              <a:t>The containing class has no special access to contained object’s private data unless it is made a friend. But an object of the containing class can pass initialization data to the contained object during construction.</a:t>
            </a:r>
          </a:p>
        </p:txBody>
      </p:sp>
      <p:grpSp>
        <p:nvGrpSpPr>
          <p:cNvPr id="6" name="Group 5">
            <a:extLst>
              <a:ext uri="{FF2B5EF4-FFF2-40B4-BE49-F238E27FC236}">
                <a16:creationId xmlns:a16="http://schemas.microsoft.com/office/drawing/2014/main" id="{18AF92B5-7DDC-4FCC-910C-69053EF33EF7}"/>
              </a:ext>
            </a:extLst>
          </p:cNvPr>
          <p:cNvGrpSpPr/>
          <p:nvPr/>
        </p:nvGrpSpPr>
        <p:grpSpPr>
          <a:xfrm>
            <a:off x="1052513" y="5169997"/>
            <a:ext cx="4752975" cy="3427381"/>
            <a:chOff x="1508919" y="4585791"/>
            <a:chExt cx="4752975" cy="4012903"/>
          </a:xfrm>
        </p:grpSpPr>
        <p:sp>
          <p:nvSpPr>
            <p:cNvPr id="7" name="Rectangle 5">
              <a:extLst>
                <a:ext uri="{FF2B5EF4-FFF2-40B4-BE49-F238E27FC236}">
                  <a16:creationId xmlns:a16="http://schemas.microsoft.com/office/drawing/2014/main" id="{50522DDF-1AC7-4609-AD1A-25E6DF980F28}"/>
                </a:ext>
              </a:extLst>
            </p:cNvPr>
            <p:cNvSpPr>
              <a:spLocks noChangeArrowheads="1"/>
            </p:cNvSpPr>
            <p:nvPr/>
          </p:nvSpPr>
          <p:spPr bwMode="auto">
            <a:xfrm>
              <a:off x="2501755" y="4585791"/>
              <a:ext cx="2172068"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public interface functions</a:t>
              </a:r>
            </a:p>
          </p:txBody>
        </p:sp>
        <p:sp>
          <p:nvSpPr>
            <p:cNvPr id="8" name="Line 6">
              <a:extLst>
                <a:ext uri="{FF2B5EF4-FFF2-40B4-BE49-F238E27FC236}">
                  <a16:creationId xmlns:a16="http://schemas.microsoft.com/office/drawing/2014/main" id="{00CFF75E-D0A3-430C-BD67-8821E6126612}"/>
                </a:ext>
              </a:extLst>
            </p:cNvPr>
            <p:cNvSpPr>
              <a:spLocks noChangeShapeType="1"/>
            </p:cNvSpPr>
            <p:nvPr/>
          </p:nvSpPr>
          <p:spPr bwMode="auto">
            <a:xfrm>
              <a:off x="4031456" y="4941094"/>
              <a:ext cx="246063"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Line 7">
              <a:extLst>
                <a:ext uri="{FF2B5EF4-FFF2-40B4-BE49-F238E27FC236}">
                  <a16:creationId xmlns:a16="http://schemas.microsoft.com/office/drawing/2014/main" id="{48C9CCB3-0741-4827-977A-FE931EE44F65}"/>
                </a:ext>
              </a:extLst>
            </p:cNvPr>
            <p:cNvSpPr>
              <a:spLocks noChangeShapeType="1"/>
            </p:cNvSpPr>
            <p:nvPr/>
          </p:nvSpPr>
          <p:spPr bwMode="auto">
            <a:xfrm>
              <a:off x="3442494" y="4941094"/>
              <a:ext cx="85725"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8">
              <a:extLst>
                <a:ext uri="{FF2B5EF4-FFF2-40B4-BE49-F238E27FC236}">
                  <a16:creationId xmlns:a16="http://schemas.microsoft.com/office/drawing/2014/main" id="{16318D89-699D-44D5-8D38-F04944F158D3}"/>
                </a:ext>
              </a:extLst>
            </p:cNvPr>
            <p:cNvSpPr>
              <a:spLocks noChangeShapeType="1"/>
            </p:cNvSpPr>
            <p:nvPr/>
          </p:nvSpPr>
          <p:spPr bwMode="auto">
            <a:xfrm flipH="1">
              <a:off x="2616994" y="4914107"/>
              <a:ext cx="139700" cy="52863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9">
              <a:extLst>
                <a:ext uri="{FF2B5EF4-FFF2-40B4-BE49-F238E27FC236}">
                  <a16:creationId xmlns:a16="http://schemas.microsoft.com/office/drawing/2014/main" id="{882E05AE-5169-41EC-B086-B9A8D8587CD1}"/>
                </a:ext>
              </a:extLst>
            </p:cNvPr>
            <p:cNvSpPr>
              <a:spLocks noChangeArrowheads="1"/>
            </p:cNvSpPr>
            <p:nvPr/>
          </p:nvSpPr>
          <p:spPr bwMode="auto">
            <a:xfrm>
              <a:off x="1508919" y="5660232"/>
              <a:ext cx="4752975" cy="2938462"/>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2" name="Freeform 10">
              <a:extLst>
                <a:ext uri="{FF2B5EF4-FFF2-40B4-BE49-F238E27FC236}">
                  <a16:creationId xmlns:a16="http://schemas.microsoft.com/office/drawing/2014/main" id="{6000A6E1-3DA4-4918-B861-36F38F937EAC}"/>
                </a:ext>
              </a:extLst>
            </p:cNvPr>
            <p:cNvSpPr>
              <a:spLocks/>
            </p:cNvSpPr>
            <p:nvPr/>
          </p:nvSpPr>
          <p:spPr bwMode="auto">
            <a:xfrm>
              <a:off x="4699794" y="7471569"/>
              <a:ext cx="1341437" cy="711200"/>
            </a:xfrm>
            <a:custGeom>
              <a:avLst/>
              <a:gdLst>
                <a:gd name="T0" fmla="*/ 2147483646 w 845"/>
                <a:gd name="T1" fmla="*/ 2147483646 h 448"/>
                <a:gd name="T2" fmla="*/ 2147483646 w 845"/>
                <a:gd name="T3" fmla="*/ 2147483646 h 448"/>
                <a:gd name="T4" fmla="*/ 2147483646 w 845"/>
                <a:gd name="T5" fmla="*/ 2147483646 h 448"/>
                <a:gd name="T6" fmla="*/ 0 w 845"/>
                <a:gd name="T7" fmla="*/ 2147483646 h 448"/>
                <a:gd name="T8" fmla="*/ 2147483646 w 845"/>
                <a:gd name="T9" fmla="*/ 2147483646 h 448"/>
                <a:gd name="T10" fmla="*/ 2147483646 w 845"/>
                <a:gd name="T11" fmla="*/ 2147483646 h 448"/>
                <a:gd name="T12" fmla="*/ 2147483646 w 845"/>
                <a:gd name="T13" fmla="*/ 2147483646 h 448"/>
                <a:gd name="T14" fmla="*/ 2147483646 w 845"/>
                <a:gd name="T15" fmla="*/ 2147483646 h 448"/>
                <a:gd name="T16" fmla="*/ 2147483646 w 845"/>
                <a:gd name="T17" fmla="*/ 2147483646 h 448"/>
                <a:gd name="T18" fmla="*/ 2147483646 w 845"/>
                <a:gd name="T19" fmla="*/ 2147483646 h 448"/>
                <a:gd name="T20" fmla="*/ 2147483646 w 845"/>
                <a:gd name="T21" fmla="*/ 2147483646 h 448"/>
                <a:gd name="T22" fmla="*/ 2147483646 w 845"/>
                <a:gd name="T23" fmla="*/ 2147483646 h 448"/>
                <a:gd name="T24" fmla="*/ 2147483646 w 845"/>
                <a:gd name="T25" fmla="*/ 2147483646 h 448"/>
                <a:gd name="T26" fmla="*/ 2147483646 w 845"/>
                <a:gd name="T27" fmla="*/ 2147483646 h 448"/>
                <a:gd name="T28" fmla="*/ 2147483646 w 845"/>
                <a:gd name="T29" fmla="*/ 2147483646 h 448"/>
                <a:gd name="T30" fmla="*/ 2147483646 w 845"/>
                <a:gd name="T31" fmla="*/ 2147483646 h 448"/>
                <a:gd name="T32" fmla="*/ 2147483646 w 845"/>
                <a:gd name="T33" fmla="*/ 2147483646 h 448"/>
                <a:gd name="T34" fmla="*/ 2147483646 w 845"/>
                <a:gd name="T35" fmla="*/ 2147483646 h 448"/>
                <a:gd name="T36" fmla="*/ 2147483646 w 845"/>
                <a:gd name="T37" fmla="*/ 0 h 448"/>
                <a:gd name="T38" fmla="*/ 2147483646 w 845"/>
                <a:gd name="T39" fmla="*/ 2147483646 h 448"/>
                <a:gd name="T40" fmla="*/ 2147483646 w 845"/>
                <a:gd name="T41" fmla="*/ 2147483646 h 448"/>
                <a:gd name="T42" fmla="*/ 2147483646 w 845"/>
                <a:gd name="T43" fmla="*/ 2147483646 h 448"/>
                <a:gd name="T44" fmla="*/ 2147483646 w 845"/>
                <a:gd name="T45" fmla="*/ 2147483646 h 448"/>
                <a:gd name="T46" fmla="*/ 2147483646 w 845"/>
                <a:gd name="T47" fmla="*/ 2147483646 h 448"/>
                <a:gd name="T48" fmla="*/ 2147483646 w 845"/>
                <a:gd name="T49" fmla="*/ 2147483646 h 448"/>
                <a:gd name="T50" fmla="*/ 2147483646 w 845"/>
                <a:gd name="T51" fmla="*/ 2147483646 h 448"/>
                <a:gd name="T52" fmla="*/ 2147483646 w 845"/>
                <a:gd name="T53" fmla="*/ 2147483646 h 448"/>
                <a:gd name="T54" fmla="*/ 2147483646 w 845"/>
                <a:gd name="T55" fmla="*/ 2147483646 h 448"/>
                <a:gd name="T56" fmla="*/ 2147483646 w 845"/>
                <a:gd name="T57" fmla="*/ 2147483646 h 448"/>
                <a:gd name="T58" fmla="*/ 2147483646 w 845"/>
                <a:gd name="T59" fmla="*/ 2147483646 h 448"/>
                <a:gd name="T60" fmla="*/ 2147483646 w 845"/>
                <a:gd name="T61" fmla="*/ 2147483646 h 448"/>
                <a:gd name="T62" fmla="*/ 2147483646 w 845"/>
                <a:gd name="T63" fmla="*/ 2147483646 h 448"/>
                <a:gd name="T64" fmla="*/ 2147483646 w 845"/>
                <a:gd name="T65" fmla="*/ 2147483646 h 448"/>
                <a:gd name="T66" fmla="*/ 2147483646 w 845"/>
                <a:gd name="T67" fmla="*/ 2147483646 h 448"/>
                <a:gd name="T68" fmla="*/ 2147483646 w 845"/>
                <a:gd name="T69" fmla="*/ 2147483646 h 448"/>
                <a:gd name="T70" fmla="*/ 2147483646 w 845"/>
                <a:gd name="T71" fmla="*/ 2147483646 h 448"/>
                <a:gd name="T72" fmla="*/ 2147483646 w 845"/>
                <a:gd name="T73" fmla="*/ 2147483646 h 448"/>
                <a:gd name="T74" fmla="*/ 2147483646 w 845"/>
                <a:gd name="T75" fmla="*/ 2147483646 h 448"/>
                <a:gd name="T76" fmla="*/ 2147483646 w 845"/>
                <a:gd name="T77" fmla="*/ 2147483646 h 448"/>
                <a:gd name="T78" fmla="*/ 2147483646 w 845"/>
                <a:gd name="T79" fmla="*/ 2147483646 h 448"/>
                <a:gd name="T80" fmla="*/ 2147483646 w 845"/>
                <a:gd name="T81" fmla="*/ 2147483646 h 448"/>
                <a:gd name="T82" fmla="*/ 2147483646 w 845"/>
                <a:gd name="T83" fmla="*/ 2147483646 h 448"/>
                <a:gd name="T84" fmla="*/ 2147483646 w 845"/>
                <a:gd name="T85" fmla="*/ 2147483646 h 448"/>
                <a:gd name="T86" fmla="*/ 2147483646 w 845"/>
                <a:gd name="T87" fmla="*/ 2147483646 h 448"/>
                <a:gd name="T88" fmla="*/ 2147483646 w 845"/>
                <a:gd name="T89" fmla="*/ 2147483646 h 448"/>
                <a:gd name="T90" fmla="*/ 2147483646 w 845"/>
                <a:gd name="T91" fmla="*/ 2147483646 h 448"/>
                <a:gd name="T92" fmla="*/ 2147483646 w 845"/>
                <a:gd name="T93" fmla="*/ 2147483646 h 448"/>
                <a:gd name="T94" fmla="*/ 2147483646 w 845"/>
                <a:gd name="T95" fmla="*/ 2147483646 h 448"/>
                <a:gd name="T96" fmla="*/ 2147483646 w 845"/>
                <a:gd name="T97" fmla="*/ 2147483646 h 448"/>
                <a:gd name="T98" fmla="*/ 2147483646 w 845"/>
                <a:gd name="T99" fmla="*/ 2147483646 h 448"/>
                <a:gd name="T100" fmla="*/ 2147483646 w 845"/>
                <a:gd name="T101" fmla="*/ 2147483646 h 448"/>
                <a:gd name="T102" fmla="*/ 2147483646 w 845"/>
                <a:gd name="T103" fmla="*/ 2147483646 h 448"/>
                <a:gd name="T104" fmla="*/ 2147483646 w 845"/>
                <a:gd name="T105" fmla="*/ 2147483646 h 448"/>
                <a:gd name="T106" fmla="*/ 2147483646 w 845"/>
                <a:gd name="T107" fmla="*/ 2147483646 h 448"/>
                <a:gd name="T108" fmla="*/ 2147483646 w 845"/>
                <a:gd name="T109" fmla="*/ 2147483646 h 448"/>
                <a:gd name="T110" fmla="*/ 2147483646 w 845"/>
                <a:gd name="T111" fmla="*/ 2147483646 h 4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45" h="448">
                  <a:moveTo>
                    <a:pt x="35" y="275"/>
                  </a:moveTo>
                  <a:lnTo>
                    <a:pt x="23" y="249"/>
                  </a:lnTo>
                  <a:lnTo>
                    <a:pt x="12" y="215"/>
                  </a:lnTo>
                  <a:lnTo>
                    <a:pt x="0" y="189"/>
                  </a:lnTo>
                  <a:lnTo>
                    <a:pt x="12" y="163"/>
                  </a:lnTo>
                  <a:lnTo>
                    <a:pt x="23" y="138"/>
                  </a:lnTo>
                  <a:lnTo>
                    <a:pt x="59" y="120"/>
                  </a:lnTo>
                  <a:lnTo>
                    <a:pt x="94" y="103"/>
                  </a:lnTo>
                  <a:lnTo>
                    <a:pt x="188" y="103"/>
                  </a:lnTo>
                  <a:lnTo>
                    <a:pt x="281" y="103"/>
                  </a:lnTo>
                  <a:lnTo>
                    <a:pt x="317" y="103"/>
                  </a:lnTo>
                  <a:lnTo>
                    <a:pt x="352" y="103"/>
                  </a:lnTo>
                  <a:lnTo>
                    <a:pt x="422" y="95"/>
                  </a:lnTo>
                  <a:lnTo>
                    <a:pt x="516" y="86"/>
                  </a:lnTo>
                  <a:lnTo>
                    <a:pt x="610" y="69"/>
                  </a:lnTo>
                  <a:lnTo>
                    <a:pt x="680" y="52"/>
                  </a:lnTo>
                  <a:lnTo>
                    <a:pt x="715" y="34"/>
                  </a:lnTo>
                  <a:lnTo>
                    <a:pt x="750" y="17"/>
                  </a:lnTo>
                  <a:lnTo>
                    <a:pt x="785" y="0"/>
                  </a:lnTo>
                  <a:lnTo>
                    <a:pt x="821" y="9"/>
                  </a:lnTo>
                  <a:lnTo>
                    <a:pt x="832" y="34"/>
                  </a:lnTo>
                  <a:lnTo>
                    <a:pt x="832" y="69"/>
                  </a:lnTo>
                  <a:lnTo>
                    <a:pt x="844" y="95"/>
                  </a:lnTo>
                  <a:lnTo>
                    <a:pt x="832" y="120"/>
                  </a:lnTo>
                  <a:lnTo>
                    <a:pt x="832" y="146"/>
                  </a:lnTo>
                  <a:lnTo>
                    <a:pt x="821" y="172"/>
                  </a:lnTo>
                  <a:lnTo>
                    <a:pt x="785" y="198"/>
                  </a:lnTo>
                  <a:lnTo>
                    <a:pt x="785" y="224"/>
                  </a:lnTo>
                  <a:lnTo>
                    <a:pt x="785" y="249"/>
                  </a:lnTo>
                  <a:lnTo>
                    <a:pt x="785" y="275"/>
                  </a:lnTo>
                  <a:lnTo>
                    <a:pt x="797" y="309"/>
                  </a:lnTo>
                  <a:lnTo>
                    <a:pt x="821" y="344"/>
                  </a:lnTo>
                  <a:lnTo>
                    <a:pt x="832" y="370"/>
                  </a:lnTo>
                  <a:lnTo>
                    <a:pt x="832" y="395"/>
                  </a:lnTo>
                  <a:lnTo>
                    <a:pt x="797" y="413"/>
                  </a:lnTo>
                  <a:lnTo>
                    <a:pt x="750" y="430"/>
                  </a:lnTo>
                  <a:lnTo>
                    <a:pt x="668" y="438"/>
                  </a:lnTo>
                  <a:lnTo>
                    <a:pt x="598" y="447"/>
                  </a:lnTo>
                  <a:lnTo>
                    <a:pt x="563" y="447"/>
                  </a:lnTo>
                  <a:lnTo>
                    <a:pt x="528" y="430"/>
                  </a:lnTo>
                  <a:lnTo>
                    <a:pt x="492" y="413"/>
                  </a:lnTo>
                  <a:lnTo>
                    <a:pt x="469" y="361"/>
                  </a:lnTo>
                  <a:lnTo>
                    <a:pt x="434" y="352"/>
                  </a:lnTo>
                  <a:lnTo>
                    <a:pt x="399" y="361"/>
                  </a:lnTo>
                  <a:lnTo>
                    <a:pt x="363" y="370"/>
                  </a:lnTo>
                  <a:lnTo>
                    <a:pt x="328" y="387"/>
                  </a:lnTo>
                  <a:lnTo>
                    <a:pt x="293" y="387"/>
                  </a:lnTo>
                  <a:lnTo>
                    <a:pt x="246" y="404"/>
                  </a:lnTo>
                  <a:lnTo>
                    <a:pt x="176" y="413"/>
                  </a:lnTo>
                  <a:lnTo>
                    <a:pt x="141" y="413"/>
                  </a:lnTo>
                  <a:lnTo>
                    <a:pt x="117" y="387"/>
                  </a:lnTo>
                  <a:lnTo>
                    <a:pt x="117" y="361"/>
                  </a:lnTo>
                  <a:lnTo>
                    <a:pt x="106" y="335"/>
                  </a:lnTo>
                  <a:lnTo>
                    <a:pt x="106" y="309"/>
                  </a:lnTo>
                  <a:lnTo>
                    <a:pt x="70" y="292"/>
                  </a:lnTo>
                  <a:lnTo>
                    <a:pt x="35" y="284"/>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1">
              <a:extLst>
                <a:ext uri="{FF2B5EF4-FFF2-40B4-BE49-F238E27FC236}">
                  <a16:creationId xmlns:a16="http://schemas.microsoft.com/office/drawing/2014/main" id="{61837B5C-88DF-4BCA-8D08-D8B1F44534C1}"/>
                </a:ext>
              </a:extLst>
            </p:cNvPr>
            <p:cNvSpPr>
              <a:spLocks noChangeShapeType="1"/>
            </p:cNvSpPr>
            <p:nvPr/>
          </p:nvSpPr>
          <p:spPr bwMode="auto">
            <a:xfrm>
              <a:off x="4369594" y="4917282"/>
              <a:ext cx="500062" cy="5111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Rectangle 12">
              <a:extLst>
                <a:ext uri="{FF2B5EF4-FFF2-40B4-BE49-F238E27FC236}">
                  <a16:creationId xmlns:a16="http://schemas.microsoft.com/office/drawing/2014/main" id="{0E8470DA-9407-4FC3-91FA-2919069365AF}"/>
                </a:ext>
              </a:extLst>
            </p:cNvPr>
            <p:cNvSpPr>
              <a:spLocks noChangeArrowheads="1"/>
            </p:cNvSpPr>
            <p:nvPr/>
          </p:nvSpPr>
          <p:spPr bwMode="auto">
            <a:xfrm>
              <a:off x="2880115" y="5920948"/>
              <a:ext cx="150521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functions</a:t>
              </a:r>
            </a:p>
          </p:txBody>
        </p:sp>
        <p:sp>
          <p:nvSpPr>
            <p:cNvPr id="15" name="Line 13">
              <a:extLst>
                <a:ext uri="{FF2B5EF4-FFF2-40B4-BE49-F238E27FC236}">
                  <a16:creationId xmlns:a16="http://schemas.microsoft.com/office/drawing/2014/main" id="{A68C9F30-5F1E-492D-A288-9A062D4902B2}"/>
                </a:ext>
              </a:extLst>
            </p:cNvPr>
            <p:cNvSpPr>
              <a:spLocks noChangeShapeType="1"/>
            </p:cNvSpPr>
            <p:nvPr/>
          </p:nvSpPr>
          <p:spPr bwMode="auto">
            <a:xfrm>
              <a:off x="4069556" y="6268244"/>
              <a:ext cx="1057275" cy="55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Rectangle 14">
              <a:extLst>
                <a:ext uri="{FF2B5EF4-FFF2-40B4-BE49-F238E27FC236}">
                  <a16:creationId xmlns:a16="http://schemas.microsoft.com/office/drawing/2014/main" id="{EBCD71C9-4FA4-484D-9B09-CF30E989D284}"/>
                </a:ext>
              </a:extLst>
            </p:cNvPr>
            <p:cNvSpPr>
              <a:spLocks noChangeArrowheads="1"/>
            </p:cNvSpPr>
            <p:nvPr/>
          </p:nvSpPr>
          <p:spPr bwMode="auto">
            <a:xfrm>
              <a:off x="4837689" y="7655088"/>
              <a:ext cx="1252537"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data</a:t>
              </a:r>
            </a:p>
          </p:txBody>
        </p:sp>
        <p:sp>
          <p:nvSpPr>
            <p:cNvPr id="17" name="Rectangle 15">
              <a:extLst>
                <a:ext uri="{FF2B5EF4-FFF2-40B4-BE49-F238E27FC236}">
                  <a16:creationId xmlns:a16="http://schemas.microsoft.com/office/drawing/2014/main" id="{B60DCDE3-8CC1-4A52-8595-32D26EA66CF2}"/>
                </a:ext>
              </a:extLst>
            </p:cNvPr>
            <p:cNvSpPr>
              <a:spLocks noChangeArrowheads="1"/>
            </p:cNvSpPr>
            <p:nvPr/>
          </p:nvSpPr>
          <p:spPr bwMode="auto">
            <a:xfrm>
              <a:off x="2407444"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8" name="Rectangle 16">
              <a:extLst>
                <a:ext uri="{FF2B5EF4-FFF2-40B4-BE49-F238E27FC236}">
                  <a16:creationId xmlns:a16="http://schemas.microsoft.com/office/drawing/2014/main" id="{AE5171EA-EAD6-4D3E-947C-E3163B0D3F05}"/>
                </a:ext>
              </a:extLst>
            </p:cNvPr>
            <p:cNvSpPr>
              <a:spLocks noChangeArrowheads="1"/>
            </p:cNvSpPr>
            <p:nvPr/>
          </p:nvSpPr>
          <p:spPr bwMode="auto">
            <a:xfrm>
              <a:off x="32789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17">
              <a:extLst>
                <a:ext uri="{FF2B5EF4-FFF2-40B4-BE49-F238E27FC236}">
                  <a16:creationId xmlns:a16="http://schemas.microsoft.com/office/drawing/2014/main" id="{BF7CA8E7-8580-43DD-B560-33DFC0FDD808}"/>
                </a:ext>
              </a:extLst>
            </p:cNvPr>
            <p:cNvSpPr>
              <a:spLocks noChangeArrowheads="1"/>
            </p:cNvSpPr>
            <p:nvPr/>
          </p:nvSpPr>
          <p:spPr bwMode="auto">
            <a:xfrm>
              <a:off x="4094956"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0" name="Rectangle 18">
              <a:extLst>
                <a:ext uri="{FF2B5EF4-FFF2-40B4-BE49-F238E27FC236}">
                  <a16:creationId xmlns:a16="http://schemas.microsoft.com/office/drawing/2014/main" id="{12AC6BB0-5AD1-4BD2-A8FD-AF17E69BD382}"/>
                </a:ext>
              </a:extLst>
            </p:cNvPr>
            <p:cNvSpPr>
              <a:spLocks noChangeArrowheads="1"/>
            </p:cNvSpPr>
            <p:nvPr/>
          </p:nvSpPr>
          <p:spPr bwMode="auto">
            <a:xfrm>
              <a:off x="48537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1" name="Freeform 19">
              <a:extLst>
                <a:ext uri="{FF2B5EF4-FFF2-40B4-BE49-F238E27FC236}">
                  <a16:creationId xmlns:a16="http://schemas.microsoft.com/office/drawing/2014/main" id="{9CF94F7C-7750-43C1-86BB-4E63B6A1A77F}"/>
                </a:ext>
              </a:extLst>
            </p:cNvPr>
            <p:cNvSpPr>
              <a:spLocks/>
            </p:cNvSpPr>
            <p:nvPr/>
          </p:nvSpPr>
          <p:spPr bwMode="auto">
            <a:xfrm>
              <a:off x="2909094" y="7442994"/>
              <a:ext cx="1403350" cy="555625"/>
            </a:xfrm>
            <a:custGeom>
              <a:avLst/>
              <a:gdLst>
                <a:gd name="T0" fmla="*/ 2147483646 w 884"/>
                <a:gd name="T1" fmla="*/ 2147483646 h 349"/>
                <a:gd name="T2" fmla="*/ 2147483646 w 884"/>
                <a:gd name="T3" fmla="*/ 2147483646 h 349"/>
                <a:gd name="T4" fmla="*/ 2147483646 w 884"/>
                <a:gd name="T5" fmla="*/ 2147483646 h 349"/>
                <a:gd name="T6" fmla="*/ 2147483646 w 884"/>
                <a:gd name="T7" fmla="*/ 2147483646 h 349"/>
                <a:gd name="T8" fmla="*/ 2147483646 w 884"/>
                <a:gd name="T9" fmla="*/ 2147483646 h 349"/>
                <a:gd name="T10" fmla="*/ 2147483646 w 884"/>
                <a:gd name="T11" fmla="*/ 2147483646 h 349"/>
                <a:gd name="T12" fmla="*/ 2147483646 w 884"/>
                <a:gd name="T13" fmla="*/ 2147483646 h 349"/>
                <a:gd name="T14" fmla="*/ 2147483646 w 884"/>
                <a:gd name="T15" fmla="*/ 2147483646 h 349"/>
                <a:gd name="T16" fmla="*/ 2147483646 w 884"/>
                <a:gd name="T17" fmla="*/ 2147483646 h 349"/>
                <a:gd name="T18" fmla="*/ 2147483646 w 884"/>
                <a:gd name="T19" fmla="*/ 2147483646 h 349"/>
                <a:gd name="T20" fmla="*/ 2147483646 w 884"/>
                <a:gd name="T21" fmla="*/ 2147483646 h 349"/>
                <a:gd name="T22" fmla="*/ 2147483646 w 884"/>
                <a:gd name="T23" fmla="*/ 2147483646 h 349"/>
                <a:gd name="T24" fmla="*/ 2147483646 w 884"/>
                <a:gd name="T25" fmla="*/ 2147483646 h 349"/>
                <a:gd name="T26" fmla="*/ 2147483646 w 884"/>
                <a:gd name="T27" fmla="*/ 2147483646 h 349"/>
                <a:gd name="T28" fmla="*/ 2147483646 w 884"/>
                <a:gd name="T29" fmla="*/ 0 h 349"/>
                <a:gd name="T30" fmla="*/ 2147483646 w 884"/>
                <a:gd name="T31" fmla="*/ 0 h 349"/>
                <a:gd name="T32" fmla="*/ 2147483646 w 884"/>
                <a:gd name="T33" fmla="*/ 2147483646 h 349"/>
                <a:gd name="T34" fmla="*/ 2147483646 w 884"/>
                <a:gd name="T35" fmla="*/ 2147483646 h 349"/>
                <a:gd name="T36" fmla="*/ 2147483646 w 884"/>
                <a:gd name="T37" fmla="*/ 2147483646 h 349"/>
                <a:gd name="T38" fmla="*/ 2147483646 w 884"/>
                <a:gd name="T39" fmla="*/ 2147483646 h 349"/>
                <a:gd name="T40" fmla="*/ 2147483646 w 884"/>
                <a:gd name="T41" fmla="*/ 2147483646 h 349"/>
                <a:gd name="T42" fmla="*/ 2147483646 w 884"/>
                <a:gd name="T43" fmla="*/ 2147483646 h 349"/>
                <a:gd name="T44" fmla="*/ 2147483646 w 884"/>
                <a:gd name="T45" fmla="*/ 2147483646 h 349"/>
                <a:gd name="T46" fmla="*/ 2147483646 w 884"/>
                <a:gd name="T47" fmla="*/ 2147483646 h 349"/>
                <a:gd name="T48" fmla="*/ 2147483646 w 884"/>
                <a:gd name="T49" fmla="*/ 2147483646 h 349"/>
                <a:gd name="T50" fmla="*/ 2147483646 w 884"/>
                <a:gd name="T51" fmla="*/ 2147483646 h 349"/>
                <a:gd name="T52" fmla="*/ 2147483646 w 884"/>
                <a:gd name="T53" fmla="*/ 2147483646 h 349"/>
                <a:gd name="T54" fmla="*/ 2147483646 w 884"/>
                <a:gd name="T55" fmla="*/ 2147483646 h 349"/>
                <a:gd name="T56" fmla="*/ 2147483646 w 884"/>
                <a:gd name="T57" fmla="*/ 2147483646 h 349"/>
                <a:gd name="T58" fmla="*/ 2147483646 w 884"/>
                <a:gd name="T59" fmla="*/ 2147483646 h 349"/>
                <a:gd name="T60" fmla="*/ 2147483646 w 884"/>
                <a:gd name="T61" fmla="*/ 2147483646 h 349"/>
                <a:gd name="T62" fmla="*/ 2147483646 w 884"/>
                <a:gd name="T63" fmla="*/ 2147483646 h 349"/>
                <a:gd name="T64" fmla="*/ 2147483646 w 884"/>
                <a:gd name="T65" fmla="*/ 2147483646 h 349"/>
                <a:gd name="T66" fmla="*/ 2147483646 w 884"/>
                <a:gd name="T67" fmla="*/ 2147483646 h 349"/>
                <a:gd name="T68" fmla="*/ 2147483646 w 884"/>
                <a:gd name="T69" fmla="*/ 2147483646 h 349"/>
                <a:gd name="T70" fmla="*/ 2147483646 w 884"/>
                <a:gd name="T71" fmla="*/ 2147483646 h 349"/>
                <a:gd name="T72" fmla="*/ 2147483646 w 884"/>
                <a:gd name="T73" fmla="*/ 2147483646 h 349"/>
                <a:gd name="T74" fmla="*/ 2147483646 w 884"/>
                <a:gd name="T75" fmla="*/ 2147483646 h 349"/>
                <a:gd name="T76" fmla="*/ 2147483646 w 884"/>
                <a:gd name="T77" fmla="*/ 2147483646 h 349"/>
                <a:gd name="T78" fmla="*/ 2147483646 w 884"/>
                <a:gd name="T79" fmla="*/ 2147483646 h 349"/>
                <a:gd name="T80" fmla="*/ 2147483646 w 884"/>
                <a:gd name="T81" fmla="*/ 2147483646 h 349"/>
                <a:gd name="T82" fmla="*/ 2147483646 w 884"/>
                <a:gd name="T83" fmla="*/ 2147483646 h 349"/>
                <a:gd name="T84" fmla="*/ 2147483646 w 884"/>
                <a:gd name="T85" fmla="*/ 2147483646 h 349"/>
                <a:gd name="T86" fmla="*/ 0 w 884"/>
                <a:gd name="T87" fmla="*/ 2147483646 h 349"/>
                <a:gd name="T88" fmla="*/ 0 w 884"/>
                <a:gd name="T89" fmla="*/ 2147483646 h 349"/>
                <a:gd name="T90" fmla="*/ 2147483646 w 884"/>
                <a:gd name="T91" fmla="*/ 2147483646 h 349"/>
                <a:gd name="T92" fmla="*/ 2147483646 w 884"/>
                <a:gd name="T93" fmla="*/ 2147483646 h 3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84" h="349">
                  <a:moveTo>
                    <a:pt x="69" y="216"/>
                  </a:moveTo>
                  <a:lnTo>
                    <a:pt x="82" y="203"/>
                  </a:lnTo>
                  <a:lnTo>
                    <a:pt x="82" y="185"/>
                  </a:lnTo>
                  <a:lnTo>
                    <a:pt x="87" y="154"/>
                  </a:lnTo>
                  <a:lnTo>
                    <a:pt x="102" y="150"/>
                  </a:lnTo>
                  <a:lnTo>
                    <a:pt x="107" y="137"/>
                  </a:lnTo>
                  <a:lnTo>
                    <a:pt x="122" y="132"/>
                  </a:lnTo>
                  <a:lnTo>
                    <a:pt x="138" y="123"/>
                  </a:lnTo>
                  <a:lnTo>
                    <a:pt x="153" y="115"/>
                  </a:lnTo>
                  <a:lnTo>
                    <a:pt x="168" y="115"/>
                  </a:lnTo>
                  <a:lnTo>
                    <a:pt x="184" y="115"/>
                  </a:lnTo>
                  <a:lnTo>
                    <a:pt x="199" y="110"/>
                  </a:lnTo>
                  <a:lnTo>
                    <a:pt x="214" y="101"/>
                  </a:lnTo>
                  <a:lnTo>
                    <a:pt x="235" y="88"/>
                  </a:lnTo>
                  <a:lnTo>
                    <a:pt x="250" y="79"/>
                  </a:lnTo>
                  <a:lnTo>
                    <a:pt x="265" y="79"/>
                  </a:lnTo>
                  <a:lnTo>
                    <a:pt x="281" y="75"/>
                  </a:lnTo>
                  <a:lnTo>
                    <a:pt x="316" y="75"/>
                  </a:lnTo>
                  <a:lnTo>
                    <a:pt x="357" y="75"/>
                  </a:lnTo>
                  <a:lnTo>
                    <a:pt x="398" y="75"/>
                  </a:lnTo>
                  <a:lnTo>
                    <a:pt x="413" y="70"/>
                  </a:lnTo>
                  <a:lnTo>
                    <a:pt x="454" y="66"/>
                  </a:lnTo>
                  <a:lnTo>
                    <a:pt x="490" y="57"/>
                  </a:lnTo>
                  <a:lnTo>
                    <a:pt x="495" y="44"/>
                  </a:lnTo>
                  <a:lnTo>
                    <a:pt x="510" y="35"/>
                  </a:lnTo>
                  <a:lnTo>
                    <a:pt x="526" y="26"/>
                  </a:lnTo>
                  <a:lnTo>
                    <a:pt x="536" y="13"/>
                  </a:lnTo>
                  <a:lnTo>
                    <a:pt x="551" y="9"/>
                  </a:lnTo>
                  <a:lnTo>
                    <a:pt x="567" y="0"/>
                  </a:lnTo>
                  <a:lnTo>
                    <a:pt x="582" y="0"/>
                  </a:lnTo>
                  <a:lnTo>
                    <a:pt x="612" y="0"/>
                  </a:lnTo>
                  <a:lnTo>
                    <a:pt x="643" y="0"/>
                  </a:lnTo>
                  <a:lnTo>
                    <a:pt x="658" y="0"/>
                  </a:lnTo>
                  <a:lnTo>
                    <a:pt x="679" y="13"/>
                  </a:lnTo>
                  <a:lnTo>
                    <a:pt x="730" y="26"/>
                  </a:lnTo>
                  <a:lnTo>
                    <a:pt x="750" y="26"/>
                  </a:lnTo>
                  <a:lnTo>
                    <a:pt x="766" y="44"/>
                  </a:lnTo>
                  <a:lnTo>
                    <a:pt x="776" y="62"/>
                  </a:lnTo>
                  <a:lnTo>
                    <a:pt x="791" y="79"/>
                  </a:lnTo>
                  <a:lnTo>
                    <a:pt x="806" y="84"/>
                  </a:lnTo>
                  <a:lnTo>
                    <a:pt x="847" y="88"/>
                  </a:lnTo>
                  <a:lnTo>
                    <a:pt x="857" y="101"/>
                  </a:lnTo>
                  <a:lnTo>
                    <a:pt x="863" y="115"/>
                  </a:lnTo>
                  <a:lnTo>
                    <a:pt x="868" y="145"/>
                  </a:lnTo>
                  <a:lnTo>
                    <a:pt x="878" y="176"/>
                  </a:lnTo>
                  <a:lnTo>
                    <a:pt x="883" y="189"/>
                  </a:lnTo>
                  <a:lnTo>
                    <a:pt x="883" y="225"/>
                  </a:lnTo>
                  <a:lnTo>
                    <a:pt x="883" y="242"/>
                  </a:lnTo>
                  <a:lnTo>
                    <a:pt x="878" y="260"/>
                  </a:lnTo>
                  <a:lnTo>
                    <a:pt x="873" y="278"/>
                  </a:lnTo>
                  <a:lnTo>
                    <a:pt x="868" y="291"/>
                  </a:lnTo>
                  <a:lnTo>
                    <a:pt x="852" y="304"/>
                  </a:lnTo>
                  <a:lnTo>
                    <a:pt x="837" y="317"/>
                  </a:lnTo>
                  <a:lnTo>
                    <a:pt x="817" y="326"/>
                  </a:lnTo>
                  <a:lnTo>
                    <a:pt x="801" y="330"/>
                  </a:lnTo>
                  <a:lnTo>
                    <a:pt x="771" y="330"/>
                  </a:lnTo>
                  <a:lnTo>
                    <a:pt x="750" y="330"/>
                  </a:lnTo>
                  <a:lnTo>
                    <a:pt x="730" y="330"/>
                  </a:lnTo>
                  <a:lnTo>
                    <a:pt x="699" y="330"/>
                  </a:lnTo>
                  <a:lnTo>
                    <a:pt x="684" y="330"/>
                  </a:lnTo>
                  <a:lnTo>
                    <a:pt x="643" y="330"/>
                  </a:lnTo>
                  <a:lnTo>
                    <a:pt x="623" y="330"/>
                  </a:lnTo>
                  <a:lnTo>
                    <a:pt x="607" y="335"/>
                  </a:lnTo>
                  <a:lnTo>
                    <a:pt x="592" y="339"/>
                  </a:lnTo>
                  <a:lnTo>
                    <a:pt x="577" y="344"/>
                  </a:lnTo>
                  <a:lnTo>
                    <a:pt x="556" y="348"/>
                  </a:lnTo>
                  <a:lnTo>
                    <a:pt x="541" y="339"/>
                  </a:lnTo>
                  <a:lnTo>
                    <a:pt x="526" y="330"/>
                  </a:lnTo>
                  <a:lnTo>
                    <a:pt x="510" y="330"/>
                  </a:lnTo>
                  <a:lnTo>
                    <a:pt x="480" y="322"/>
                  </a:lnTo>
                  <a:lnTo>
                    <a:pt x="464" y="317"/>
                  </a:lnTo>
                  <a:lnTo>
                    <a:pt x="424" y="322"/>
                  </a:lnTo>
                  <a:lnTo>
                    <a:pt x="408" y="322"/>
                  </a:lnTo>
                  <a:lnTo>
                    <a:pt x="388" y="330"/>
                  </a:lnTo>
                  <a:lnTo>
                    <a:pt x="352" y="330"/>
                  </a:lnTo>
                  <a:lnTo>
                    <a:pt x="316" y="330"/>
                  </a:lnTo>
                  <a:lnTo>
                    <a:pt x="281" y="330"/>
                  </a:lnTo>
                  <a:lnTo>
                    <a:pt x="265" y="326"/>
                  </a:lnTo>
                  <a:lnTo>
                    <a:pt x="225" y="322"/>
                  </a:lnTo>
                  <a:lnTo>
                    <a:pt x="184" y="313"/>
                  </a:lnTo>
                  <a:lnTo>
                    <a:pt x="168" y="313"/>
                  </a:lnTo>
                  <a:lnTo>
                    <a:pt x="128" y="313"/>
                  </a:lnTo>
                  <a:lnTo>
                    <a:pt x="112" y="313"/>
                  </a:lnTo>
                  <a:lnTo>
                    <a:pt x="77" y="313"/>
                  </a:lnTo>
                  <a:lnTo>
                    <a:pt x="36" y="300"/>
                  </a:lnTo>
                  <a:lnTo>
                    <a:pt x="20" y="291"/>
                  </a:lnTo>
                  <a:lnTo>
                    <a:pt x="15" y="278"/>
                  </a:lnTo>
                  <a:lnTo>
                    <a:pt x="0" y="273"/>
                  </a:lnTo>
                  <a:lnTo>
                    <a:pt x="0" y="260"/>
                  </a:lnTo>
                  <a:lnTo>
                    <a:pt x="0" y="247"/>
                  </a:lnTo>
                  <a:lnTo>
                    <a:pt x="15" y="242"/>
                  </a:lnTo>
                  <a:lnTo>
                    <a:pt x="31" y="233"/>
                  </a:lnTo>
                  <a:lnTo>
                    <a:pt x="46" y="229"/>
                  </a:lnTo>
                  <a:lnTo>
                    <a:pt x="61" y="225"/>
                  </a:lnTo>
                  <a:lnTo>
                    <a:pt x="77" y="225"/>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AutoShape 20">
              <a:extLst>
                <a:ext uri="{FF2B5EF4-FFF2-40B4-BE49-F238E27FC236}">
                  <a16:creationId xmlns:a16="http://schemas.microsoft.com/office/drawing/2014/main" id="{3CF1701B-C33C-4FFA-94EC-82D0458000E5}"/>
                </a:ext>
              </a:extLst>
            </p:cNvPr>
            <p:cNvSpPr>
              <a:spLocks noChangeArrowheads="1"/>
            </p:cNvSpPr>
            <p:nvPr/>
          </p:nvSpPr>
          <p:spPr bwMode="auto">
            <a:xfrm>
              <a:off x="1775619" y="6695282"/>
              <a:ext cx="2701925" cy="1495425"/>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3" name="Rectangle 21">
              <a:extLst>
                <a:ext uri="{FF2B5EF4-FFF2-40B4-BE49-F238E27FC236}">
                  <a16:creationId xmlns:a16="http://schemas.microsoft.com/office/drawing/2014/main" id="{45CF54FA-F6AB-4281-82D9-3869CA3B986C}"/>
                </a:ext>
              </a:extLst>
            </p:cNvPr>
            <p:cNvSpPr>
              <a:spLocks noChangeArrowheads="1"/>
            </p:cNvSpPr>
            <p:nvPr/>
          </p:nvSpPr>
          <p:spPr bwMode="auto">
            <a:xfrm>
              <a:off x="2302669"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22">
              <a:extLst>
                <a:ext uri="{FF2B5EF4-FFF2-40B4-BE49-F238E27FC236}">
                  <a16:creationId xmlns:a16="http://schemas.microsoft.com/office/drawing/2014/main" id="{C265F3AF-ED80-4CE4-9B20-0AA5F15F02F2}"/>
                </a:ext>
              </a:extLst>
            </p:cNvPr>
            <p:cNvSpPr>
              <a:spLocks noChangeArrowheads="1"/>
            </p:cNvSpPr>
            <p:nvPr/>
          </p:nvSpPr>
          <p:spPr bwMode="auto">
            <a:xfrm>
              <a:off x="2809081"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23">
              <a:extLst>
                <a:ext uri="{FF2B5EF4-FFF2-40B4-BE49-F238E27FC236}">
                  <a16:creationId xmlns:a16="http://schemas.microsoft.com/office/drawing/2014/main" id="{79BE6179-4795-492B-82F3-2CAEF71741BE}"/>
                </a:ext>
              </a:extLst>
            </p:cNvPr>
            <p:cNvSpPr>
              <a:spLocks noChangeArrowheads="1"/>
            </p:cNvSpPr>
            <p:nvPr/>
          </p:nvSpPr>
          <p:spPr bwMode="auto">
            <a:xfrm>
              <a:off x="3313906"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6" name="Rectangle 24">
              <a:extLst>
                <a:ext uri="{FF2B5EF4-FFF2-40B4-BE49-F238E27FC236}">
                  <a16:creationId xmlns:a16="http://schemas.microsoft.com/office/drawing/2014/main" id="{76DB81E5-9844-4CE6-AC0B-0F5B53020EC4}"/>
                </a:ext>
              </a:extLst>
            </p:cNvPr>
            <p:cNvSpPr>
              <a:spLocks noChangeArrowheads="1"/>
            </p:cNvSpPr>
            <p:nvPr/>
          </p:nvSpPr>
          <p:spPr bwMode="auto">
            <a:xfrm>
              <a:off x="24645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Rectangle 25">
              <a:extLst>
                <a:ext uri="{FF2B5EF4-FFF2-40B4-BE49-F238E27FC236}">
                  <a16:creationId xmlns:a16="http://schemas.microsoft.com/office/drawing/2014/main" id="{5B8EECAC-0755-4933-B75F-76CCB890B9A8}"/>
                </a:ext>
              </a:extLst>
            </p:cNvPr>
            <p:cNvSpPr>
              <a:spLocks noChangeArrowheads="1"/>
            </p:cNvSpPr>
            <p:nvPr/>
          </p:nvSpPr>
          <p:spPr bwMode="auto">
            <a:xfrm>
              <a:off x="19438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8" name="Rectangle 26">
              <a:extLst>
                <a:ext uri="{FF2B5EF4-FFF2-40B4-BE49-F238E27FC236}">
                  <a16:creationId xmlns:a16="http://schemas.microsoft.com/office/drawing/2014/main" id="{7B086127-CFA2-4ED3-928A-C3543B65BF67}"/>
                </a:ext>
              </a:extLst>
            </p:cNvPr>
            <p:cNvSpPr>
              <a:spLocks noChangeArrowheads="1"/>
            </p:cNvSpPr>
            <p:nvPr/>
          </p:nvSpPr>
          <p:spPr bwMode="auto">
            <a:xfrm>
              <a:off x="2993232" y="7659985"/>
              <a:ext cx="114934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data</a:t>
              </a:r>
            </a:p>
          </p:txBody>
        </p:sp>
        <p:sp>
          <p:nvSpPr>
            <p:cNvPr id="29" name="Rectangle 27">
              <a:extLst>
                <a:ext uri="{FF2B5EF4-FFF2-40B4-BE49-F238E27FC236}">
                  <a16:creationId xmlns:a16="http://schemas.microsoft.com/office/drawing/2014/main" id="{45749ED1-B04A-4CAA-9181-CAE5C44C81C7}"/>
                </a:ext>
              </a:extLst>
            </p:cNvPr>
            <p:cNvSpPr>
              <a:spLocks noChangeArrowheads="1"/>
            </p:cNvSpPr>
            <p:nvPr/>
          </p:nvSpPr>
          <p:spPr bwMode="auto">
            <a:xfrm>
              <a:off x="1864384" y="6963412"/>
              <a:ext cx="150521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functions</a:t>
              </a:r>
            </a:p>
          </p:txBody>
        </p:sp>
        <p:sp>
          <p:nvSpPr>
            <p:cNvPr id="30" name="Freeform 28">
              <a:extLst>
                <a:ext uri="{FF2B5EF4-FFF2-40B4-BE49-F238E27FC236}">
                  <a16:creationId xmlns:a16="http://schemas.microsoft.com/office/drawing/2014/main" id="{62B9A877-9E58-4534-B593-AD43260A5E15}"/>
                </a:ext>
              </a:extLst>
            </p:cNvPr>
            <p:cNvSpPr>
              <a:spLocks/>
            </p:cNvSpPr>
            <p:nvPr/>
          </p:nvSpPr>
          <p:spPr bwMode="auto">
            <a:xfrm>
              <a:off x="2955131" y="7625557"/>
              <a:ext cx="1187450" cy="425450"/>
            </a:xfrm>
            <a:custGeom>
              <a:avLst/>
              <a:gdLst>
                <a:gd name="T0" fmla="*/ 2147483646 w 748"/>
                <a:gd name="T1" fmla="*/ 2147483646 h 268"/>
                <a:gd name="T2" fmla="*/ 2147483646 w 748"/>
                <a:gd name="T3" fmla="*/ 2147483646 h 268"/>
                <a:gd name="T4" fmla="*/ 2147483646 w 748"/>
                <a:gd name="T5" fmla="*/ 2147483646 h 268"/>
                <a:gd name="T6" fmla="*/ 2147483646 w 748"/>
                <a:gd name="T7" fmla="*/ 2147483646 h 268"/>
                <a:gd name="T8" fmla="*/ 2147483646 w 748"/>
                <a:gd name="T9" fmla="*/ 2147483646 h 268"/>
                <a:gd name="T10" fmla="*/ 2147483646 w 748"/>
                <a:gd name="T11" fmla="*/ 2147483646 h 268"/>
                <a:gd name="T12" fmla="*/ 2147483646 w 748"/>
                <a:gd name="T13" fmla="*/ 2147483646 h 268"/>
                <a:gd name="T14" fmla="*/ 2147483646 w 748"/>
                <a:gd name="T15" fmla="*/ 2147483646 h 268"/>
                <a:gd name="T16" fmla="*/ 2147483646 w 748"/>
                <a:gd name="T17" fmla="*/ 2147483646 h 268"/>
                <a:gd name="T18" fmla="*/ 2147483646 w 748"/>
                <a:gd name="T19" fmla="*/ 2147483646 h 268"/>
                <a:gd name="T20" fmla="*/ 2147483646 w 748"/>
                <a:gd name="T21" fmla="*/ 2147483646 h 268"/>
                <a:gd name="T22" fmla="*/ 2147483646 w 748"/>
                <a:gd name="T23" fmla="*/ 2147483646 h 268"/>
                <a:gd name="T24" fmla="*/ 2147483646 w 748"/>
                <a:gd name="T25" fmla="*/ 2147483646 h 268"/>
                <a:gd name="T26" fmla="*/ 2147483646 w 748"/>
                <a:gd name="T27" fmla="*/ 0 h 268"/>
                <a:gd name="T28" fmla="*/ 2147483646 w 748"/>
                <a:gd name="T29" fmla="*/ 0 h 268"/>
                <a:gd name="T30" fmla="*/ 2147483646 w 748"/>
                <a:gd name="T31" fmla="*/ 2147483646 h 268"/>
                <a:gd name="T32" fmla="*/ 2147483646 w 748"/>
                <a:gd name="T33" fmla="*/ 2147483646 h 268"/>
                <a:gd name="T34" fmla="*/ 2147483646 w 748"/>
                <a:gd name="T35" fmla="*/ 2147483646 h 268"/>
                <a:gd name="T36" fmla="*/ 2147483646 w 748"/>
                <a:gd name="T37" fmla="*/ 2147483646 h 268"/>
                <a:gd name="T38" fmla="*/ 2147483646 w 748"/>
                <a:gd name="T39" fmla="*/ 2147483646 h 268"/>
                <a:gd name="T40" fmla="*/ 2147483646 w 748"/>
                <a:gd name="T41" fmla="*/ 2147483646 h 268"/>
                <a:gd name="T42" fmla="*/ 2147483646 w 748"/>
                <a:gd name="T43" fmla="*/ 2147483646 h 268"/>
                <a:gd name="T44" fmla="*/ 2147483646 w 748"/>
                <a:gd name="T45" fmla="*/ 2147483646 h 268"/>
                <a:gd name="T46" fmla="*/ 2147483646 w 748"/>
                <a:gd name="T47" fmla="*/ 2147483646 h 268"/>
                <a:gd name="T48" fmla="*/ 2147483646 w 748"/>
                <a:gd name="T49" fmla="*/ 2147483646 h 268"/>
                <a:gd name="T50" fmla="*/ 2147483646 w 748"/>
                <a:gd name="T51" fmla="*/ 2147483646 h 268"/>
                <a:gd name="T52" fmla="*/ 2147483646 w 748"/>
                <a:gd name="T53" fmla="*/ 2147483646 h 268"/>
                <a:gd name="T54" fmla="*/ 2147483646 w 748"/>
                <a:gd name="T55" fmla="*/ 2147483646 h 268"/>
                <a:gd name="T56" fmla="*/ 2147483646 w 748"/>
                <a:gd name="T57" fmla="*/ 2147483646 h 268"/>
                <a:gd name="T58" fmla="*/ 2147483646 w 748"/>
                <a:gd name="T59" fmla="*/ 2147483646 h 268"/>
                <a:gd name="T60" fmla="*/ 2147483646 w 748"/>
                <a:gd name="T61" fmla="*/ 2147483646 h 268"/>
                <a:gd name="T62" fmla="*/ 2147483646 w 748"/>
                <a:gd name="T63" fmla="*/ 2147483646 h 268"/>
                <a:gd name="T64" fmla="*/ 2147483646 w 748"/>
                <a:gd name="T65" fmla="*/ 2147483646 h 268"/>
                <a:gd name="T66" fmla="*/ 0 w 748"/>
                <a:gd name="T67" fmla="*/ 2147483646 h 268"/>
                <a:gd name="T68" fmla="*/ 2147483646 w 748"/>
                <a:gd name="T69" fmla="*/ 2147483646 h 2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48" h="268">
                  <a:moveTo>
                    <a:pt x="12" y="128"/>
                  </a:moveTo>
                  <a:lnTo>
                    <a:pt x="12" y="104"/>
                  </a:lnTo>
                  <a:lnTo>
                    <a:pt x="36" y="81"/>
                  </a:lnTo>
                  <a:lnTo>
                    <a:pt x="36" y="58"/>
                  </a:lnTo>
                  <a:lnTo>
                    <a:pt x="59" y="46"/>
                  </a:lnTo>
                  <a:lnTo>
                    <a:pt x="83" y="23"/>
                  </a:lnTo>
                  <a:lnTo>
                    <a:pt x="107" y="12"/>
                  </a:lnTo>
                  <a:lnTo>
                    <a:pt x="130" y="12"/>
                  </a:lnTo>
                  <a:lnTo>
                    <a:pt x="154" y="12"/>
                  </a:lnTo>
                  <a:lnTo>
                    <a:pt x="178" y="12"/>
                  </a:lnTo>
                  <a:lnTo>
                    <a:pt x="202" y="23"/>
                  </a:lnTo>
                  <a:lnTo>
                    <a:pt x="225" y="35"/>
                  </a:lnTo>
                  <a:lnTo>
                    <a:pt x="249" y="35"/>
                  </a:lnTo>
                  <a:lnTo>
                    <a:pt x="273" y="35"/>
                  </a:lnTo>
                  <a:lnTo>
                    <a:pt x="296" y="35"/>
                  </a:lnTo>
                  <a:lnTo>
                    <a:pt x="320" y="35"/>
                  </a:lnTo>
                  <a:lnTo>
                    <a:pt x="344" y="35"/>
                  </a:lnTo>
                  <a:lnTo>
                    <a:pt x="368" y="23"/>
                  </a:lnTo>
                  <a:lnTo>
                    <a:pt x="391" y="23"/>
                  </a:lnTo>
                  <a:lnTo>
                    <a:pt x="415" y="12"/>
                  </a:lnTo>
                  <a:lnTo>
                    <a:pt x="439" y="12"/>
                  </a:lnTo>
                  <a:lnTo>
                    <a:pt x="462" y="12"/>
                  </a:lnTo>
                  <a:lnTo>
                    <a:pt x="498" y="12"/>
                  </a:lnTo>
                  <a:lnTo>
                    <a:pt x="522" y="12"/>
                  </a:lnTo>
                  <a:lnTo>
                    <a:pt x="545" y="12"/>
                  </a:lnTo>
                  <a:lnTo>
                    <a:pt x="569" y="12"/>
                  </a:lnTo>
                  <a:lnTo>
                    <a:pt x="593" y="12"/>
                  </a:lnTo>
                  <a:lnTo>
                    <a:pt x="617" y="0"/>
                  </a:lnTo>
                  <a:lnTo>
                    <a:pt x="640" y="0"/>
                  </a:lnTo>
                  <a:lnTo>
                    <a:pt x="676" y="0"/>
                  </a:lnTo>
                  <a:lnTo>
                    <a:pt x="700" y="12"/>
                  </a:lnTo>
                  <a:lnTo>
                    <a:pt x="711" y="35"/>
                  </a:lnTo>
                  <a:lnTo>
                    <a:pt x="711" y="58"/>
                  </a:lnTo>
                  <a:lnTo>
                    <a:pt x="723" y="81"/>
                  </a:lnTo>
                  <a:lnTo>
                    <a:pt x="735" y="104"/>
                  </a:lnTo>
                  <a:lnTo>
                    <a:pt x="735" y="128"/>
                  </a:lnTo>
                  <a:lnTo>
                    <a:pt x="747" y="151"/>
                  </a:lnTo>
                  <a:lnTo>
                    <a:pt x="747" y="174"/>
                  </a:lnTo>
                  <a:lnTo>
                    <a:pt x="747" y="197"/>
                  </a:lnTo>
                  <a:lnTo>
                    <a:pt x="735" y="221"/>
                  </a:lnTo>
                  <a:lnTo>
                    <a:pt x="723" y="244"/>
                  </a:lnTo>
                  <a:lnTo>
                    <a:pt x="700" y="255"/>
                  </a:lnTo>
                  <a:lnTo>
                    <a:pt x="676" y="255"/>
                  </a:lnTo>
                  <a:lnTo>
                    <a:pt x="652" y="255"/>
                  </a:lnTo>
                  <a:lnTo>
                    <a:pt x="617" y="267"/>
                  </a:lnTo>
                  <a:lnTo>
                    <a:pt x="593" y="267"/>
                  </a:lnTo>
                  <a:lnTo>
                    <a:pt x="569" y="267"/>
                  </a:lnTo>
                  <a:lnTo>
                    <a:pt x="545" y="267"/>
                  </a:lnTo>
                  <a:lnTo>
                    <a:pt x="522" y="267"/>
                  </a:lnTo>
                  <a:lnTo>
                    <a:pt x="498" y="255"/>
                  </a:lnTo>
                  <a:lnTo>
                    <a:pt x="474" y="244"/>
                  </a:lnTo>
                  <a:lnTo>
                    <a:pt x="451" y="244"/>
                  </a:lnTo>
                  <a:lnTo>
                    <a:pt x="415" y="232"/>
                  </a:lnTo>
                  <a:lnTo>
                    <a:pt x="356" y="232"/>
                  </a:lnTo>
                  <a:lnTo>
                    <a:pt x="296" y="232"/>
                  </a:lnTo>
                  <a:lnTo>
                    <a:pt x="273" y="221"/>
                  </a:lnTo>
                  <a:lnTo>
                    <a:pt x="249" y="232"/>
                  </a:lnTo>
                  <a:lnTo>
                    <a:pt x="225" y="232"/>
                  </a:lnTo>
                  <a:lnTo>
                    <a:pt x="202" y="232"/>
                  </a:lnTo>
                  <a:lnTo>
                    <a:pt x="154" y="244"/>
                  </a:lnTo>
                  <a:lnTo>
                    <a:pt x="130" y="244"/>
                  </a:lnTo>
                  <a:lnTo>
                    <a:pt x="107" y="244"/>
                  </a:lnTo>
                  <a:lnTo>
                    <a:pt x="83" y="244"/>
                  </a:lnTo>
                  <a:lnTo>
                    <a:pt x="59" y="244"/>
                  </a:lnTo>
                  <a:lnTo>
                    <a:pt x="36" y="244"/>
                  </a:lnTo>
                  <a:lnTo>
                    <a:pt x="24" y="221"/>
                  </a:lnTo>
                  <a:lnTo>
                    <a:pt x="0" y="221"/>
                  </a:lnTo>
                  <a:lnTo>
                    <a:pt x="0" y="197"/>
                  </a:lnTo>
                  <a:lnTo>
                    <a:pt x="0" y="174"/>
                  </a:lnTo>
                  <a:lnTo>
                    <a:pt x="12" y="151"/>
                  </a:lnTo>
                  <a:lnTo>
                    <a:pt x="12" y="128"/>
                  </a:lnTo>
                </a:path>
              </a:pathLst>
            </a:custGeom>
            <a:noFill/>
            <a:ln w="254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Rectangle 29">
              <a:extLst>
                <a:ext uri="{FF2B5EF4-FFF2-40B4-BE49-F238E27FC236}">
                  <a16:creationId xmlns:a16="http://schemas.microsoft.com/office/drawing/2014/main" id="{DE2F193E-04D5-4C3D-AF2E-3EE232B83B42}"/>
                </a:ext>
              </a:extLst>
            </p:cNvPr>
            <p:cNvSpPr>
              <a:spLocks noChangeArrowheads="1"/>
            </p:cNvSpPr>
            <p:nvPr/>
          </p:nvSpPr>
          <p:spPr bwMode="auto">
            <a:xfrm>
              <a:off x="5149056" y="6304757"/>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2" name="Line 30">
              <a:extLst>
                <a:ext uri="{FF2B5EF4-FFF2-40B4-BE49-F238E27FC236}">
                  <a16:creationId xmlns:a16="http://schemas.microsoft.com/office/drawing/2014/main" id="{6D5C89F8-C193-4062-92F6-D0A2E8F04A9A}"/>
                </a:ext>
              </a:extLst>
            </p:cNvPr>
            <p:cNvSpPr>
              <a:spLocks noChangeShapeType="1"/>
            </p:cNvSpPr>
            <p:nvPr/>
          </p:nvSpPr>
          <p:spPr bwMode="auto">
            <a:xfrm>
              <a:off x="4358481" y="6214269"/>
              <a:ext cx="768350" cy="1714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Rectangle 31">
              <a:extLst>
                <a:ext uri="{FF2B5EF4-FFF2-40B4-BE49-F238E27FC236}">
                  <a16:creationId xmlns:a16="http://schemas.microsoft.com/office/drawing/2014/main" id="{C0F4ECC9-EE18-4225-9211-A3ACDB11CA35}"/>
                </a:ext>
              </a:extLst>
            </p:cNvPr>
            <p:cNvSpPr>
              <a:spLocks noChangeArrowheads="1"/>
            </p:cNvSpPr>
            <p:nvPr/>
          </p:nvSpPr>
          <p:spPr bwMode="auto">
            <a:xfrm>
              <a:off x="5233194" y="68556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385282289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Composition—“part of”</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200" dirty="0"/>
              <a:t>Incorporating an object inside another by making the contained object a private or protected data member of the containing class creates a </a:t>
            </a:r>
            <a:r>
              <a:rPr lang="en-US" altLang="en-US" sz="2200" b="1" dirty="0"/>
              <a:t>“part-of” </a:t>
            </a:r>
            <a:r>
              <a:rPr lang="en-US" altLang="en-US" sz="2200" dirty="0"/>
              <a:t>relationship, called a </a:t>
            </a:r>
            <a:r>
              <a:rPr lang="en-US" altLang="en-US" sz="2200" b="1" dirty="0"/>
              <a:t>composition</a:t>
            </a:r>
            <a:r>
              <a:rPr lang="en-US" altLang="en-US" sz="2200" dirty="0"/>
              <a:t>.</a:t>
            </a:r>
            <a:r>
              <a:rPr lang="en-US" altLang="en-US" sz="2200" b="1" dirty="0"/>
              <a:t/>
            </a:r>
            <a:br>
              <a:rPr lang="en-US" altLang="en-US" sz="2200" b="1" dirty="0"/>
            </a:br>
            <a:endParaRPr lang="en-US" altLang="en-US" sz="2200" dirty="0"/>
          </a:p>
          <a:p>
            <a:r>
              <a:rPr lang="en-US" altLang="en-US" sz="2200" dirty="0"/>
              <a:t>Containing class has no special privileges regarding access to contained objects internals. It has access only to public interfaces of contained objects, just like any other client.</a:t>
            </a:r>
            <a:br>
              <a:rPr lang="en-US" altLang="en-US" sz="2200" dirty="0"/>
            </a:br>
            <a:endParaRPr lang="en-US" altLang="en-US" sz="2200" dirty="0"/>
          </a:p>
          <a:p>
            <a:r>
              <a:rPr lang="en-US" altLang="en-US" sz="2200" dirty="0"/>
              <a:t>Since the contained object lies in the private or protected parts of the containing object, clients cannot call its functions and do not see its functionality, except as manifested by the containing object’s behaviors; that is, the contained object helps to implement the outer object’s functionality.</a:t>
            </a:r>
          </a:p>
        </p:txBody>
      </p:sp>
    </p:spTree>
    <p:extLst>
      <p:ext uri="{BB962C8B-B14F-4D97-AF65-F5344CB8AC3E}">
        <p14:creationId xmlns:p14="http://schemas.microsoft.com/office/powerpoint/2010/main" val="12196426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Composition—“part of”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200" dirty="0"/>
              <a:t>The “part-of” relationship can be made explicit by providing a member function which returns a reference to the contained part. In this way, clients can get direct access to the public interface of the part.</a:t>
            </a:r>
            <a:br>
              <a:rPr lang="en-US" altLang="en-US" sz="2200" dirty="0"/>
            </a:br>
            <a:endParaRPr lang="en-US" altLang="en-US" sz="2200" dirty="0"/>
          </a:p>
          <a:p>
            <a:r>
              <a:rPr lang="en-US" altLang="en-US" sz="2200" dirty="0"/>
              <a:t>“Part-of” relationships can also be implemented by private derivations. The semantics of a private derivation are the same as aggregation except that the derived class now has access to the base class’s protected (but not private) members. </a:t>
            </a:r>
          </a:p>
        </p:txBody>
      </p:sp>
    </p:spTree>
    <p:extLst>
      <p:ext uri="{BB962C8B-B14F-4D97-AF65-F5344CB8AC3E}">
        <p14:creationId xmlns:p14="http://schemas.microsoft.com/office/powerpoint/2010/main" val="261660095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Demonstration Programs</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A series of simple demonstration programs are included in Appendix I for composition, and Appendix II for inheritance.</a:t>
            </a:r>
            <a:br>
              <a:rPr lang="en-US" altLang="en-US" sz="2400" dirty="0"/>
            </a:br>
            <a:endParaRPr lang="en-US" altLang="en-US" sz="2400" dirty="0"/>
          </a:p>
          <a:p>
            <a:r>
              <a:rPr lang="en-US" altLang="en-US" sz="2400" dirty="0"/>
              <a:t>The demos don’t do much of anything useful, but they are all designed to illustrate points about the way C++ does its job.</a:t>
            </a:r>
            <a:br>
              <a:rPr lang="en-US" altLang="en-US" sz="2400" dirty="0"/>
            </a:br>
            <a:endParaRPr lang="en-US" altLang="en-US" sz="2400" dirty="0"/>
          </a:p>
          <a:p>
            <a:r>
              <a:rPr lang="en-US" altLang="en-US" sz="2400" dirty="0"/>
              <a:t>Each demo has a prologue which gives a very brief description of what the demo is about. Comments in the code are intended to draw your attention to specific details.</a:t>
            </a:r>
          </a:p>
        </p:txBody>
      </p:sp>
    </p:spTree>
    <p:extLst>
      <p:ext uri="{BB962C8B-B14F-4D97-AF65-F5344CB8AC3E}">
        <p14:creationId xmlns:p14="http://schemas.microsoft.com/office/powerpoint/2010/main" val="156573393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Demonstration Programs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Output for each demo is included at the end of each program, along with comments about how you might interpret the code and its output.</a:t>
            </a:r>
            <a:br>
              <a:rPr lang="en-US" altLang="en-US" sz="2400" dirty="0"/>
            </a:br>
            <a:endParaRPr lang="en-US" altLang="en-US" sz="2400" dirty="0"/>
          </a:p>
          <a:p>
            <a:r>
              <a:rPr lang="en-US" altLang="en-US" sz="2400" dirty="0"/>
              <a:t>One of the goals of these demos is to illustrate operations that occur under different design strategies. Some of the things that happen may surprise you.</a:t>
            </a:r>
            <a:br>
              <a:rPr lang="en-US" altLang="en-US" sz="2400" dirty="0"/>
            </a:br>
            <a:endParaRPr lang="en-US" altLang="en-US" sz="2400" dirty="0"/>
          </a:p>
          <a:p>
            <a:r>
              <a:rPr lang="en-US" altLang="en-US" sz="2400" dirty="0"/>
              <a:t>It is very important that you understand all the things that happen in a C++ implementation. A lot of things happen silently unless you specifically instrument your code to see them. That is exactly what these demo programs do.</a:t>
            </a:r>
          </a:p>
        </p:txBody>
      </p:sp>
    </p:spTree>
    <p:extLst>
      <p:ext uri="{BB962C8B-B14F-4D97-AF65-F5344CB8AC3E}">
        <p14:creationId xmlns:p14="http://schemas.microsoft.com/office/powerpoint/2010/main" val="42087658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1532</TotalTime>
  <Words>429</Words>
  <Application>Microsoft Office PowerPoint</Application>
  <PresentationFormat>On-screen Show (4:3)</PresentationFormat>
  <Paragraphs>70</Paragraphs>
  <Slides>11</Slides>
  <Notes>7</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2</vt:i4>
      </vt:variant>
      <vt:variant>
        <vt:lpstr>Slide Titles</vt:lpstr>
      </vt:variant>
      <vt:variant>
        <vt:i4>11</vt:i4>
      </vt:variant>
    </vt:vector>
  </HeadingPairs>
  <TitlesOfParts>
    <vt:vector size="25" baseType="lpstr">
      <vt:lpstr>Arial</vt:lpstr>
      <vt:lpstr>Calibri</vt:lpstr>
      <vt:lpstr>Consolas</vt:lpstr>
      <vt:lpstr>Scala OT</vt:lpstr>
      <vt:lpstr>ScalaOT</vt:lpstr>
      <vt:lpstr>ScalaSansLF-Regular</vt:lpstr>
      <vt:lpstr>ScalaSansOT</vt:lpstr>
      <vt:lpstr>Symbol</vt:lpstr>
      <vt:lpstr>Tahoma</vt:lpstr>
      <vt:lpstr>Times New Roman</vt:lpstr>
      <vt:lpstr>Clarity</vt:lpstr>
      <vt:lpstr>1_Clarity</vt:lpstr>
      <vt:lpstr>VISIO</vt:lpstr>
      <vt:lpstr>Visio</vt:lpstr>
      <vt:lpstr>Composition</vt:lpstr>
      <vt:lpstr>The Object Model</vt:lpstr>
      <vt:lpstr>The Object Model (cont.)</vt:lpstr>
      <vt:lpstr>Composition</vt:lpstr>
      <vt:lpstr>Aggregation</vt:lpstr>
      <vt:lpstr>Hierarchy via Composition</vt:lpstr>
      <vt:lpstr>Composition—“part of”</vt:lpstr>
      <vt:lpstr>Composition—“part of” (cont.)</vt:lpstr>
      <vt:lpstr>Demonstration Programs</vt:lpstr>
      <vt:lpstr>Demonstration Programs (cont.)</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210</cp:revision>
  <dcterms:created xsi:type="dcterms:W3CDTF">2015-11-10T20:00:19Z</dcterms:created>
  <dcterms:modified xsi:type="dcterms:W3CDTF">2017-09-28T12:53:33Z</dcterms:modified>
</cp:coreProperties>
</file>