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5"/>
  </p:notesMasterIdLst>
  <p:sldIdLst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1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8986" autoAdjust="0"/>
  </p:normalViewPr>
  <p:slideViewPr>
    <p:cSldViewPr snapToGrid="0" snapToObjects="1">
      <p:cViewPr varScale="1">
        <p:scale>
          <a:sx n="61" d="100"/>
          <a:sy n="61" d="100"/>
        </p:scale>
        <p:origin x="1572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8286F013-7EC1-4ADB-9AF3-DC121B7F01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E095F8-33B7-48E4-8127-DE7374EE2CDD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BD32D6F-7435-441A-837A-F2D58C182F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F8DE556-ED32-4A43-BE11-98AAC9506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0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7660201-3E93-4306-8DDE-76310E079C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DDBD0B0-20A4-4CC2-BA03-7A9979BB5805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B55542D1-691A-4573-A4C8-D2843AA506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07713427-57BC-45AA-8966-4F3EE1E128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754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305FA25F-6022-43B0-A770-1EC564830B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A5DA3B6-2FD8-46E1-AC33-42B7FEBB64FE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52ED00D-9EE5-4A1D-970D-2D07203F71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E855341E-ECB9-43A8-AE95-E926E2365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000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78677A2-5C07-4E72-A95A-C4FEDBEEE9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558748-398A-4DC4-8BE6-E5586344A713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F189CF6-0390-4EF4-A575-6E695011A0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BD06BBE9-74A5-403A-819F-D27D0A13B6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376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5A92DD16-AF1F-4EA0-8A58-CF342E3BC3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A5DC54-ACEE-46A7-AB8B-743D9957FF0C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93F574EA-D69F-48DA-A510-8B4F09DC1B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9CC09E4C-22B4-4C30-A538-AFB149F98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181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39A5B445-E470-4131-854E-6C33559AFA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C1289C-FDEE-43B5-9464-4DC5E5270981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57CC886-ADEF-43F2-B4C0-D80A115C10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B206B79-464B-441F-80D7-07FE784B98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96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A6F533BE-74FC-40E5-93A8-2F5A162DFA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939D08-EF98-4873-A122-F7634479894C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ED147BAA-1BC6-49FA-9374-46BF68BB89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494947CE-44C7-43ED-A924-6A850B4FC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48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989934E-0AEF-43B2-A892-ACFDBD5987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778BDD-459D-4D25-BF65-7C95BAF7AAC5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14D2E4ED-2444-4485-9B55-E8E0A03756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BFF03D9-112F-4D0F-AD54-53A2F59EF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15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E458BFAF-963E-42EB-9763-29D2064D07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868B0C-0E17-4D79-826F-313399D30141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BA26287F-D21F-4053-A333-587CB7D286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AB7F8D68-1912-47E8-A4AC-E13B4FDA7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98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AD519980-811B-42F8-AEED-4CA6637543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9033DC0-F06B-4ABF-ABE1-E68511CA888A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125D09AC-316F-4641-9410-5CD4C66973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73C6C8F5-5098-4919-9AF0-F1FBDF3DDF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981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Templates Containers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>
            <a:extLst>
              <a:ext uri="{FF2B5EF4-FFF2-40B4-BE49-F238E27FC236}">
                <a16:creationId xmlns:a16="http://schemas.microsoft.com/office/drawing/2014/main" id="{746554D2-FCA8-4451-828A-0FF1E58D1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Containers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E29BD73-171E-4B1F-A31E-DA6B939C7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000" dirty="0"/>
              <a:t>Containers are classes which implement data structures containing objects of other classes:</a:t>
            </a:r>
          </a:p>
          <a:p>
            <a:pPr lvl="1" eaLnBrk="1" hangingPunct="1"/>
            <a:r>
              <a:rPr lang="en-US" altLang="en-US" sz="2000" dirty="0">
                <a:latin typeface="Consolas" panose="020B0609020204030204" pitchFamily="49" charset="0"/>
              </a:rPr>
              <a:t>stacks, lists, queues, …</a:t>
            </a:r>
            <a:r>
              <a:rPr lang="en-US" altLang="en-US" sz="1800" dirty="0">
                <a:latin typeface="Consolas" panose="020B0609020204030204" pitchFamily="49" charset="0"/>
              </a:rPr>
              <a:t/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000" dirty="0"/>
              <a:t>Often the logic necessary to manage a container is independent of its contents type, using the type only symbolically. These containers may be implemented with templates to yield a generic container.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If an operation of the generic type is needed by the container, say assignment or comparison, then the type used to instantiate the container must provide it. Otherwise, compilation will fail.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Example: if we expect to support binary search on a generic array of objects: </a:t>
            </a:r>
            <a:r>
              <a:rPr lang="en-US" altLang="en-US" sz="2000" dirty="0">
                <a:latin typeface="Consolas" panose="020B0609020204030204" pitchFamily="49" charset="0"/>
              </a:rPr>
              <a:t>array&lt;T&gt; </a:t>
            </a:r>
            <a:r>
              <a:rPr lang="en-US" altLang="en-US" sz="2000" dirty="0" err="1">
                <a:latin typeface="Consolas" panose="020B0609020204030204" pitchFamily="49" charset="0"/>
              </a:rPr>
              <a:t>myArray</a:t>
            </a:r>
            <a:r>
              <a:rPr lang="en-US" altLang="en-US" sz="2000" dirty="0"/>
              <a:t>, then the type T will need to support assignment and comparison so we can sort the array.</a:t>
            </a:r>
          </a:p>
        </p:txBody>
      </p:sp>
    </p:spTree>
    <p:extLst>
      <p:ext uri="{BB962C8B-B14F-4D97-AF65-F5344CB8AC3E}">
        <p14:creationId xmlns:p14="http://schemas.microsoft.com/office/powerpoint/2010/main" val="950522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>
            <a:extLst>
              <a:ext uri="{FF2B5EF4-FFF2-40B4-BE49-F238E27FC236}">
                <a16:creationId xmlns:a16="http://schemas.microsoft.com/office/drawing/2014/main" id="{DB9E7578-A1F0-4EE9-B559-1AF1521462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Types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9A67D5B-C44E-436B-BBBB-285AE72E0B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spcBef>
                <a:spcPts val="400"/>
              </a:spcBef>
              <a:buNone/>
            </a:pPr>
            <a:r>
              <a:rPr lang="en-US" altLang="en-US" sz="2800" dirty="0"/>
              <a:t>Containers are classified as either:</a:t>
            </a:r>
          </a:p>
          <a:p>
            <a:pPr marL="342900" indent="-342900">
              <a:spcBef>
                <a:spcPts val="400"/>
              </a:spcBef>
            </a:pPr>
            <a:r>
              <a:rPr lang="en-US" altLang="en-US" sz="2400" b="1" dirty="0"/>
              <a:t>Homogeneous</a:t>
            </a:r>
          </a:p>
          <a:p>
            <a:pPr marL="342000" lvl="1" indent="0">
              <a:spcBef>
                <a:spcPts val="400"/>
              </a:spcBef>
              <a:buNone/>
            </a:pPr>
            <a:r>
              <a:rPr lang="en-US" altLang="en-US" sz="2400" dirty="0"/>
              <a:t>Containers hold only one type of object. They generalize an array of primitive types.</a:t>
            </a:r>
          </a:p>
          <a:p>
            <a:pPr marL="342900" indent="-342900">
              <a:spcBef>
                <a:spcPts val="400"/>
              </a:spcBef>
            </a:pPr>
            <a:r>
              <a:rPr lang="en-US" altLang="en-US" sz="2400" b="1" dirty="0"/>
              <a:t>Heterogeneous</a:t>
            </a:r>
          </a:p>
          <a:p>
            <a:pPr marL="342000" indent="0">
              <a:spcBef>
                <a:spcPts val="400"/>
              </a:spcBef>
              <a:buNone/>
            </a:pPr>
            <a:r>
              <a:rPr lang="en-US" altLang="en-US" sz="2400" dirty="0"/>
              <a:t>Containers hold more than one type of object, usually.</a:t>
            </a:r>
          </a:p>
          <a:p>
            <a:pPr marL="617220" lvl="1" indent="-342900">
              <a:spcBef>
                <a:spcPts val="400"/>
              </a:spcBef>
            </a:pPr>
            <a:r>
              <a:rPr lang="en-US" altLang="en-US" sz="2000" dirty="0"/>
              <a:t>If a container expects a reference to a base class object, it will accept a reference to any type which is derived from the base class.</a:t>
            </a:r>
          </a:p>
          <a:p>
            <a:pPr marL="617220" lvl="1" indent="-342900">
              <a:spcBef>
                <a:spcPts val="400"/>
              </a:spcBef>
            </a:pPr>
            <a:r>
              <a:rPr lang="en-US" altLang="en-US" sz="2000" dirty="0"/>
              <a:t>Upward type compatibility is the basis for flexible run-time creation and management of objects.</a:t>
            </a:r>
          </a:p>
        </p:txBody>
      </p:sp>
    </p:spTree>
    <p:extLst>
      <p:ext uri="{BB962C8B-B14F-4D97-AF65-F5344CB8AC3E}">
        <p14:creationId xmlns:p14="http://schemas.microsoft.com/office/powerpoint/2010/main" val="3457165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A4B37578-4E8A-46A7-8027-C1159171C6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Container Types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D0C3FDD-560B-4B34-9BF8-DBB6F0C318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If we implement a container with templates, it will be homogeneous; if we instantiate it with a class with no derivations or with a primitive type, e.g.:</a:t>
            </a:r>
          </a:p>
          <a:p>
            <a:pPr marL="720000" indent="0" eaLnBrk="1" hangingPunct="1">
              <a:spcBef>
                <a:spcPts val="40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array&lt;char&gt; </a:t>
            </a:r>
            <a:r>
              <a:rPr lang="en-US" altLang="en-US" sz="2000" dirty="0" err="1">
                <a:latin typeface="Consolas" panose="020B0609020204030204" pitchFamily="49" charset="0"/>
              </a:rPr>
              <a:t>myHomogeneousArray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 eaLnBrk="1" hangingPunct="1">
              <a:spcBef>
                <a:spcPts val="400"/>
              </a:spcBef>
              <a:buNone/>
            </a:pPr>
            <a:endParaRPr lang="en-US" altLang="en-US" sz="2200" dirty="0"/>
          </a:p>
          <a:p>
            <a:pPr>
              <a:spcBef>
                <a:spcPts val="400"/>
              </a:spcBef>
            </a:pPr>
            <a:r>
              <a:rPr lang="en-US" altLang="en-US" sz="2400" dirty="0"/>
              <a:t>If, however, we instantiate the container with pointers to the base class of a derivation hierarchy, then the same design yields a heterogeneous container; e.g.:</a:t>
            </a:r>
          </a:p>
          <a:p>
            <a:pPr marL="720000" indent="0" eaLnBrk="1" hangingPunct="1">
              <a:spcBef>
                <a:spcPts val="40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array&lt;</a:t>
            </a:r>
            <a:r>
              <a:rPr lang="en-US" altLang="en-US" sz="2000" dirty="0" err="1">
                <a:latin typeface="Consolas" panose="020B0609020204030204" pitchFamily="49" charset="0"/>
              </a:rPr>
              <a:t>myBaseClass</a:t>
            </a:r>
            <a:r>
              <a:rPr lang="en-US" altLang="en-US" sz="2000" dirty="0">
                <a:latin typeface="Consolas" panose="020B0609020204030204" pitchFamily="49" charset="0"/>
              </a:rPr>
              <a:t>*&gt; </a:t>
            </a:r>
            <a:r>
              <a:rPr lang="en-US" altLang="en-US" sz="2000" dirty="0" err="1">
                <a:latin typeface="Consolas" panose="020B0609020204030204" pitchFamily="49" charset="0"/>
              </a:rPr>
              <a:t>myHeterogeneousArray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 eaLnBrk="1" hangingPunct="1">
              <a:spcBef>
                <a:spcPts val="400"/>
              </a:spcBef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 eaLnBrk="1" hangingPunct="1">
              <a:spcBef>
                <a:spcPts val="400"/>
              </a:spcBef>
              <a:buNone/>
            </a:pPr>
            <a:r>
              <a:rPr lang="en-US" altLang="en-US" sz="2400" dirty="0"/>
              <a:t>The moral of this story is that you should always design template containers as implicitly homogeneous, allowing instantiation to determine the container type.</a:t>
            </a:r>
          </a:p>
        </p:txBody>
      </p:sp>
    </p:spTree>
    <p:extLst>
      <p:ext uri="{BB962C8B-B14F-4D97-AF65-F5344CB8AC3E}">
        <p14:creationId xmlns:p14="http://schemas.microsoft.com/office/powerpoint/2010/main" val="784279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76E5869D-4B5E-4F24-B386-B42D28DC3F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Semantics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C78BF15-B168-4699-8367-B4BEC853B7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2400"/>
              </a:spcBef>
            </a:pPr>
            <a:r>
              <a:rPr lang="en-US" altLang="en-US" sz="2800" dirty="0"/>
              <a:t>Containers are said to have either:</a:t>
            </a:r>
          </a:p>
          <a:p>
            <a:pPr lvl="1">
              <a:spcBef>
                <a:spcPts val="2400"/>
              </a:spcBef>
            </a:pPr>
            <a:r>
              <a:rPr lang="en-US" altLang="en-US" sz="2400" dirty="0"/>
              <a:t>Value semantics:</a:t>
            </a:r>
            <a:br>
              <a:rPr lang="en-US" altLang="en-US" sz="2400" dirty="0"/>
            </a:br>
            <a:r>
              <a:rPr lang="en-US" altLang="en-US" sz="2400" dirty="0"/>
              <a:t>Objects are copied into the container.</a:t>
            </a:r>
          </a:p>
          <a:p>
            <a:pPr lvl="1">
              <a:spcBef>
                <a:spcPts val="2400"/>
              </a:spcBef>
            </a:pPr>
            <a:r>
              <a:rPr lang="en-US" altLang="en-US" sz="2400" dirty="0"/>
              <a:t>Reference semantics:</a:t>
            </a:r>
            <a:br>
              <a:rPr lang="en-US" altLang="en-US" sz="2400" dirty="0"/>
            </a:br>
            <a:r>
              <a:rPr lang="en-US" altLang="en-US" sz="2400" dirty="0"/>
              <a:t>The container is passed a reference or pointer to an external object.</a:t>
            </a:r>
          </a:p>
        </p:txBody>
      </p:sp>
    </p:spTree>
    <p:extLst>
      <p:ext uri="{BB962C8B-B14F-4D97-AF65-F5344CB8AC3E}">
        <p14:creationId xmlns:p14="http://schemas.microsoft.com/office/powerpoint/2010/main" val="184825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5938EB41-DA82-44AE-A54B-8AEA34774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Reference Semantics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C1DDF1EE-6EAF-4AAE-B421-45CB05684E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Container holds references to objects; e.g., pointers, C++ references, or handles.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An object can be “in” more than one container simultaneously.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Insertion does no copying.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When containers are destroyed, their objects are not automatically destroyed.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So you have to manage those resources without help from the container.</a:t>
            </a:r>
          </a:p>
        </p:txBody>
      </p:sp>
    </p:spTree>
    <p:extLst>
      <p:ext uri="{BB962C8B-B14F-4D97-AF65-F5344CB8AC3E}">
        <p14:creationId xmlns:p14="http://schemas.microsoft.com/office/powerpoint/2010/main" val="100550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07E179EB-25A4-45D3-8904-214A3BBA0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Value Semantics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8E664C7-3FC6-4ADC-AFB1-AF53B224C9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Container holds the objects themselves.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No object lives in more than one container.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Objects are copied into the container, so the container owns its objects.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All contained objects must be the same size.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Types must supply copy and assignment semantics.</a:t>
            </a:r>
            <a:endParaRPr lang="en-US" altLang="en-US" sz="900" dirty="0"/>
          </a:p>
          <a:p>
            <a:pPr>
              <a:spcBef>
                <a:spcPts val="1200"/>
              </a:spcBef>
            </a:pPr>
            <a:r>
              <a:rPr lang="en-US" altLang="en-US" sz="2800" dirty="0"/>
              <a:t>When the container is destroyed, the objects are also destroyed.</a:t>
            </a:r>
          </a:p>
        </p:txBody>
      </p:sp>
    </p:spTree>
    <p:extLst>
      <p:ext uri="{BB962C8B-B14F-4D97-AF65-F5344CB8AC3E}">
        <p14:creationId xmlns:p14="http://schemas.microsoft.com/office/powerpoint/2010/main" val="2926484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A83271A9-7CDF-49EA-B78C-23413711C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Semantics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0FEB606-EC42-4E96-B95B-005DA5E721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It is easy to simulate reference semantics by using containers designed with value semantics, but holding reference objects; e.g.:</a:t>
            </a:r>
          </a:p>
          <a:p>
            <a:pPr marL="720000" indent="0" eaLnBrk="1" hangingPunct="1">
              <a:spcBef>
                <a:spcPts val="40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array&lt;</a:t>
            </a:r>
            <a:r>
              <a:rPr lang="en-US" altLang="en-US" sz="2400" dirty="0" err="1">
                <a:latin typeface="Consolas" panose="020B0609020204030204" pitchFamily="49" charset="0"/>
              </a:rPr>
              <a:t>myObjects</a:t>
            </a:r>
            <a:r>
              <a:rPr lang="en-US" altLang="en-US" sz="2400" dirty="0">
                <a:latin typeface="Consolas" panose="020B0609020204030204" pitchFamily="49" charset="0"/>
              </a:rPr>
              <a:t>*&gt; </a:t>
            </a:r>
            <a:r>
              <a:rPr lang="en-US" altLang="en-US" sz="2400" dirty="0" err="1">
                <a:latin typeface="Consolas" panose="020B0609020204030204" pitchFamily="49" charset="0"/>
              </a:rPr>
              <a:t>CollectionOfPointers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endParaRPr lang="en-US" altLang="en-US" sz="2400" dirty="0"/>
          </a:p>
          <a:p>
            <a:pPr>
              <a:spcBef>
                <a:spcPts val="400"/>
              </a:spcBef>
            </a:pPr>
            <a:r>
              <a:rPr lang="en-US" altLang="en-US" sz="2800" dirty="0"/>
              <a:t>The moral of this story is that you should always design containers with value semantics. If the client wants reference semantics, that’s easy to arrange by using references to objects.</a:t>
            </a:r>
          </a:p>
          <a:p>
            <a:pPr lvl="1">
              <a:spcBef>
                <a:spcPts val="400"/>
              </a:spcBef>
            </a:pPr>
            <a:r>
              <a:rPr lang="en-US" altLang="en-US" sz="2400" dirty="0"/>
              <a:t>The client then takes responsibility to manage the references properly.</a:t>
            </a:r>
          </a:p>
        </p:txBody>
      </p:sp>
    </p:spTree>
    <p:extLst>
      <p:ext uri="{BB962C8B-B14F-4D97-AF65-F5344CB8AC3E}">
        <p14:creationId xmlns:p14="http://schemas.microsoft.com/office/powerpoint/2010/main" val="1678060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269D073F-CFB4-412D-A9A0-0CE7DE59F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Iterators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C54794C-42D7-412A-AFCE-10F64C41AD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Iterators are objects designed to traverse a specific container type.</a:t>
            </a:r>
            <a:r>
              <a:rPr lang="en-US" altLang="en-US" sz="1200" dirty="0"/>
              <a:t/>
            </a:r>
            <a:br>
              <a:rPr lang="en-US" altLang="en-US" sz="1200" dirty="0"/>
            </a:br>
            <a:endParaRPr lang="en-US" altLang="en-US" sz="1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Often the container must grant the iterator friendship status or provide member </a:t>
            </a:r>
            <a:r>
              <a:rPr lang="en-US" altLang="en-US" sz="2400" dirty="0" err="1"/>
              <a:t>accessor</a:t>
            </a:r>
            <a:r>
              <a:rPr lang="en-US" altLang="en-US" sz="2400" dirty="0"/>
              <a:t> functions designed to allow the iterator to do its job.</a:t>
            </a:r>
            <a:br>
              <a:rPr lang="en-US" altLang="en-US" sz="2400" dirty="0"/>
            </a:br>
            <a:endParaRPr lang="en-US" altLang="en-US" sz="1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 container/iterator class pair generalizes the operations of an array/pointer pair for primitive types.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The iterator constructor makes the iterator “point” to an object in the container.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Often, the iterator has knowledge and access necessary to traverse some, perhaps complex, internal structure in the container, contained object-by-object.</a:t>
            </a:r>
          </a:p>
        </p:txBody>
      </p:sp>
    </p:spTree>
    <p:extLst>
      <p:ext uri="{BB962C8B-B14F-4D97-AF65-F5344CB8AC3E}">
        <p14:creationId xmlns:p14="http://schemas.microsoft.com/office/powerpoint/2010/main" val="1588505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0BA56212-2486-45EB-91B7-7EE831D70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Iterator Issues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7AFB211-D8FD-4FD6-BF75-3A47370B8F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Either the designer or client must take care not to destroy a container, or change allocations in a container, if it has active iterators. The result would be a dangling reference.</a:t>
            </a:r>
          </a:p>
          <a:p>
            <a:pPr marL="617220" lvl="1" indent="-342900">
              <a:spcBef>
                <a:spcPts val="400"/>
              </a:spcBef>
            </a:pPr>
            <a:r>
              <a:rPr lang="en-US" altLang="en-US" sz="2000" dirty="0"/>
              <a:t>We will see later that it is easy to create invalid iterators on </a:t>
            </a:r>
            <a:r>
              <a:rPr lang="en-US" altLang="en-US" sz="2000" dirty="0" err="1"/>
              <a:t>std</a:t>
            </a:r>
            <a:r>
              <a:rPr lang="en-US" altLang="en-US" sz="2000" dirty="0"/>
              <a:t>::vector objects by inserting or removing elements.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Iterators are especially useful in cases when a container may need to have more than one simultaneous traversal.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This is a common need, for example, when implementing graph algorithms.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There may also be more than one type of useful traversal, so iterators can be designed for each type.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Depth first search and breath first search on graphs are examples.</a:t>
            </a:r>
          </a:p>
        </p:txBody>
      </p:sp>
    </p:spTree>
    <p:extLst>
      <p:ext uri="{BB962C8B-B14F-4D97-AF65-F5344CB8AC3E}">
        <p14:creationId xmlns:p14="http://schemas.microsoft.com/office/powerpoint/2010/main" val="119674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36EDA40B-5870-41D2-8F76-60686B3B9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Conclusion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822D460-A8AF-4219-9D95-78686EDEC3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Virtually everything we’ve discussed in this presentation is a part of the design or use of the Standard Template Library (STL).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We will see all of these illustrated </a:t>
            </a:r>
            <a:r>
              <a:rPr lang="en-US" altLang="en-US" sz="2800"/>
              <a:t>with examples </a:t>
            </a:r>
            <a:r>
              <a:rPr lang="en-US" altLang="en-US" sz="2800" dirty="0"/>
              <a:t>throughout this course.</a:t>
            </a:r>
          </a:p>
        </p:txBody>
      </p:sp>
    </p:spTree>
    <p:extLst>
      <p:ext uri="{BB962C8B-B14F-4D97-AF65-F5344CB8AC3E}">
        <p14:creationId xmlns:p14="http://schemas.microsoft.com/office/powerpoint/2010/main" val="969564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</TotalTime>
  <Words>547</Words>
  <Application>Microsoft Office PowerPoint</Application>
  <PresentationFormat>On-screen Show (4:3)</PresentationFormat>
  <Paragraphs>71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Templates Containers</vt:lpstr>
      <vt:lpstr>Containers</vt:lpstr>
      <vt:lpstr>Container Types</vt:lpstr>
      <vt:lpstr>Template Container Types</vt:lpstr>
      <vt:lpstr>Container Semantics</vt:lpstr>
      <vt:lpstr>Reference Semantics</vt:lpstr>
      <vt:lpstr>Value Semantics</vt:lpstr>
      <vt:lpstr>Container Semantics</vt:lpstr>
      <vt:lpstr>Container Iterators</vt:lpstr>
      <vt:lpstr>Iterator Issues</vt:lpstr>
      <vt:lpstr>Conclusion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221</cp:revision>
  <dcterms:created xsi:type="dcterms:W3CDTF">2015-11-10T20:00:19Z</dcterms:created>
  <dcterms:modified xsi:type="dcterms:W3CDTF">2017-09-28T12:49:18Z</dcterms:modified>
</cp:coreProperties>
</file>