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8"/>
  </p:notesMasterIdLst>
  <p:sldIdLst>
    <p:sldId id="326" r:id="rId3"/>
    <p:sldId id="352" r:id="rId4"/>
    <p:sldId id="353" r:id="rId5"/>
    <p:sldId id="354" r:id="rId6"/>
    <p:sldId id="31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8986" autoAdjust="0"/>
  </p:normalViewPr>
  <p:slideViewPr>
    <p:cSldViewPr snapToGrid="0" snapToObjects="1">
      <p:cViewPr>
        <p:scale>
          <a:sx n="80" d="100"/>
          <a:sy n="80" d="100"/>
        </p:scale>
        <p:origin x="1116" y="-486"/>
      </p:cViewPr>
      <p:guideLst>
        <p:guide orient="horz" pos="102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9/22/2017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B5FB5AC6-4ADF-4681-93F9-829DF07D89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12FA18D-C745-4091-A67B-A5C133F29F38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7B9CA915-89AE-43D1-BDF9-A2D26D1CCA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F45D017A-7E97-420C-8BE5-13B8BB9FFD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310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54E91504-246D-408F-8230-CDC601D0FD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23F2788-A8BE-4B9B-9466-397EAA2606AD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D8DC619B-8221-49FC-ABAB-A9E2C714A9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CA8CBFDD-41CF-4790-872C-74775C5C2D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6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1AB78E7B-3FFA-47FB-8D1F-265B7BF530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8ECB76F-B565-41A9-A05A-47CAFC1F321D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613CCF35-0CFE-491D-81A5-E1A5EE398E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DE52F7A1-01F6-4091-836F-3B65D2BFF9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22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12383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183600">
              <a:buClr>
                <a:schemeClr val="tx1"/>
              </a:buClr>
              <a:defRPr sz="3200"/>
            </a:lvl1pPr>
            <a:lvl2pPr indent="-183600">
              <a:buClr>
                <a:schemeClr val="tx1"/>
              </a:buClr>
              <a:defRPr sz="2800"/>
            </a:lvl2pPr>
            <a:lvl3pPr indent="-183600">
              <a:buClr>
                <a:schemeClr val="tx1"/>
              </a:buClr>
              <a:defRPr sz="2400"/>
            </a:lvl3pPr>
            <a:lvl4pPr indent="-183600">
              <a:buClr>
                <a:schemeClr val="tx1"/>
              </a:buClr>
              <a:defRPr sz="2000"/>
            </a:lvl4pPr>
            <a:lvl5pPr indent="-183600">
              <a:buClr>
                <a:schemeClr val="tx1"/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Friday, September 22,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Friday, September 22,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Friday, September 22,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cap="none" dirty="0"/>
              <a:t>Templates Class Specialization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>
            <a:extLst>
              <a:ext uri="{FF2B5EF4-FFF2-40B4-BE49-F238E27FC236}">
                <a16:creationId xmlns:a16="http://schemas.microsoft.com/office/drawing/2014/main" id="{74FDEE29-A0AF-45BC-9345-970878CF16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Template Class Specializations</a:t>
            </a:r>
          </a:p>
        </p:txBody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9FA33F49-8D06-4D7A-BC24-609A9C983F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400" dirty="0"/>
              <a:t>A template specialization is the narrowing of the number of types a template accepts as arguments, possibly to one.</a:t>
            </a:r>
            <a:br>
              <a:rPr lang="en-US" altLang="en-US" sz="700" dirty="0"/>
            </a:br>
            <a:endParaRPr lang="en-US" altLang="en-US" sz="700" dirty="0"/>
          </a:p>
          <a:p>
            <a:pPr lvl="1" eaLnBrk="1" hangingPunct="1"/>
            <a:r>
              <a:rPr lang="en-US" altLang="en-US" sz="2000" dirty="0">
                <a:latin typeface="Consolas" panose="020B0609020204030204" pitchFamily="49" charset="0"/>
              </a:rPr>
              <a:t>template &lt;class T&gt; widget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/>
              <a:t>   – generic</a:t>
            </a:r>
            <a:br>
              <a:rPr lang="en-US" altLang="en-US" sz="700" dirty="0"/>
            </a:br>
            <a:endParaRPr lang="en-US" altLang="en-US" sz="700" dirty="0"/>
          </a:p>
          <a:p>
            <a:pPr lvl="1" eaLnBrk="1" hangingPunct="1"/>
            <a:r>
              <a:rPr lang="en-US" altLang="en-US" sz="2000" dirty="0"/>
              <a:t>template &lt;class T*&gt; widget </a:t>
            </a:r>
            <a:br>
              <a:rPr lang="en-US" altLang="en-US" sz="2000" dirty="0"/>
            </a:br>
            <a:r>
              <a:rPr lang="en-US" altLang="en-US" sz="2000" dirty="0">
                <a:latin typeface="Consolas" panose="020B0609020204030204" pitchFamily="49" charset="0"/>
              </a:rPr>
              <a:t>   – partial specialization to pointers</a:t>
            </a:r>
            <a:br>
              <a:rPr lang="en-US" altLang="en-US" sz="700" dirty="0"/>
            </a:br>
            <a:endParaRPr lang="en-US" altLang="en-US" sz="700" dirty="0"/>
          </a:p>
          <a:p>
            <a:pPr lvl="1" eaLnBrk="1" hangingPunct="1"/>
            <a:r>
              <a:rPr lang="en-US" altLang="en-US" sz="2000" dirty="0"/>
              <a:t>template &lt;&gt; widget&lt;</a:t>
            </a:r>
            <a:r>
              <a:rPr lang="en-US" altLang="en-US" sz="2000" dirty="0" err="1"/>
              <a:t>std</a:t>
            </a:r>
            <a:r>
              <a:rPr lang="en-US" altLang="en-US" sz="2000" dirty="0"/>
              <a:t>::string&gt; </a:t>
            </a:r>
            <a:br>
              <a:rPr lang="en-US" altLang="en-US" sz="2000" dirty="0"/>
            </a:br>
            <a:r>
              <a:rPr lang="en-US" altLang="en-US" sz="2000" dirty="0">
                <a:latin typeface="Consolas" panose="020B0609020204030204" pitchFamily="49" charset="0"/>
              </a:rPr>
              <a:t>   – full specialization to one concrete type.</a:t>
            </a:r>
            <a:br>
              <a:rPr lang="en-US" altLang="en-US" sz="700" dirty="0"/>
            </a:br>
            <a:endParaRPr lang="en-US" altLang="en-US" sz="700" dirty="0"/>
          </a:p>
          <a:p>
            <a:pPr lvl="1" eaLnBrk="1" hangingPunct="1"/>
            <a:r>
              <a:rPr lang="en-US" altLang="en-US" sz="2000" dirty="0"/>
              <a:t>See PTS.cpp in cse687-OnLine/code/templates</a:t>
            </a:r>
            <a:br>
              <a:rPr lang="en-US" altLang="en-US" sz="2000" dirty="0"/>
            </a:br>
            <a:endParaRPr lang="en-US" altLang="en-US" sz="700" dirty="0"/>
          </a:p>
          <a:p>
            <a:pPr eaLnBrk="1" hangingPunct="1"/>
            <a:r>
              <a:rPr lang="en-US" altLang="en-US" sz="2400" dirty="0"/>
              <a:t>We define specializations to treat those cases in some special manner.</a:t>
            </a:r>
          </a:p>
        </p:txBody>
      </p:sp>
    </p:spTree>
    <p:extLst>
      <p:ext uri="{BB962C8B-B14F-4D97-AF65-F5344CB8AC3E}">
        <p14:creationId xmlns:p14="http://schemas.microsoft.com/office/powerpoint/2010/main" val="3167228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>
            <a:extLst>
              <a:ext uri="{FF2B5EF4-FFF2-40B4-BE49-F238E27FC236}">
                <a16:creationId xmlns:a16="http://schemas.microsoft.com/office/drawing/2014/main" id="{93A7C7C9-DD0F-43A4-8039-C01C1C50A6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Specialization Targets</a:t>
            </a:r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442BE164-B086-486A-A7C7-59E90B1CAFB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056606" cy="4876800"/>
          </a:xfrm>
        </p:spPr>
        <p:txBody>
          <a:bodyPr>
            <a:noAutofit/>
          </a:bodyPr>
          <a:lstStyle/>
          <a:p>
            <a:pPr eaLnBrk="1" hangingPunct="1">
              <a:spcBef>
                <a:spcPts val="1200"/>
              </a:spcBef>
            </a:pPr>
            <a:r>
              <a:rPr lang="en-US" altLang="en-US" sz="2800" dirty="0"/>
              <a:t>All template classes can be specialized.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2400" dirty="0">
                <a:latin typeface="Consolas" panose="020B0609020204030204" pitchFamily="49" charset="0"/>
              </a:rPr>
              <a:t>template &lt;class T&gt; class stack {…};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2400" dirty="0">
                <a:latin typeface="Consolas" panose="020B0609020204030204" pitchFamily="49" charset="0"/>
              </a:rPr>
              <a:t>template&lt;&gt; class stack&lt;</a:t>
            </a:r>
            <a:r>
              <a:rPr lang="en-US" altLang="en-US" sz="2400" dirty="0" err="1">
                <a:latin typeface="Consolas" panose="020B0609020204030204" pitchFamily="49" charset="0"/>
              </a:rPr>
              <a:t>int</a:t>
            </a:r>
            <a:r>
              <a:rPr lang="en-US" altLang="en-US" sz="2400" dirty="0">
                <a:latin typeface="Consolas" panose="020B0609020204030204" pitchFamily="49" charset="0"/>
              </a:rPr>
              <a:t>&gt; {…};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2400" dirty="0"/>
              <a:t>Specializations need not provide exactly the same members. You may add or delete members.</a:t>
            </a:r>
          </a:p>
          <a:p>
            <a:pPr lvl="2" eaLnBrk="1" hangingPunct="1">
              <a:spcBef>
                <a:spcPts val="12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template &lt;class U, class V&gt;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class Widget {…};</a:t>
            </a:r>
          </a:p>
          <a:p>
            <a:pPr lvl="2" eaLnBrk="1" hangingPunct="1">
              <a:spcBef>
                <a:spcPts val="12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template &lt;class U&gt;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class </a:t>
            </a:r>
            <a:r>
              <a:rPr lang="en-US" altLang="en-US" sz="2000" dirty="0" err="1">
                <a:latin typeface="Consolas" panose="020B0609020204030204" pitchFamily="49" charset="0"/>
              </a:rPr>
              <a:t>Wiget</a:t>
            </a:r>
            <a:r>
              <a:rPr lang="en-US" altLang="en-US" sz="2000" dirty="0">
                <a:latin typeface="Consolas" panose="020B0609020204030204" pitchFamily="49" charset="0"/>
              </a:rPr>
              <a:t> &lt;</a:t>
            </a:r>
            <a:r>
              <a:rPr lang="en-US" altLang="en-US" sz="2000" dirty="0" err="1">
                <a:latin typeface="Consolas" panose="020B0609020204030204" pitchFamily="49" charset="0"/>
              </a:rPr>
              <a:t>U,int</a:t>
            </a:r>
            <a:r>
              <a:rPr lang="en-US" altLang="en-US" sz="2000" dirty="0">
                <a:latin typeface="Consolas" panose="020B0609020204030204" pitchFamily="49" charset="0"/>
              </a:rPr>
              <a:t>&gt; {…}; </a:t>
            </a:r>
            <a:r>
              <a:rPr lang="en-US" altLang="en-US" sz="2000" dirty="0">
                <a:latin typeface="+mj-lt"/>
              </a:rPr>
              <a:t>// may add, modify, remove</a:t>
            </a:r>
            <a:br>
              <a:rPr lang="en-US" altLang="en-US" sz="2000" dirty="0">
                <a:latin typeface="+mj-lt"/>
              </a:rPr>
            </a:br>
            <a:r>
              <a:rPr lang="en-US" altLang="en-US" sz="2000" dirty="0"/>
              <a:t>                           	              // members to suit </a:t>
            </a:r>
            <a:r>
              <a:rPr lang="en-US" altLang="en-US" sz="2000" dirty="0" err="1"/>
              <a:t>int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param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03280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>
            <a:extLst>
              <a:ext uri="{FF2B5EF4-FFF2-40B4-BE49-F238E27FC236}">
                <a16:creationId xmlns:a16="http://schemas.microsoft.com/office/drawing/2014/main" id="{0CA67E15-F2E6-4D6A-B03F-62B7F6FC5E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Partial Template Specialization</a:t>
            </a:r>
          </a:p>
        </p:txBody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DAA40361-01F6-4FCA-BCA1-0A6CECEA2FB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0"/>
              </a:spcBef>
            </a:pPr>
            <a:r>
              <a:rPr lang="en-US" altLang="en-US" sz="2400" dirty="0"/>
              <a:t>A template class with two or more parameters may be specialized partially, as well as completely.</a:t>
            </a:r>
            <a:br>
              <a:rPr lang="en-US" altLang="en-US" sz="2400" dirty="0"/>
            </a:br>
            <a:endParaRPr lang="en-US" altLang="en-US" sz="1200" dirty="0"/>
          </a:p>
          <a:p>
            <a:pPr lvl="1" eaLnBrk="1" hangingPunct="1">
              <a:spcBef>
                <a:spcPts val="600"/>
              </a:spcBef>
            </a:pPr>
            <a:r>
              <a:rPr lang="en-US" altLang="en-US" sz="2000" dirty="0"/>
              <a:t>Fully generic class:</a:t>
            </a:r>
            <a:br>
              <a:rPr lang="en-US" altLang="en-US" sz="2000" dirty="0"/>
            </a:br>
            <a:r>
              <a:rPr lang="en-US" altLang="en-US" sz="2000" dirty="0">
                <a:latin typeface="Consolas" panose="020B0609020204030204" pitchFamily="49" charset="0"/>
              </a:rPr>
              <a:t>template&lt;class U, class V&gt; Widget { … };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Widget&lt;</a:t>
            </a:r>
            <a:r>
              <a:rPr lang="en-US" altLang="en-US" sz="2000" dirty="0" err="1">
                <a:latin typeface="Consolas" panose="020B0609020204030204" pitchFamily="49" charset="0"/>
              </a:rPr>
              <a:t>string,double</a:t>
            </a:r>
            <a:r>
              <a:rPr lang="en-US" altLang="en-US" sz="2000" dirty="0">
                <a:latin typeface="Consolas" panose="020B0609020204030204" pitchFamily="49" charset="0"/>
              </a:rPr>
              <a:t>&gt; </a:t>
            </a:r>
            <a:r>
              <a:rPr lang="en-US" altLang="en-US" sz="2000" dirty="0" err="1">
                <a:latin typeface="Consolas" panose="020B0609020204030204" pitchFamily="49" charset="0"/>
              </a:rPr>
              <a:t>myWidget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lvl="1" eaLnBrk="1" hangingPunct="1">
              <a:spcBef>
                <a:spcPts val="0"/>
              </a:spcBef>
            </a:pPr>
            <a:r>
              <a:rPr lang="en-US" altLang="en-US" sz="2000" dirty="0"/>
              <a:t>Partial specialization:</a:t>
            </a:r>
            <a:br>
              <a:rPr lang="en-US" altLang="en-US" sz="2000" dirty="0"/>
            </a:br>
            <a:r>
              <a:rPr lang="en-US" altLang="en-US" sz="2000" dirty="0">
                <a:latin typeface="Consolas" panose="020B0609020204030204" pitchFamily="49" charset="0"/>
              </a:rPr>
              <a:t>template&lt;class U&gt; Widget&lt;</a:t>
            </a:r>
            <a:r>
              <a:rPr lang="en-US" altLang="en-US" sz="2000" dirty="0" err="1">
                <a:latin typeface="Consolas" panose="020B0609020204030204" pitchFamily="49" charset="0"/>
              </a:rPr>
              <a:t>U,double</a:t>
            </a:r>
            <a:r>
              <a:rPr lang="en-US" altLang="en-US" sz="2000" dirty="0">
                <a:latin typeface="Consolas" panose="020B0609020204030204" pitchFamily="49" charset="0"/>
              </a:rPr>
              <a:t>&gt; { … };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Widget&lt;</a:t>
            </a:r>
            <a:r>
              <a:rPr lang="en-US" altLang="en-US" sz="2000" dirty="0" err="1">
                <a:latin typeface="Consolas" panose="020B0609020204030204" pitchFamily="49" charset="0"/>
              </a:rPr>
              <a:t>string,double</a:t>
            </a:r>
            <a:r>
              <a:rPr lang="en-US" altLang="en-US" sz="2000" dirty="0">
                <a:latin typeface="Consolas" panose="020B0609020204030204" pitchFamily="49" charset="0"/>
              </a:rPr>
              <a:t>&gt; </a:t>
            </a:r>
            <a:r>
              <a:rPr lang="en-US" altLang="en-US" sz="2000" dirty="0" err="1">
                <a:latin typeface="Consolas" panose="020B0609020204030204" pitchFamily="49" charset="0"/>
              </a:rPr>
              <a:t>yourWidget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lvl="1" eaLnBrk="1" hangingPunct="1">
              <a:spcBef>
                <a:spcPts val="0"/>
              </a:spcBef>
            </a:pPr>
            <a:r>
              <a:rPr lang="en-US" altLang="en-US" sz="2000" dirty="0"/>
              <a:t>Complete specialization:</a:t>
            </a:r>
            <a:br>
              <a:rPr lang="en-US" altLang="en-US" sz="2000" dirty="0"/>
            </a:br>
            <a:r>
              <a:rPr lang="en-US" altLang="en-US" sz="2000" dirty="0">
                <a:latin typeface="Consolas" panose="020B0609020204030204" pitchFamily="49" charset="0"/>
              </a:rPr>
              <a:t>template&lt;&gt; Widget&lt;</a:t>
            </a:r>
            <a:r>
              <a:rPr lang="en-US" altLang="en-US" sz="2000" dirty="0" err="1">
                <a:latin typeface="Consolas" panose="020B0609020204030204" pitchFamily="49" charset="0"/>
              </a:rPr>
              <a:t>string,double</a:t>
            </a:r>
            <a:r>
              <a:rPr lang="en-US" altLang="en-US" sz="2000" dirty="0">
                <a:latin typeface="Consolas" panose="020B0609020204030204" pitchFamily="49" charset="0"/>
              </a:rPr>
              <a:t>&gt; { … };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Widget&lt;</a:t>
            </a:r>
            <a:r>
              <a:rPr lang="en-US" altLang="en-US" sz="2000" dirty="0" err="1">
                <a:latin typeface="Consolas" panose="020B0609020204030204" pitchFamily="49" charset="0"/>
              </a:rPr>
              <a:t>string,double</a:t>
            </a:r>
            <a:r>
              <a:rPr lang="en-US" altLang="en-US" sz="2000" dirty="0">
                <a:latin typeface="Consolas" panose="020B0609020204030204" pitchFamily="49" charset="0"/>
              </a:rPr>
              <a:t>&gt; </a:t>
            </a:r>
            <a:r>
              <a:rPr lang="en-US" altLang="en-US" sz="2000" dirty="0" err="1">
                <a:latin typeface="Consolas" panose="020B0609020204030204" pitchFamily="49" charset="0"/>
              </a:rPr>
              <a:t>ourWidget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231088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1693</TotalTime>
  <Words>100</Words>
  <Application>Microsoft Office PowerPoint</Application>
  <PresentationFormat>On-screen Show (4:3)</PresentationFormat>
  <Paragraphs>23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Consolas</vt:lpstr>
      <vt:lpstr>Scala OT</vt:lpstr>
      <vt:lpstr>ScalaOT</vt:lpstr>
      <vt:lpstr>ScalaSansLF-Regular</vt:lpstr>
      <vt:lpstr>ScalaSansOT</vt:lpstr>
      <vt:lpstr>Clarity</vt:lpstr>
      <vt:lpstr>1_Clarity</vt:lpstr>
      <vt:lpstr>Templates Class Specialization</vt:lpstr>
      <vt:lpstr>Template Class Specializations</vt:lpstr>
      <vt:lpstr>Specialization Targets</vt:lpstr>
      <vt:lpstr>Partial Template Specialization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BobGolden</cp:lastModifiedBy>
  <cp:revision>192</cp:revision>
  <dcterms:created xsi:type="dcterms:W3CDTF">2015-11-10T20:00:19Z</dcterms:created>
  <dcterms:modified xsi:type="dcterms:W3CDTF">2017-09-22T22:04:16Z</dcterms:modified>
</cp:coreProperties>
</file>