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0" r:id="rId1"/>
    <p:sldMasterId id="2147483987" r:id="rId2"/>
  </p:sldMasterIdLst>
  <p:notesMasterIdLst>
    <p:notesMasterId r:id="rId8"/>
  </p:notesMasterIdLst>
  <p:sldIdLst>
    <p:sldId id="326" r:id="rId3"/>
    <p:sldId id="327" r:id="rId4"/>
    <p:sldId id="328" r:id="rId5"/>
    <p:sldId id="329" r:id="rId6"/>
    <p:sldId id="318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26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7D31"/>
    <a:srgbClr val="6F777D"/>
    <a:srgbClr val="3E3D3C"/>
    <a:srgbClr val="0D1D37"/>
    <a:srgbClr val="D445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88986" autoAdjust="0"/>
  </p:normalViewPr>
  <p:slideViewPr>
    <p:cSldViewPr snapToGrid="0" snapToObjects="1">
      <p:cViewPr>
        <p:scale>
          <a:sx n="80" d="100"/>
          <a:sy n="80" d="100"/>
        </p:scale>
        <p:origin x="1116" y="-486"/>
      </p:cViewPr>
      <p:guideLst>
        <p:guide orient="horz" pos="1026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5/10/relationships/revisionInfo" Target="revisionInfo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12355E-9E02-FB4C-881D-3FE542E0640D}" type="datetimeFigureOut">
              <a:rPr lang="en-US" smtClean="0"/>
              <a:pPr/>
              <a:t>9/22/2017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D50E08-B43C-1C40-8EE4-21DAB8FD271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909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>
            <a:extLst>
              <a:ext uri="{FF2B5EF4-FFF2-40B4-BE49-F238E27FC236}">
                <a16:creationId xmlns:a16="http://schemas.microsoft.com/office/drawing/2014/main" id="{6FE2AB99-7F5C-4D8E-A853-ABD042D1CF7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7C7B9475-964A-4F19-9547-C448C4AE6850}" type="slidenum">
              <a:rPr lang="en-US" altLang="en-US"/>
              <a:pPr eaLnBrk="1" hangingPunct="1"/>
              <a:t>2</a:t>
            </a:fld>
            <a:endParaRPr lang="en-US" altLang="en-US"/>
          </a:p>
        </p:txBody>
      </p:sp>
      <p:sp>
        <p:nvSpPr>
          <p:cNvPr id="37891" name="Rectangle 2">
            <a:extLst>
              <a:ext uri="{FF2B5EF4-FFF2-40B4-BE49-F238E27FC236}">
                <a16:creationId xmlns:a16="http://schemas.microsoft.com/office/drawing/2014/main" id="{6087EF56-CC7D-44AF-86C7-364FE95D387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>
            <a:extLst>
              <a:ext uri="{FF2B5EF4-FFF2-40B4-BE49-F238E27FC236}">
                <a16:creationId xmlns:a16="http://schemas.microsoft.com/office/drawing/2014/main" id="{0B82C996-3A6B-43CB-8B43-69B345E0586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12522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>
            <a:extLst>
              <a:ext uri="{FF2B5EF4-FFF2-40B4-BE49-F238E27FC236}">
                <a16:creationId xmlns:a16="http://schemas.microsoft.com/office/drawing/2014/main" id="{6FE2AB99-7F5C-4D8E-A853-ABD042D1CF7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7C7B9475-964A-4F19-9547-C448C4AE6850}" type="slidenum">
              <a:rPr lang="en-US" altLang="en-US"/>
              <a:pPr eaLnBrk="1" hangingPunct="1"/>
              <a:t>3</a:t>
            </a:fld>
            <a:endParaRPr lang="en-US" altLang="en-US"/>
          </a:p>
        </p:txBody>
      </p:sp>
      <p:sp>
        <p:nvSpPr>
          <p:cNvPr id="37891" name="Rectangle 2">
            <a:extLst>
              <a:ext uri="{FF2B5EF4-FFF2-40B4-BE49-F238E27FC236}">
                <a16:creationId xmlns:a16="http://schemas.microsoft.com/office/drawing/2014/main" id="{6087EF56-CC7D-44AF-86C7-364FE95D387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>
            <a:extLst>
              <a:ext uri="{FF2B5EF4-FFF2-40B4-BE49-F238E27FC236}">
                <a16:creationId xmlns:a16="http://schemas.microsoft.com/office/drawing/2014/main" id="{0B82C996-3A6B-43CB-8B43-69B345E0586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82702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>
            <a:extLst>
              <a:ext uri="{FF2B5EF4-FFF2-40B4-BE49-F238E27FC236}">
                <a16:creationId xmlns:a16="http://schemas.microsoft.com/office/drawing/2014/main" id="{B5FB5AC6-4ADF-4681-93F9-829DF07D893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F12FA18D-C745-4091-A67B-A5C133F29F38}" type="slidenum">
              <a:rPr lang="en-US" altLang="en-US"/>
              <a:pPr eaLnBrk="1" hangingPunct="1"/>
              <a:t>4</a:t>
            </a:fld>
            <a:endParaRPr lang="en-US" altLang="en-US"/>
          </a:p>
        </p:txBody>
      </p:sp>
      <p:sp>
        <p:nvSpPr>
          <p:cNvPr id="38915" name="Rectangle 2">
            <a:extLst>
              <a:ext uri="{FF2B5EF4-FFF2-40B4-BE49-F238E27FC236}">
                <a16:creationId xmlns:a16="http://schemas.microsoft.com/office/drawing/2014/main" id="{7B9CA915-89AE-43D1-BDF9-A2D26D1CCAA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>
            <a:extLst>
              <a:ext uri="{FF2B5EF4-FFF2-40B4-BE49-F238E27FC236}">
                <a16:creationId xmlns:a16="http://schemas.microsoft.com/office/drawing/2014/main" id="{F45D017A-7E97-420C-8BE5-13B8BB9FFD3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62361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12383"/>
            <a:ext cx="7848600" cy="1927225"/>
          </a:xfrm>
        </p:spPr>
        <p:txBody>
          <a:bodyPr anchor="b">
            <a:noAutofit/>
          </a:bodyPr>
          <a:lstStyle>
            <a:lvl1pPr>
              <a:defRPr sz="4400" cap="all" baseline="0">
                <a:solidFill>
                  <a:srgbClr val="3E3D3C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069780"/>
            <a:ext cx="6400800" cy="175260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rgbClr val="3E3D3C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432C8-69A7-458B-9684-2BFA64B31948}" type="datetime2">
              <a:rPr lang="en-US" smtClean="0"/>
              <a:pPr/>
              <a:t>Friday, September 22,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2963101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6A3A3-94A6-4E5B-AF39-173ACA3E61CC}" type="datetime2">
              <a:rPr lang="en-US" smtClean="0"/>
              <a:pPr/>
              <a:t>Friday, September 22,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57200" y="1293970"/>
            <a:ext cx="82296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1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5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3D019-A32C-4EAD-B8E6-DBDA699692FD}" type="datetime2">
              <a:rPr lang="en-US" smtClean="0"/>
              <a:pPr/>
              <a:t>Friday, September 22,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3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BA98F-560C-4997-81C4-81D4D9187EAB}" type="datetime2">
              <a:rPr lang="en-US" smtClean="0"/>
              <a:pPr/>
              <a:t>Friday, September 22,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972B2-CA5C-437D-87D0-8081271A9E4B}" type="datetime2">
              <a:rPr lang="en-US" smtClean="0"/>
              <a:pPr/>
              <a:t>Friday, September 22, 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4847-11EF-4466-A8AD-85CDB7B49118}" type="datetime2">
              <a:rPr lang="en-US" smtClean="0"/>
              <a:pPr/>
              <a:t>Friday, September 22, 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8457A-3AB9-4880-8A0C-9F8524491207}" type="datetime2">
              <a:rPr lang="en-US" smtClean="0"/>
              <a:pPr/>
              <a:t>Friday, September 22, 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4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76D3-5B7F-4300-ABED-C91F1B2AE209}" type="datetime2">
              <a:rPr lang="en-US" smtClean="0"/>
              <a:pPr/>
              <a:t>Friday, September 22,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C1E59-17DD-41CE-97CA-624A472382D4}" type="datetime2">
              <a:rPr lang="en-US" smtClean="0"/>
              <a:pPr/>
              <a:t>Friday, September 22,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057FC-95B6-4D89-AFDA-ABA33EE921E5}" type="datetime2">
              <a:rPr lang="en-US" smtClean="0"/>
              <a:pPr/>
              <a:t>Friday, September 22,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549AC-EB31-477F-92A9-B1988E232878}" type="datetime2">
              <a:rPr lang="en-US" smtClean="0"/>
              <a:pPr/>
              <a:t>Friday, September 22,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1034" y="274638"/>
            <a:ext cx="6779942" cy="11430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1"/>
                </a:solidFill>
                <a:latin typeface="ScalaSansLF-Regular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191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20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35FF7D-CD67-47BE-92C4-30E33F3FAE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214437"/>
      </p:ext>
    </p:extLst>
  </p:cSld>
  <p:clrMapOvr>
    <a:masterClrMapping/>
  </p:clrMapOvr>
  <p:transition spd="med">
    <p:zo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only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571747"/>
            <a:ext cx="8229600" cy="427619"/>
          </a:xfrm>
          <a:prstGeom prst="rect">
            <a:avLst/>
          </a:prstGeom>
        </p:spPr>
        <p:txBody>
          <a:bodyPr vert="horz"/>
          <a:lstStyle>
            <a:lvl1pPr>
              <a:defRPr sz="3200" b="1" i="0" spc="0">
                <a:solidFill>
                  <a:srgbClr val="34383C"/>
                </a:solidFill>
                <a:latin typeface="Scala OT" charset="0"/>
                <a:ea typeface="Scala OT" charset="0"/>
                <a:cs typeface="Scala OT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1" y="1737894"/>
            <a:ext cx="8229600" cy="3649580"/>
          </a:xfrm>
          <a:prstGeom prst="rect">
            <a:avLst/>
          </a:prstGeom>
        </p:spPr>
        <p:txBody>
          <a:bodyPr vert="horz" numCol="2"/>
          <a:lstStyle>
            <a:lvl1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1pPr>
            <a:lvl2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2pPr>
            <a:lvl3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3pPr>
            <a:lvl4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4pPr>
            <a:lvl5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57200" y="1106827"/>
            <a:ext cx="8229600" cy="3161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 b="0" i="0">
                <a:solidFill>
                  <a:srgbClr val="34383C"/>
                </a:solidFill>
                <a:latin typeface="ScalaOT" charset="0"/>
                <a:ea typeface="ScalaOT" charset="0"/>
                <a:cs typeface="ScalaO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210984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36181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>
                <a:solidFill>
                  <a:srgbClr val="3E3D3C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06978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rgbClr val="3E3D3C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432C8-69A7-458B-9684-2BFA64B31948}" type="datetime2">
              <a:rPr lang="en-US" smtClean="0"/>
              <a:pPr/>
              <a:t>Friday, September 22,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2963101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63917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829"/>
            <a:ext cx="8229600" cy="1317171"/>
          </a:xfrm>
        </p:spPr>
        <p:txBody>
          <a:bodyPr>
            <a:normAutofit/>
          </a:bodyPr>
          <a:lstStyle>
            <a:lvl1pPr algn="ctr"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indent="-183600">
              <a:buClr>
                <a:schemeClr val="tx1"/>
              </a:buClr>
              <a:defRPr sz="3200"/>
            </a:lvl1pPr>
            <a:lvl2pPr indent="-183600">
              <a:buClr>
                <a:schemeClr val="tx1"/>
              </a:buClr>
              <a:defRPr sz="2800"/>
            </a:lvl2pPr>
            <a:lvl3pPr indent="-183600">
              <a:buClr>
                <a:schemeClr val="tx1"/>
              </a:buClr>
              <a:defRPr sz="2400"/>
            </a:lvl3pPr>
            <a:lvl4pPr indent="-183600">
              <a:buClr>
                <a:schemeClr val="tx1"/>
              </a:buClr>
              <a:defRPr sz="2000"/>
            </a:lvl4pPr>
            <a:lvl5pPr indent="-183600">
              <a:buClr>
                <a:schemeClr val="tx1"/>
              </a:buCl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6A3A3-94A6-4E5B-AF39-173ACA3E61CC}" type="datetime2">
              <a:rPr lang="en-US" smtClean="0"/>
              <a:pPr/>
              <a:t>Friday, September 22,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57200" y="1406704"/>
            <a:ext cx="82296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85840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1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5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3D019-A32C-4EAD-B8E6-DBDA699692FD}" type="datetime2">
              <a:rPr lang="en-US" smtClean="0"/>
              <a:pPr/>
              <a:t>Friday, September 22,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3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97188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BA98F-560C-4997-81C4-81D4D9187EAB}" type="datetime2">
              <a:rPr lang="en-US" smtClean="0"/>
              <a:pPr/>
              <a:t>Friday, September 22,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2222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972B2-CA5C-437D-87D0-8081271A9E4B}" type="datetime2">
              <a:rPr lang="en-US" smtClean="0"/>
              <a:pPr/>
              <a:t>Friday, September 22, 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8633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829"/>
            <a:ext cx="8229600" cy="1317171"/>
          </a:xfrm>
        </p:spPr>
        <p:txBody>
          <a:bodyPr>
            <a:normAutofit/>
          </a:bodyPr>
          <a:lstStyle>
            <a:lvl1pPr algn="ctr"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4847-11EF-4466-A8AD-85CDB7B49118}" type="datetime2">
              <a:rPr lang="en-US" smtClean="0"/>
              <a:pPr/>
              <a:t>Friday, September 22, 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9742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8457A-3AB9-4880-8A0C-9F8524491207}" type="datetime2">
              <a:rPr lang="en-US" smtClean="0"/>
              <a:pPr/>
              <a:t>Friday, September 22, 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9936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4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76D3-5B7F-4300-ABED-C91F1B2AE209}" type="datetime2">
              <a:rPr lang="en-US" smtClean="0"/>
              <a:pPr/>
              <a:t>Friday, September 22,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58565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C1E59-17DD-41CE-97CA-624A472382D4}" type="datetime2">
              <a:rPr lang="en-US" smtClean="0"/>
              <a:pPr/>
              <a:t>Friday, September 22,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3749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057FC-95B6-4D89-AFDA-ABA33EE921E5}" type="datetime2">
              <a:rPr lang="en-US" smtClean="0"/>
              <a:pPr/>
              <a:t>Friday, September 22,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019838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549AC-EB31-477F-92A9-B1988E232878}" type="datetime2">
              <a:rPr lang="en-US" smtClean="0"/>
              <a:pPr/>
              <a:t>Friday, September 22,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01086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1034" y="274638"/>
            <a:ext cx="6779942" cy="11430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1"/>
                </a:solidFill>
                <a:latin typeface="ScalaSansLF-Regular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191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20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35FF7D-CD67-47BE-92C4-30E33F3FAE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776007"/>
      </p:ext>
    </p:extLst>
  </p:cSld>
  <p:clrMapOvr>
    <a:masterClrMapping/>
  </p:clrMapOvr>
  <p:transition spd="med">
    <p:zoom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571747"/>
            <a:ext cx="8229600" cy="427619"/>
          </a:xfrm>
          <a:prstGeom prst="rect">
            <a:avLst/>
          </a:prstGeom>
        </p:spPr>
        <p:txBody>
          <a:bodyPr vert="horz"/>
          <a:lstStyle>
            <a:lvl1pPr>
              <a:defRPr sz="3200" b="1" i="0" spc="0">
                <a:solidFill>
                  <a:srgbClr val="34383C"/>
                </a:solidFill>
                <a:latin typeface="Scala OT" charset="0"/>
                <a:ea typeface="Scala OT" charset="0"/>
                <a:cs typeface="Scala OT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1" y="1737894"/>
            <a:ext cx="8229600" cy="3649580"/>
          </a:xfrm>
          <a:prstGeom prst="rect">
            <a:avLst/>
          </a:prstGeom>
        </p:spPr>
        <p:txBody>
          <a:bodyPr vert="horz" numCol="2"/>
          <a:lstStyle>
            <a:lvl1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1pPr>
            <a:lvl2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2pPr>
            <a:lvl3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3pPr>
            <a:lvl4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4pPr>
            <a:lvl5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57200" y="1106827"/>
            <a:ext cx="8229600" cy="3161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 b="0" i="0">
                <a:solidFill>
                  <a:srgbClr val="34383C"/>
                </a:solidFill>
                <a:latin typeface="ScalaOT" charset="0"/>
                <a:ea typeface="ScalaOT" charset="0"/>
                <a:cs typeface="ScalaO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202286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7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/>
          <p:cNvSpPr/>
          <p:nvPr/>
        </p:nvSpPr>
        <p:spPr>
          <a:xfrm rot="10800000">
            <a:off x="0" y="0"/>
            <a:ext cx="9144000" cy="22860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A80CB818-7379-467D-8E76-EF9D9074A26C}" type="datetime2">
              <a:rPr lang="en-US" smtClean="0"/>
              <a:pPr/>
              <a:t>Friday, September 22, 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0CFEC368-1D7A-4F81-ABF6-AE0E36BAF64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6803560"/>
            <a:ext cx="9144000" cy="9144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7" name="Picture 3" descr="C:\Users\njones\Dropbox (2U)\Work\Designing Slides\Syracuse\03 Engin and CS\logo\logo_SYR-EngAtSYR.png"/>
          <p:cNvPicPr>
            <a:picLocks noChangeAspect="1" noChangeArrowheads="1"/>
          </p:cNvPicPr>
          <p:nvPr userDrawn="1"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121" y="6422102"/>
            <a:ext cx="2032000" cy="182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  <p:sldLayoutId id="2147483972" r:id="rId12"/>
    <p:sldLayoutId id="2147483973" r:id="rId13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7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/>
          <p:cNvSpPr/>
          <p:nvPr/>
        </p:nvSpPr>
        <p:spPr>
          <a:xfrm rot="10800000">
            <a:off x="0" y="0"/>
            <a:ext cx="9144000" cy="22860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A80CB818-7379-467D-8E76-EF9D9074A26C}" type="datetime2">
              <a:rPr lang="en-US" smtClean="0"/>
              <a:pPr/>
              <a:t>Friday, September 22, 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0CFEC368-1D7A-4F81-ABF6-AE0E36BAF64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6803560"/>
            <a:ext cx="9144000" cy="9144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821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8" r:id="rId1"/>
    <p:sldLayoutId id="2147483989" r:id="rId2"/>
    <p:sldLayoutId id="2147483990" r:id="rId3"/>
    <p:sldLayoutId id="2147483991" r:id="rId4"/>
    <p:sldLayoutId id="2147483992" r:id="rId5"/>
    <p:sldLayoutId id="2147483993" r:id="rId6"/>
    <p:sldLayoutId id="2147483994" r:id="rId7"/>
    <p:sldLayoutId id="2147483995" r:id="rId8"/>
    <p:sldLayoutId id="2147483996" r:id="rId9"/>
    <p:sldLayoutId id="2147483997" r:id="rId10"/>
    <p:sldLayoutId id="2147483998" r:id="rId11"/>
    <p:sldLayoutId id="2147483999" r:id="rId12"/>
    <p:sldLayoutId id="2147484000" r:id="rId13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cap="none" dirty="0"/>
              <a:t>Templates Function Specialization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10355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>
            <a:extLst>
              <a:ext uri="{FF2B5EF4-FFF2-40B4-BE49-F238E27FC236}">
                <a16:creationId xmlns:a16="http://schemas.microsoft.com/office/drawing/2014/main" id="{57625981-A083-4D5E-A881-3D96F8BE3F7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Template Specializations</a:t>
            </a:r>
          </a:p>
        </p:txBody>
      </p:sp>
      <p:sp>
        <p:nvSpPr>
          <p:cNvPr id="12292" name="Rectangle 3">
            <a:extLst>
              <a:ext uri="{FF2B5EF4-FFF2-40B4-BE49-F238E27FC236}">
                <a16:creationId xmlns:a16="http://schemas.microsoft.com/office/drawing/2014/main" id="{605B2541-B884-4D4F-A794-BB2C1D507DD5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altLang="en-US" sz="2400" dirty="0"/>
              <a:t>The max function:</a:t>
            </a:r>
            <a:br>
              <a:rPr lang="en-US" altLang="en-US" sz="2000" dirty="0"/>
            </a:br>
            <a:br>
              <a:rPr lang="en-US" altLang="en-US" sz="2000" dirty="0"/>
            </a:br>
            <a:r>
              <a:rPr lang="en-US" altLang="en-US" sz="2000" dirty="0">
                <a:latin typeface="Consolas" panose="020B0609020204030204" pitchFamily="49" charset="0"/>
              </a:rPr>
              <a:t>	template&lt;class T&gt;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	T max(</a:t>
            </a:r>
            <a:r>
              <a:rPr lang="en-US" altLang="en-US" sz="2000" dirty="0" err="1">
                <a:latin typeface="Consolas" panose="020B0609020204030204" pitchFamily="49" charset="0"/>
              </a:rPr>
              <a:t>const</a:t>
            </a:r>
            <a:r>
              <a:rPr lang="en-US" altLang="en-US" sz="2000" dirty="0">
                <a:latin typeface="Consolas" panose="020B0609020204030204" pitchFamily="49" charset="0"/>
              </a:rPr>
              <a:t> T&amp; t1, </a:t>
            </a:r>
            <a:r>
              <a:rPr lang="en-US" altLang="en-US" sz="2000" dirty="0" err="1">
                <a:latin typeface="Consolas" panose="020B0609020204030204" pitchFamily="49" charset="0"/>
              </a:rPr>
              <a:t>const</a:t>
            </a:r>
            <a:r>
              <a:rPr lang="en-US" altLang="en-US" sz="2000" dirty="0">
                <a:latin typeface="Consolas" panose="020B0609020204030204" pitchFamily="49" charset="0"/>
              </a:rPr>
              <a:t> T&amp; t2)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	{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      return ((t2 &gt; t1) ? t2 : t1);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	}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br>
              <a:rPr lang="en-US" altLang="en-US" sz="2000" dirty="0">
                <a:latin typeface="Courier New" panose="02070309020205020404" pitchFamily="49" charset="0"/>
              </a:rPr>
            </a:br>
            <a:r>
              <a:rPr lang="en-US" altLang="en-US" sz="2400" dirty="0"/>
              <a:t>is fairly useless for literal strings. Their type is </a:t>
            </a:r>
            <a:r>
              <a:rPr lang="en-US" altLang="en-US" sz="2400" dirty="0" err="1"/>
              <a:t>const</a:t>
            </a:r>
            <a:r>
              <a:rPr lang="en-US" altLang="en-US" sz="2400" dirty="0"/>
              <a:t> char*; e.g., an address, so max returns whichever string has the higher memory address, not the </a:t>
            </a:r>
            <a:r>
              <a:rPr lang="en-US" altLang="en-US" sz="2400" dirty="0" err="1"/>
              <a:t>lexocographically</a:t>
            </a:r>
            <a:r>
              <a:rPr lang="en-US" altLang="en-US" sz="2400" dirty="0"/>
              <a:t> higher. Enter specialization.</a:t>
            </a:r>
          </a:p>
        </p:txBody>
      </p:sp>
    </p:spTree>
    <p:extLst>
      <p:ext uri="{BB962C8B-B14F-4D97-AF65-F5344CB8AC3E}">
        <p14:creationId xmlns:p14="http://schemas.microsoft.com/office/powerpoint/2010/main" val="19344380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>
            <a:extLst>
              <a:ext uri="{FF2B5EF4-FFF2-40B4-BE49-F238E27FC236}">
                <a16:creationId xmlns:a16="http://schemas.microsoft.com/office/drawing/2014/main" id="{57625981-A083-4D5E-A881-3D96F8BE3F7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Template Specializations (cont.)</a:t>
            </a:r>
          </a:p>
        </p:txBody>
      </p:sp>
      <p:sp>
        <p:nvSpPr>
          <p:cNvPr id="12292" name="Rectangle 3">
            <a:extLst>
              <a:ext uri="{FF2B5EF4-FFF2-40B4-BE49-F238E27FC236}">
                <a16:creationId xmlns:a16="http://schemas.microsoft.com/office/drawing/2014/main" id="{605B2541-B884-4D4F-A794-BB2C1D507DD5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altLang="en-US" sz="2400" dirty="0"/>
              <a:t>The C++ language guarantees that, should we replace T with a specific type, then that specialization will be used whenever the compiler’s type inference yields that type; e.g.:</a:t>
            </a:r>
            <a:br>
              <a:rPr lang="en-US" altLang="en-US" sz="2000" dirty="0"/>
            </a:br>
            <a:br>
              <a:rPr lang="en-US" altLang="en-US" sz="2000" dirty="0"/>
            </a:br>
            <a:r>
              <a:rPr lang="en-US" altLang="en-US" sz="2000" dirty="0"/>
              <a:t>	</a:t>
            </a:r>
            <a:r>
              <a:rPr lang="en-US" altLang="en-US" sz="2000" dirty="0">
                <a:latin typeface="Consolas" panose="020B0609020204030204" pitchFamily="49" charset="0"/>
              </a:rPr>
              <a:t>typedef char* </a:t>
            </a:r>
            <a:r>
              <a:rPr lang="en-US" altLang="en-US" sz="2000" dirty="0" err="1">
                <a:latin typeface="Consolas" panose="020B0609020204030204" pitchFamily="49" charset="0"/>
              </a:rPr>
              <a:t>pChar</a:t>
            </a:r>
            <a:r>
              <a:rPr lang="en-US" altLang="en-US" sz="2000" dirty="0">
                <a:latin typeface="Consolas" panose="020B0609020204030204" pitchFamily="49" charset="0"/>
              </a:rPr>
              <a:t>;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	template&lt;&gt;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	</a:t>
            </a:r>
            <a:r>
              <a:rPr lang="en-US" altLang="en-US" sz="2000" dirty="0" err="1">
                <a:latin typeface="Consolas" panose="020B0609020204030204" pitchFamily="49" charset="0"/>
              </a:rPr>
              <a:t>const</a:t>
            </a:r>
            <a:r>
              <a:rPr lang="en-US" altLang="en-US" sz="2000" dirty="0">
                <a:latin typeface="Consolas" panose="020B0609020204030204" pitchFamily="49" charset="0"/>
              </a:rPr>
              <a:t> </a:t>
            </a:r>
            <a:r>
              <a:rPr lang="en-US" altLang="en-US" sz="2000" dirty="0" err="1">
                <a:latin typeface="Consolas" panose="020B0609020204030204" pitchFamily="49" charset="0"/>
              </a:rPr>
              <a:t>pChar</a:t>
            </a:r>
            <a:r>
              <a:rPr lang="en-US" altLang="en-US" sz="2000" dirty="0">
                <a:latin typeface="Consolas" panose="020B0609020204030204" pitchFamily="49" charset="0"/>
              </a:rPr>
              <a:t> max(</a:t>
            </a:r>
            <a:r>
              <a:rPr lang="en-US" altLang="en-US" sz="2000" dirty="0" err="1">
                <a:latin typeface="Consolas" panose="020B0609020204030204" pitchFamily="49" charset="0"/>
              </a:rPr>
              <a:t>const</a:t>
            </a:r>
            <a:r>
              <a:rPr lang="en-US" altLang="en-US" sz="2000" dirty="0">
                <a:latin typeface="Consolas" panose="020B0609020204030204" pitchFamily="49" charset="0"/>
              </a:rPr>
              <a:t> </a:t>
            </a:r>
            <a:r>
              <a:rPr lang="en-US" altLang="en-US" sz="2000" dirty="0" err="1">
                <a:latin typeface="Consolas" panose="020B0609020204030204" pitchFamily="49" charset="0"/>
              </a:rPr>
              <a:t>pChar</a:t>
            </a:r>
            <a:r>
              <a:rPr lang="en-US" altLang="en-US" sz="2000" dirty="0">
                <a:latin typeface="Consolas" panose="020B0609020204030204" pitchFamily="49" charset="0"/>
              </a:rPr>
              <a:t>&amp; s1, </a:t>
            </a:r>
            <a:r>
              <a:rPr lang="en-US" altLang="en-US" sz="2000" dirty="0" err="1">
                <a:latin typeface="Consolas" panose="020B0609020204030204" pitchFamily="49" charset="0"/>
              </a:rPr>
              <a:t>const</a:t>
            </a:r>
            <a:r>
              <a:rPr lang="en-US" altLang="en-US" sz="2000" dirty="0">
                <a:latin typeface="Consolas" panose="020B0609020204030204" pitchFamily="49" charset="0"/>
              </a:rPr>
              <a:t> </a:t>
            </a:r>
            <a:r>
              <a:rPr lang="en-US" altLang="en-US" sz="2000" dirty="0" err="1">
                <a:latin typeface="Consolas" panose="020B0609020204030204" pitchFamily="49" charset="0"/>
              </a:rPr>
              <a:t>pChar</a:t>
            </a:r>
            <a:r>
              <a:rPr lang="en-US" altLang="en-US" sz="2000" dirty="0">
                <a:latin typeface="Consolas" panose="020B0609020204030204" pitchFamily="49" charset="0"/>
              </a:rPr>
              <a:t>&amp; s2)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	{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	    return ((</a:t>
            </a:r>
            <a:r>
              <a:rPr lang="en-US" altLang="en-US" sz="2000" dirty="0" err="1">
                <a:latin typeface="Consolas" panose="020B0609020204030204" pitchFamily="49" charset="0"/>
              </a:rPr>
              <a:t>strcmp</a:t>
            </a:r>
            <a:r>
              <a:rPr lang="en-US" altLang="en-US" sz="2000" dirty="0">
                <a:latin typeface="Consolas" panose="020B0609020204030204" pitchFamily="49" charset="0"/>
              </a:rPr>
              <a:t>(s1,s2)&gt;0) ? S1 : s2);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	}</a:t>
            </a:r>
          </a:p>
        </p:txBody>
      </p:sp>
    </p:spTree>
    <p:extLst>
      <p:ext uri="{BB962C8B-B14F-4D97-AF65-F5344CB8AC3E}">
        <p14:creationId xmlns:p14="http://schemas.microsoft.com/office/powerpoint/2010/main" val="28005630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2">
            <a:extLst>
              <a:ext uri="{FF2B5EF4-FFF2-40B4-BE49-F238E27FC236}">
                <a16:creationId xmlns:a16="http://schemas.microsoft.com/office/drawing/2014/main" id="{74FDEE29-A0AF-45BC-9345-970878CF16A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Template Specializations (cont.)</a:t>
            </a:r>
          </a:p>
        </p:txBody>
      </p:sp>
      <p:sp>
        <p:nvSpPr>
          <p:cNvPr id="13316" name="Rectangle 3">
            <a:extLst>
              <a:ext uri="{FF2B5EF4-FFF2-40B4-BE49-F238E27FC236}">
                <a16:creationId xmlns:a16="http://schemas.microsoft.com/office/drawing/2014/main" id="{9FA33F49-8D06-4D7A-BC24-609A9C983F69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>
              <a:spcBef>
                <a:spcPts val="500"/>
              </a:spcBef>
            </a:pPr>
            <a:r>
              <a:rPr lang="en-US" altLang="en-US" sz="2400" dirty="0"/>
              <a:t>A template specialization is the narrowing of the number of types a template accepts as arguments, possibly to one.</a:t>
            </a:r>
            <a:br>
              <a:rPr lang="en-US" altLang="en-US" sz="700" dirty="0"/>
            </a:br>
            <a:endParaRPr lang="en-US" altLang="en-US" sz="700" dirty="0"/>
          </a:p>
          <a:p>
            <a:pPr lvl="1" eaLnBrk="1" hangingPunct="1">
              <a:spcBef>
                <a:spcPts val="500"/>
              </a:spcBef>
            </a:pPr>
            <a:r>
              <a:rPr lang="en-US" altLang="en-US" sz="2000" dirty="0"/>
              <a:t>template &lt;class T&gt; widget</a:t>
            </a:r>
            <a:br>
              <a:rPr lang="en-US" altLang="en-US" sz="2000" dirty="0"/>
            </a:br>
            <a:r>
              <a:rPr lang="en-US" altLang="en-US" sz="2000" dirty="0"/>
              <a:t>   – generic</a:t>
            </a:r>
          </a:p>
          <a:p>
            <a:pPr lvl="1" eaLnBrk="1" hangingPunct="1">
              <a:spcBef>
                <a:spcPts val="500"/>
              </a:spcBef>
            </a:pPr>
            <a:r>
              <a:rPr lang="en-US" altLang="en-US" sz="2000" dirty="0"/>
              <a:t>template &lt;class T*&gt; widget </a:t>
            </a:r>
            <a:br>
              <a:rPr lang="en-US" altLang="en-US" sz="2000" dirty="0"/>
            </a:br>
            <a:r>
              <a:rPr lang="en-US" altLang="en-US" sz="2000" dirty="0"/>
              <a:t>   – partial specialization to pointers</a:t>
            </a:r>
          </a:p>
          <a:p>
            <a:pPr lvl="1" eaLnBrk="1" hangingPunct="1">
              <a:spcBef>
                <a:spcPts val="500"/>
              </a:spcBef>
            </a:pPr>
            <a:r>
              <a:rPr lang="en-US" altLang="en-US" sz="2000" dirty="0"/>
              <a:t>template &lt;&gt; widget&lt;</a:t>
            </a:r>
            <a:r>
              <a:rPr lang="en-US" altLang="en-US" sz="2000" dirty="0" err="1"/>
              <a:t>std</a:t>
            </a:r>
            <a:r>
              <a:rPr lang="en-US" altLang="en-US" sz="2000" dirty="0"/>
              <a:t>::string&gt; </a:t>
            </a:r>
            <a:br>
              <a:rPr lang="en-US" altLang="en-US" sz="2000" dirty="0"/>
            </a:br>
            <a:r>
              <a:rPr lang="en-US" altLang="en-US" sz="2000" dirty="0"/>
              <a:t>   – full specialization to one concrete type.</a:t>
            </a:r>
          </a:p>
          <a:p>
            <a:pPr lvl="1" eaLnBrk="1" hangingPunct="1">
              <a:spcBef>
                <a:spcPts val="500"/>
              </a:spcBef>
            </a:pPr>
            <a:r>
              <a:rPr lang="en-US" altLang="en-US" sz="2000" dirty="0"/>
              <a:t>See PTS.cpp in cse687-OnLine/code/templates</a:t>
            </a:r>
            <a:br>
              <a:rPr lang="en-US" altLang="en-US" sz="2000" dirty="0"/>
            </a:br>
            <a:endParaRPr lang="en-US" altLang="en-US" sz="700" dirty="0"/>
          </a:p>
          <a:p>
            <a:pPr eaLnBrk="1" hangingPunct="1">
              <a:spcBef>
                <a:spcPts val="500"/>
              </a:spcBef>
            </a:pPr>
            <a:r>
              <a:rPr lang="en-US" altLang="en-US" sz="2400" dirty="0"/>
              <a:t>We define specializations to treat those cases in some special manner.</a:t>
            </a:r>
          </a:p>
        </p:txBody>
      </p:sp>
    </p:spTree>
    <p:extLst>
      <p:ext uri="{BB962C8B-B14F-4D97-AF65-F5344CB8AC3E}">
        <p14:creationId xmlns:p14="http://schemas.microsoft.com/office/powerpoint/2010/main" val="8925396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njones\Dropbox (2U)\Work\Designing Slides\Syracuse\03 Engin and CS\logo\logo_SYR-EngAtSYR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4836" y="2826679"/>
            <a:ext cx="5715000" cy="514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207686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larity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1697</TotalTime>
  <Words>78</Words>
  <Application>Microsoft Office PowerPoint</Application>
  <PresentationFormat>On-screen Show (4:3)</PresentationFormat>
  <Paragraphs>15</Paragraphs>
  <Slides>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</vt:i4>
      </vt:variant>
    </vt:vector>
  </HeadingPairs>
  <TitlesOfParts>
    <vt:vector size="15" baseType="lpstr">
      <vt:lpstr>Arial</vt:lpstr>
      <vt:lpstr>Calibri</vt:lpstr>
      <vt:lpstr>Consolas</vt:lpstr>
      <vt:lpstr>Courier New</vt:lpstr>
      <vt:lpstr>Scala OT</vt:lpstr>
      <vt:lpstr>ScalaOT</vt:lpstr>
      <vt:lpstr>ScalaSansLF-Regular</vt:lpstr>
      <vt:lpstr>ScalaSansOT</vt:lpstr>
      <vt:lpstr>Clarity</vt:lpstr>
      <vt:lpstr>1_Clarity</vt:lpstr>
      <vt:lpstr>Templates Function Specialization</vt:lpstr>
      <vt:lpstr>Template Specializations</vt:lpstr>
      <vt:lpstr>Template Specializations (cont.)</vt:lpstr>
      <vt:lpstr>Template Specializations (cont.)</vt:lpstr>
      <vt:lpstr>PowerPoint Presentation</vt:lpstr>
    </vt:vector>
  </TitlesOfParts>
  <Company>2U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GSM 420 / MBAH 420</dc:title>
  <dc:creator>Michael Lederer</dc:creator>
  <cp:lastModifiedBy>BobGolden</cp:lastModifiedBy>
  <cp:revision>194</cp:revision>
  <dcterms:created xsi:type="dcterms:W3CDTF">2015-11-10T20:00:19Z</dcterms:created>
  <dcterms:modified xsi:type="dcterms:W3CDTF">2017-09-22T21:57:11Z</dcterms:modified>
</cp:coreProperties>
</file>