
<file path=[Content_Types].xml><?xml version="1.0" encoding="utf-8"?>
<Types xmlns="http://schemas.openxmlformats.org/package/2006/content-types">
  <Default Extension="png" ContentType="image/png"/>
  <Default Extension="bin" ContentType="application/vnd.openxmlformats-officedocument.oleObject"/>
  <Default Extension="jpeg" ContentType="image/jpeg"/>
  <Default Extension="emf" ContentType="image/x-emf"/>
  <Default Extension="rels" ContentType="application/vnd.openxmlformats-package.relationships+xml"/>
  <Default Extension="xml" ContentType="application/xml"/>
  <Default Extension="vml" ContentType="application/vnd.openxmlformats-officedocument.vmlDrawin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  <Override PartName="/ppt/revisionInfo.xml" ContentType="application/vnd.ms-powerpoint.revisioninfo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960" r:id="rId1"/>
    <p:sldMasterId id="2147483987" r:id="rId2"/>
  </p:sldMasterIdLst>
  <p:notesMasterIdLst>
    <p:notesMasterId r:id="rId24"/>
  </p:notesMasterIdLst>
  <p:sldIdLst>
    <p:sldId id="326" r:id="rId3"/>
    <p:sldId id="352" r:id="rId4"/>
    <p:sldId id="353" r:id="rId5"/>
    <p:sldId id="354" r:id="rId6"/>
    <p:sldId id="356" r:id="rId7"/>
    <p:sldId id="355" r:id="rId8"/>
    <p:sldId id="357" r:id="rId9"/>
    <p:sldId id="358" r:id="rId10"/>
    <p:sldId id="359" r:id="rId11"/>
    <p:sldId id="360" r:id="rId12"/>
    <p:sldId id="361" r:id="rId13"/>
    <p:sldId id="362" r:id="rId14"/>
    <p:sldId id="363" r:id="rId15"/>
    <p:sldId id="364" r:id="rId16"/>
    <p:sldId id="365" r:id="rId17"/>
    <p:sldId id="366" r:id="rId18"/>
    <p:sldId id="367" r:id="rId19"/>
    <p:sldId id="368" r:id="rId20"/>
    <p:sldId id="369" r:id="rId21"/>
    <p:sldId id="370" r:id="rId22"/>
    <p:sldId id="318" r:id="rId23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1026" userDrawn="1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ED7D31"/>
    <a:srgbClr val="6F777D"/>
    <a:srgbClr val="3E3D3C"/>
    <a:srgbClr val="0D1D37"/>
    <a:srgbClr val="D4450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  <p:ext uri="{FD5EFAAD-0ECE-453E-9831-46B23BE46B34}">
      <p15:chartTrackingRefBased xmlns:p15="http://schemas.microsoft.com/office/powerpoint/2012/main" val="0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10"/>
    <p:restoredTop sz="88986" autoAdjust="0"/>
  </p:normalViewPr>
  <p:slideViewPr>
    <p:cSldViewPr snapToGrid="0" snapToObjects="1">
      <p:cViewPr varScale="1">
        <p:scale>
          <a:sx n="61" d="100"/>
          <a:sy n="61" d="100"/>
        </p:scale>
        <p:origin x="1572" y="78"/>
      </p:cViewPr>
      <p:guideLst>
        <p:guide orient="horz" pos="1026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66" d="100"/>
        <a:sy n="66" d="100"/>
      </p:scale>
      <p:origin x="0" y="0"/>
    </p:cViewPr>
  </p:sorter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6.xml"/><Relationship Id="rId13" Type="http://schemas.openxmlformats.org/officeDocument/2006/relationships/slide" Target="slides/slide11.xml"/><Relationship Id="rId18" Type="http://schemas.openxmlformats.org/officeDocument/2006/relationships/slide" Target="slides/slide16.xml"/><Relationship Id="rId26" Type="http://schemas.openxmlformats.org/officeDocument/2006/relationships/viewProps" Target="viewProps.xml"/><Relationship Id="rId3" Type="http://schemas.openxmlformats.org/officeDocument/2006/relationships/slide" Target="slides/slide1.xml"/><Relationship Id="rId21" Type="http://schemas.openxmlformats.org/officeDocument/2006/relationships/slide" Target="slides/slide19.xml"/><Relationship Id="rId7" Type="http://schemas.openxmlformats.org/officeDocument/2006/relationships/slide" Target="slides/slide5.xml"/><Relationship Id="rId12" Type="http://schemas.openxmlformats.org/officeDocument/2006/relationships/slide" Target="slides/slide10.xml"/><Relationship Id="rId17" Type="http://schemas.openxmlformats.org/officeDocument/2006/relationships/slide" Target="slides/slide15.xml"/><Relationship Id="rId25" Type="http://schemas.openxmlformats.org/officeDocument/2006/relationships/presProps" Target="presProps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14.xml"/><Relationship Id="rId20" Type="http://schemas.openxmlformats.org/officeDocument/2006/relationships/slide" Target="slides/slide18.xml"/><Relationship Id="rId29" Type="http://schemas.microsoft.com/office/2015/10/relationships/revisionInfo" Target="revisionInfo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4.xml"/><Relationship Id="rId11" Type="http://schemas.openxmlformats.org/officeDocument/2006/relationships/slide" Target="slides/slide9.xml"/><Relationship Id="rId24" Type="http://schemas.openxmlformats.org/officeDocument/2006/relationships/notesMaster" Target="notesMasters/notesMaster1.xml"/><Relationship Id="rId5" Type="http://schemas.openxmlformats.org/officeDocument/2006/relationships/slide" Target="slides/slide3.xml"/><Relationship Id="rId15" Type="http://schemas.openxmlformats.org/officeDocument/2006/relationships/slide" Target="slides/slide13.xml"/><Relationship Id="rId23" Type="http://schemas.openxmlformats.org/officeDocument/2006/relationships/slide" Target="slides/slide21.xml"/><Relationship Id="rId28" Type="http://schemas.openxmlformats.org/officeDocument/2006/relationships/tableStyles" Target="tableStyles.xml"/><Relationship Id="rId10" Type="http://schemas.openxmlformats.org/officeDocument/2006/relationships/slide" Target="slides/slide8.xml"/><Relationship Id="rId19" Type="http://schemas.openxmlformats.org/officeDocument/2006/relationships/slide" Target="slides/slide17.xml"/><Relationship Id="rId4" Type="http://schemas.openxmlformats.org/officeDocument/2006/relationships/slide" Target="slides/slide2.xml"/><Relationship Id="rId9" Type="http://schemas.openxmlformats.org/officeDocument/2006/relationships/slide" Target="slides/slide7.xml"/><Relationship Id="rId14" Type="http://schemas.openxmlformats.org/officeDocument/2006/relationships/slide" Target="slides/slide12.xml"/><Relationship Id="rId22" Type="http://schemas.openxmlformats.org/officeDocument/2006/relationships/slide" Target="slides/slide20.xml"/><Relationship Id="rId27" Type="http://schemas.openxmlformats.org/officeDocument/2006/relationships/theme" Target="theme/theme1.xml"/></Relationships>
</file>

<file path=ppt/drawings/_rels/vmlDrawing1.vml.rels><?xml version="1.0" encoding="UTF-8" standalone="yes"?>
<Relationships xmlns="http://schemas.openxmlformats.org/package/2006/relationships"><Relationship Id="rId1" Type="http://schemas.openxmlformats.org/officeDocument/2006/relationships/image" Target="../media/image3.emf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D112355E-9E02-FB4C-881D-3FE542E0640D}" type="datetimeFigureOut">
              <a:rPr lang="en-US" smtClean="0"/>
              <a:pPr/>
              <a:t>9/27/2017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60D50E08-B43C-1C40-8EE4-21DAB8FD2715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44909890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1012383"/>
            <a:ext cx="7848600" cy="1927225"/>
          </a:xfrm>
        </p:spPr>
        <p:txBody>
          <a:bodyPr anchor="b">
            <a:noAutofit/>
          </a:bodyPr>
          <a:lstStyle>
            <a:lvl1pPr>
              <a:defRPr sz="4400" cap="all" baseline="0">
                <a:solidFill>
                  <a:srgbClr val="3E3D3C"/>
                </a:solidFill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685800" y="3069780"/>
            <a:ext cx="6400800" cy="1752600"/>
          </a:xfrm>
        </p:spPr>
        <p:txBody>
          <a:bodyPr>
            <a:normAutofit/>
          </a:bodyPr>
          <a:lstStyle>
            <a:lvl1pPr marL="0" indent="0" algn="l">
              <a:buNone/>
              <a:defRPr sz="3200">
                <a:solidFill>
                  <a:srgbClr val="3E3D3C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dirty="0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8A432C8-69A7-458B-9684-2BFA64B31948}" type="datetime2">
              <a:rPr lang="en-US" smtClean="0"/>
              <a:pPr/>
              <a:t>Wednesday, September 27, 2017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algn="r"/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FEC368-1D7A-4F81-ABF6-AE0E36BAF64C}" type="slidenum">
              <a:rPr lang="en-US" smtClean="0"/>
              <a:pPr/>
              <a:t>‹#›</a:t>
            </a:fld>
            <a:endParaRPr lang="en-US"/>
          </a:p>
        </p:txBody>
      </p:sp>
      <p:cxnSp>
        <p:nvCxnSpPr>
          <p:cNvPr id="8" name="Straight Connector 7"/>
          <p:cNvCxnSpPr/>
          <p:nvPr/>
        </p:nvCxnSpPr>
        <p:spPr>
          <a:xfrm>
            <a:off x="685800" y="2963101"/>
            <a:ext cx="7848600" cy="1588"/>
          </a:xfrm>
          <a:prstGeom prst="line">
            <a:avLst/>
          </a:prstGeom>
          <a:ln w="19050">
            <a:solidFill>
              <a:schemeClr val="tx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396A3A3-94A6-4E5B-AF39-173ACA3E61CC}" type="datetime2">
              <a:rPr lang="en-US" smtClean="0"/>
              <a:pPr/>
              <a:t>Wednesday, September 27, 2017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algn="r"/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FEC368-1D7A-4F81-ABF6-AE0E36BAF64C}" type="slidenum">
              <a:rPr lang="en-US" smtClean="0"/>
              <a:pPr/>
              <a:t>‹#›</a:t>
            </a:fld>
            <a:endParaRPr lang="en-US"/>
          </a:p>
        </p:txBody>
      </p:sp>
      <p:cxnSp>
        <p:nvCxnSpPr>
          <p:cNvPr id="7" name="Straight Connector 6"/>
          <p:cNvCxnSpPr/>
          <p:nvPr userDrawn="1"/>
        </p:nvCxnSpPr>
        <p:spPr>
          <a:xfrm>
            <a:off x="457200" y="1293970"/>
            <a:ext cx="8229600" cy="0"/>
          </a:xfrm>
          <a:prstGeom prst="line">
            <a:avLst/>
          </a:prstGeom>
          <a:ln w="19050">
            <a:solidFill>
              <a:schemeClr val="tx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2362201"/>
            <a:ext cx="7772400" cy="2200275"/>
          </a:xfrm>
        </p:spPr>
        <p:txBody>
          <a:bodyPr anchor="b">
            <a:normAutofit/>
          </a:bodyPr>
          <a:lstStyle>
            <a:lvl1pPr algn="l">
              <a:defRPr sz="4800" b="0" cap="all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4626865"/>
            <a:ext cx="7772400" cy="1500187"/>
          </a:xfrm>
        </p:spPr>
        <p:txBody>
          <a:bodyPr anchor="t">
            <a:normAutofit/>
          </a:bodyPr>
          <a:lstStyle>
            <a:lvl1pPr marL="0" indent="0">
              <a:buNone/>
              <a:defRPr sz="2400">
                <a:solidFill>
                  <a:schemeClr val="tx2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933D019-A32C-4EAD-B8E6-DBDA699692FD}" type="datetime2">
              <a:rPr lang="en-US" smtClean="0"/>
              <a:pPr/>
              <a:t>Wednesday, September 27, 2017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algn="r"/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FEC368-1D7A-4F81-ABF6-AE0E36BAF64C}" type="slidenum">
              <a:rPr lang="en-US" smtClean="0"/>
              <a:pPr/>
              <a:t>‹#›</a:t>
            </a:fld>
            <a:endParaRPr lang="en-US"/>
          </a:p>
        </p:txBody>
      </p:sp>
      <p:cxnSp>
        <p:nvCxnSpPr>
          <p:cNvPr id="7" name="Straight Connector 6"/>
          <p:cNvCxnSpPr/>
          <p:nvPr/>
        </p:nvCxnSpPr>
        <p:spPr>
          <a:xfrm>
            <a:off x="731520" y="4599433"/>
            <a:ext cx="7848600" cy="1588"/>
          </a:xfrm>
          <a:prstGeom prst="line">
            <a:avLst/>
          </a:prstGeom>
          <a:ln w="19050">
            <a:solidFill>
              <a:schemeClr val="tx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73352"/>
            <a:ext cx="4038600" cy="4718304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73352"/>
            <a:ext cx="4038600" cy="4718304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CEBA98F-560C-4997-81C4-81D4D9187EAB}" type="datetime2">
              <a:rPr lang="en-US" smtClean="0"/>
              <a:pPr/>
              <a:t>Wednesday, September 27, 2017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algn="r"/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FEC368-1D7A-4F81-ABF6-AE0E36BAF64C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76400"/>
            <a:ext cx="3931920" cy="639763"/>
          </a:xfrm>
          <a:noFill/>
          <a:ln>
            <a:noFill/>
          </a:ln>
          <a:effectLst/>
        </p:spPr>
        <p:style>
          <a:lnRef idx="3">
            <a:schemeClr val="lt1"/>
          </a:lnRef>
          <a:fillRef idx="1">
            <a:schemeClr val="accent2"/>
          </a:fillRef>
          <a:effectRef idx="1">
            <a:schemeClr val="accent2"/>
          </a:effectRef>
          <a:fontRef idx="none"/>
        </p:style>
        <p:txBody>
          <a:bodyPr anchor="ctr">
            <a:normAutofit/>
          </a:bodyPr>
          <a:lstStyle>
            <a:lvl1pPr marL="0" indent="0" algn="ctr">
              <a:buNone/>
              <a:defRPr sz="2000" b="0">
                <a:solidFill>
                  <a:schemeClr val="tx2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438400"/>
            <a:ext cx="3931920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754880" y="1676400"/>
            <a:ext cx="3931920" cy="639763"/>
          </a:xfrm>
          <a:noFill/>
          <a:ln>
            <a:noFill/>
          </a:ln>
          <a:effectLst/>
        </p:spPr>
        <p:style>
          <a:lnRef idx="3">
            <a:schemeClr val="lt1"/>
          </a:lnRef>
          <a:fillRef idx="1">
            <a:schemeClr val="accent2"/>
          </a:fillRef>
          <a:effectRef idx="1">
            <a:schemeClr val="accent2"/>
          </a:effectRef>
          <a:fontRef idx="none"/>
        </p:style>
        <p:txBody>
          <a:bodyPr anchor="ctr">
            <a:normAutofit/>
          </a:bodyPr>
          <a:lstStyle>
            <a:lvl1pPr marL="0" indent="0" algn="ctr">
              <a:buNone/>
              <a:defRPr lang="en-US" sz="2000" b="0" kern="1200" dirty="0" smtClean="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754880" y="2438400"/>
            <a:ext cx="3931920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50972B2-CA5C-437D-87D0-8081271A9E4B}" type="datetime2">
              <a:rPr lang="en-US" smtClean="0"/>
              <a:pPr/>
              <a:t>Wednesday, September 27, 2017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algn="r"/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FEC368-1D7A-4F81-ABF6-AE0E36BAF64C}" type="slidenum">
              <a:rPr lang="en-US" smtClean="0"/>
              <a:pPr/>
              <a:t>‹#›</a:t>
            </a:fld>
            <a:endParaRPr lang="en-US"/>
          </a:p>
        </p:txBody>
      </p:sp>
      <p:cxnSp>
        <p:nvCxnSpPr>
          <p:cNvPr id="11" name="Straight Connector 10"/>
          <p:cNvCxnSpPr/>
          <p:nvPr/>
        </p:nvCxnSpPr>
        <p:spPr>
          <a:xfrm rot="5400000">
            <a:off x="2217817" y="4045823"/>
            <a:ext cx="4709160" cy="794"/>
          </a:xfrm>
          <a:prstGeom prst="line">
            <a:avLst/>
          </a:prstGeom>
          <a:ln w="19050">
            <a:solidFill>
              <a:schemeClr val="tx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9CD4847-11EF-4466-A8AD-85CDB7B49118}" type="datetime2">
              <a:rPr lang="en-US" smtClean="0"/>
              <a:pPr/>
              <a:t>Wednesday, September 27, 2017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algn="r"/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FEC368-1D7A-4F81-ABF6-AE0E36BAF64C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168457A-3AB9-4880-8A0C-9F8524491207}" type="datetime2">
              <a:rPr lang="en-US" smtClean="0"/>
              <a:pPr/>
              <a:t>Wednesday, September 27, 2017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algn="r"/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FEC368-1D7A-4F81-ABF6-AE0E36BAF64C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792080"/>
            <a:ext cx="2139696" cy="1261872"/>
          </a:xfrm>
        </p:spPr>
        <p:txBody>
          <a:bodyPr anchor="b">
            <a:noAutofit/>
          </a:bodyPr>
          <a:lstStyle>
            <a:lvl1pPr algn="l">
              <a:defRPr sz="2400" b="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971800" y="792080"/>
            <a:ext cx="5715000" cy="5577840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1" y="2130554"/>
            <a:ext cx="2139696" cy="4243615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FE976D3-5B7F-4300-ABED-C91F1B2AE209}" type="datetime2">
              <a:rPr lang="en-US" smtClean="0"/>
              <a:pPr/>
              <a:t>Wednesday, September 27, 2017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algn="r"/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FEC368-1D7A-4F81-ABF6-AE0E36BAF64C}" type="slidenum">
              <a:rPr lang="en-US" smtClean="0"/>
              <a:pPr/>
              <a:t>‹#›</a:t>
            </a:fld>
            <a:endParaRPr lang="en-US"/>
          </a:p>
        </p:txBody>
      </p:sp>
      <p:cxnSp>
        <p:nvCxnSpPr>
          <p:cNvPr id="9" name="Straight Connector 8"/>
          <p:cNvCxnSpPr/>
          <p:nvPr/>
        </p:nvCxnSpPr>
        <p:spPr>
          <a:xfrm rot="5400000">
            <a:off x="-13116" y="3580206"/>
            <a:ext cx="5577840" cy="1588"/>
          </a:xfrm>
          <a:prstGeom prst="line">
            <a:avLst/>
          </a:prstGeom>
          <a:ln w="19050">
            <a:solidFill>
              <a:schemeClr val="tx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792480"/>
            <a:ext cx="2142680" cy="1264920"/>
          </a:xfrm>
        </p:spPr>
        <p:txBody>
          <a:bodyPr anchor="b">
            <a:normAutofit/>
          </a:bodyPr>
          <a:lstStyle>
            <a:lvl1pPr algn="l">
              <a:defRPr sz="2400" b="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2858610" y="838201"/>
            <a:ext cx="5904390" cy="5500456"/>
          </a:xfrm>
          <a:solidFill>
            <a:schemeClr val="bg2"/>
          </a:solidFill>
          <a:ln w="76200">
            <a:solidFill>
              <a:srgbClr val="FFFFFF"/>
            </a:solidFill>
            <a:miter lim="800000"/>
          </a:ln>
          <a:effectLst>
            <a:outerShdw blurRad="50800" dist="12700" dir="5400000" algn="t" rotWithShape="0">
              <a:prstClr val="black">
                <a:alpha val="59000"/>
              </a:prstClr>
            </a:outerShdw>
          </a:effectLst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2133600"/>
            <a:ext cx="2139696" cy="4242816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BDC1E59-17DD-41CE-97CA-624A472382D4}" type="datetime2">
              <a:rPr lang="en-US" smtClean="0"/>
              <a:pPr/>
              <a:t>Wednesday, September 27, 2017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algn="r"/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FEC368-1D7A-4F81-ABF6-AE0E36BAF64C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CC057FC-95B6-4D89-AFDA-ABA33EE921E5}" type="datetime2">
              <a:rPr lang="en-US" smtClean="0"/>
              <a:pPr/>
              <a:t>Wednesday, September 27, 2017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algn="r"/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FEC368-1D7A-4F81-ABF6-AE0E36BAF64C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609600"/>
            <a:ext cx="2057400" cy="5867400"/>
          </a:xfrm>
        </p:spPr>
        <p:txBody>
          <a:bodyPr vert="eaVert" anchor="b"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609600"/>
            <a:ext cx="6019800" cy="5867400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C4549AC-EB31-477F-92A9-B1988E232878}" type="datetime2">
              <a:rPr lang="en-US" smtClean="0"/>
              <a:pPr/>
              <a:t>Wednesday, September 27, 2017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algn="r"/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FEC368-1D7A-4F81-ABF6-AE0E36BAF64C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xAndObj">
  <p:cSld name="Title, Text,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141034" y="274638"/>
            <a:ext cx="6779942" cy="1143000"/>
          </a:xfrm>
          <a:prstGeom prst="rect">
            <a:avLst/>
          </a:prstGeom>
        </p:spPr>
        <p:txBody>
          <a:bodyPr/>
          <a:lstStyle>
            <a:lvl1pPr>
              <a:defRPr sz="3600">
                <a:solidFill>
                  <a:schemeClr val="bg1"/>
                </a:solidFill>
                <a:latin typeface="ScalaSansLF-Regular" pitchFamily="2" charset="0"/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sz="half" idx="1"/>
          </p:nvPr>
        </p:nvSpPr>
        <p:spPr>
          <a:xfrm>
            <a:off x="519113" y="1533525"/>
            <a:ext cx="4000500" cy="3992563"/>
          </a:xfrm>
          <a:prstGeom prst="rect">
            <a:avLst/>
          </a:prstGeom>
        </p:spPr>
        <p:txBody>
          <a:bodyPr/>
          <a:lstStyle>
            <a:lvl1pPr>
              <a:defRPr>
                <a:solidFill>
                  <a:schemeClr val="bg1"/>
                </a:solidFill>
                <a:latin typeface="ScalaSansLF-Regular" pitchFamily="2" charset="0"/>
              </a:defRPr>
            </a:lvl1pPr>
            <a:lvl2pPr>
              <a:defRPr>
                <a:solidFill>
                  <a:schemeClr val="bg1"/>
                </a:solidFill>
                <a:latin typeface="ScalaSansLF-Regular" pitchFamily="2" charset="0"/>
              </a:defRPr>
            </a:lvl2pPr>
            <a:lvl3pPr>
              <a:defRPr>
                <a:solidFill>
                  <a:schemeClr val="bg1"/>
                </a:solidFill>
                <a:latin typeface="ScalaSansLF-Regular" pitchFamily="2" charset="0"/>
              </a:defRPr>
            </a:lvl3pPr>
            <a:lvl4pPr>
              <a:defRPr>
                <a:solidFill>
                  <a:schemeClr val="bg1"/>
                </a:solidFill>
                <a:latin typeface="ScalaSansLF-Regular" pitchFamily="2" charset="0"/>
              </a:defRPr>
            </a:lvl4pPr>
            <a:lvl5pPr>
              <a:defRPr>
                <a:solidFill>
                  <a:schemeClr val="bg1"/>
                </a:solidFill>
                <a:latin typeface="ScalaSansLF-Regular" pitchFamily="2" charset="0"/>
              </a:defRPr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72013" y="1533525"/>
            <a:ext cx="4000500" cy="3992563"/>
          </a:xfrm>
          <a:prstGeom prst="rect">
            <a:avLst/>
          </a:prstGeom>
        </p:spPr>
        <p:txBody>
          <a:bodyPr/>
          <a:lstStyle>
            <a:lvl1pPr>
              <a:defRPr>
                <a:solidFill>
                  <a:schemeClr val="bg1"/>
                </a:solidFill>
                <a:latin typeface="ScalaSansLF-Regular" pitchFamily="2" charset="0"/>
              </a:defRPr>
            </a:lvl1pPr>
            <a:lvl2pPr>
              <a:defRPr>
                <a:solidFill>
                  <a:schemeClr val="bg1"/>
                </a:solidFill>
                <a:latin typeface="ScalaSansLF-Regular" pitchFamily="2" charset="0"/>
              </a:defRPr>
            </a:lvl2pPr>
            <a:lvl3pPr>
              <a:defRPr>
                <a:solidFill>
                  <a:schemeClr val="bg1"/>
                </a:solidFill>
                <a:latin typeface="ScalaSansLF-Regular" pitchFamily="2" charset="0"/>
              </a:defRPr>
            </a:lvl3pPr>
            <a:lvl4pPr>
              <a:defRPr>
                <a:solidFill>
                  <a:schemeClr val="bg1"/>
                </a:solidFill>
                <a:latin typeface="ScalaSansLF-Regular" pitchFamily="2" charset="0"/>
              </a:defRPr>
            </a:lvl4pPr>
            <a:lvl5pPr>
              <a:defRPr>
                <a:solidFill>
                  <a:schemeClr val="bg1"/>
                </a:solidFill>
                <a:latin typeface="ScalaSansLF-Regular" pitchFamily="2" charset="0"/>
              </a:defRPr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5" name="Rectangle 3"/>
          <p:cNvSpPr>
            <a:spLocks noGrp="1" noChangeArrowheads="1"/>
          </p:cNvSpPr>
          <p:nvPr>
            <p:ph type="dt" sz="half" idx="10"/>
          </p:nvPr>
        </p:nvSpPr>
        <p:spPr>
          <a:xfrm>
            <a:off x="457200" y="6245225"/>
            <a:ext cx="2133600" cy="476250"/>
          </a:xfrm>
          <a:prstGeom prst="rect">
            <a:avLst/>
          </a:prstGeom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4"/>
          <p:cNvSpPr>
            <a:spLocks noGrp="1" noChangeArrowheads="1"/>
          </p:cNvSpPr>
          <p:nvPr>
            <p:ph type="ftr" sz="quarter" idx="11"/>
          </p:nvPr>
        </p:nvSpPr>
        <p:spPr>
          <a:xfrm>
            <a:off x="3124200" y="6245225"/>
            <a:ext cx="2895600" cy="476250"/>
          </a:xfrm>
          <a:prstGeom prst="rect">
            <a:avLst/>
          </a:prstGeom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Rectangle 5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9035FF7D-CD67-47BE-92C4-30E33F3FAE6F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81214437"/>
      </p:ext>
    </p:extLst>
  </p:cSld>
  <p:clrMapOvr>
    <a:masterClrMapping/>
  </p:clrMapOvr>
  <p:transition spd="med">
    <p:zoom/>
  </p:transition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text only - 2 colum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>
          <a:xfrm>
            <a:off x="457200" y="571747"/>
            <a:ext cx="8229600" cy="427619"/>
          </a:xfrm>
          <a:prstGeom prst="rect">
            <a:avLst/>
          </a:prstGeom>
        </p:spPr>
        <p:txBody>
          <a:bodyPr vert="horz"/>
          <a:lstStyle>
            <a:lvl1pPr>
              <a:defRPr sz="3200" b="1" i="0" spc="0">
                <a:solidFill>
                  <a:srgbClr val="34383C"/>
                </a:solidFill>
                <a:latin typeface="Scala OT" charset="0"/>
                <a:ea typeface="Scala OT" charset="0"/>
                <a:cs typeface="Scala OT" charset="0"/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7" name="Text Placeholder 2"/>
          <p:cNvSpPr>
            <a:spLocks noGrp="1"/>
          </p:cNvSpPr>
          <p:nvPr>
            <p:ph type="body" sz="quarter" idx="10"/>
          </p:nvPr>
        </p:nvSpPr>
        <p:spPr>
          <a:xfrm>
            <a:off x="457201" y="1737894"/>
            <a:ext cx="8229600" cy="3649580"/>
          </a:xfrm>
          <a:prstGeom prst="rect">
            <a:avLst/>
          </a:prstGeom>
        </p:spPr>
        <p:txBody>
          <a:bodyPr vert="horz" numCol="2"/>
          <a:lstStyle>
            <a:lvl1pPr>
              <a:defRPr sz="1600" b="0" i="0">
                <a:solidFill>
                  <a:srgbClr val="34383C"/>
                </a:solidFill>
                <a:latin typeface="ScalaSansOT" charset="0"/>
                <a:ea typeface="ScalaSansOT" charset="0"/>
                <a:cs typeface="ScalaSansOT" charset="0"/>
              </a:defRPr>
            </a:lvl1pPr>
            <a:lvl2pPr>
              <a:defRPr sz="1600" b="0" i="0">
                <a:solidFill>
                  <a:srgbClr val="34383C"/>
                </a:solidFill>
                <a:latin typeface="ScalaSansOT" charset="0"/>
                <a:ea typeface="ScalaSansOT" charset="0"/>
                <a:cs typeface="ScalaSansOT" charset="0"/>
              </a:defRPr>
            </a:lvl2pPr>
            <a:lvl3pPr>
              <a:defRPr sz="1600" b="0" i="0">
                <a:solidFill>
                  <a:srgbClr val="34383C"/>
                </a:solidFill>
                <a:latin typeface="ScalaSansOT" charset="0"/>
                <a:ea typeface="ScalaSansOT" charset="0"/>
                <a:cs typeface="ScalaSansOT" charset="0"/>
              </a:defRPr>
            </a:lvl3pPr>
            <a:lvl4pPr>
              <a:defRPr sz="1600" b="0" i="0">
                <a:solidFill>
                  <a:srgbClr val="34383C"/>
                </a:solidFill>
                <a:latin typeface="ScalaSansOT" charset="0"/>
                <a:ea typeface="ScalaSansOT" charset="0"/>
                <a:cs typeface="ScalaSansOT" charset="0"/>
              </a:defRPr>
            </a:lvl4pPr>
            <a:lvl5pPr>
              <a:defRPr sz="1600" b="0" i="0">
                <a:solidFill>
                  <a:srgbClr val="34383C"/>
                </a:solidFill>
                <a:latin typeface="ScalaSansOT" charset="0"/>
                <a:ea typeface="ScalaSansOT" charset="0"/>
                <a:cs typeface="ScalaSansOT" charset="0"/>
              </a:defRPr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sz="quarter" idx="11"/>
          </p:nvPr>
        </p:nvSpPr>
        <p:spPr>
          <a:xfrm>
            <a:off x="457200" y="1106827"/>
            <a:ext cx="8229600" cy="316163"/>
          </a:xfrm>
          <a:prstGeom prst="rect">
            <a:avLst/>
          </a:prstGeom>
        </p:spPr>
        <p:txBody>
          <a:bodyPr vert="horz"/>
          <a:lstStyle>
            <a:lvl1pPr marL="0" indent="0">
              <a:buNone/>
              <a:defRPr sz="1800" b="0" i="0">
                <a:solidFill>
                  <a:srgbClr val="34383C"/>
                </a:solidFill>
                <a:latin typeface="ScalaOT" charset="0"/>
                <a:ea typeface="ScalaOT" charset="0"/>
                <a:cs typeface="ScalaOT" charset="0"/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721098412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936181"/>
            <a:ext cx="7848600" cy="1927225"/>
          </a:xfrm>
        </p:spPr>
        <p:txBody>
          <a:bodyPr anchor="b">
            <a:noAutofit/>
          </a:bodyPr>
          <a:lstStyle>
            <a:lvl1pPr>
              <a:defRPr sz="5400" cap="all" baseline="0">
                <a:solidFill>
                  <a:srgbClr val="3E3D3C"/>
                </a:solidFill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685800" y="3069780"/>
            <a:ext cx="6400800" cy="1752600"/>
          </a:xfrm>
        </p:spPr>
        <p:txBody>
          <a:bodyPr/>
          <a:lstStyle>
            <a:lvl1pPr marL="0" indent="0" algn="l">
              <a:buNone/>
              <a:defRPr>
                <a:solidFill>
                  <a:srgbClr val="3E3D3C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8A432C8-69A7-458B-9684-2BFA64B31948}" type="datetime2">
              <a:rPr lang="en-US" smtClean="0"/>
              <a:pPr/>
              <a:t>Wednesday, September 27, 2017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algn="r"/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FEC368-1D7A-4F81-ABF6-AE0E36BAF64C}" type="slidenum">
              <a:rPr lang="en-US" smtClean="0"/>
              <a:pPr/>
              <a:t>‹#›</a:t>
            </a:fld>
            <a:endParaRPr lang="en-US"/>
          </a:p>
        </p:txBody>
      </p:sp>
      <p:cxnSp>
        <p:nvCxnSpPr>
          <p:cNvPr id="8" name="Straight Connector 7"/>
          <p:cNvCxnSpPr/>
          <p:nvPr/>
        </p:nvCxnSpPr>
        <p:spPr>
          <a:xfrm>
            <a:off x="685800" y="2963101"/>
            <a:ext cx="7848600" cy="1588"/>
          </a:xfrm>
          <a:prstGeom prst="line">
            <a:avLst/>
          </a:prstGeom>
          <a:ln w="19050">
            <a:solidFill>
              <a:schemeClr val="tx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306391740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06829"/>
            <a:ext cx="8229600" cy="1317171"/>
          </a:xfrm>
        </p:spPr>
        <p:txBody>
          <a:bodyPr>
            <a:normAutofit/>
          </a:bodyPr>
          <a:lstStyle>
            <a:lvl1pPr algn="ctr">
              <a:defRPr sz="4400"/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>
            <a:lvl1pPr indent="-183600">
              <a:buClr>
                <a:schemeClr val="tx1"/>
              </a:buClr>
              <a:defRPr sz="3200"/>
            </a:lvl1pPr>
            <a:lvl2pPr indent="-183600">
              <a:buClr>
                <a:schemeClr val="tx1"/>
              </a:buClr>
              <a:defRPr sz="2800"/>
            </a:lvl2pPr>
            <a:lvl3pPr indent="-183600">
              <a:buClr>
                <a:schemeClr val="tx1"/>
              </a:buClr>
              <a:defRPr sz="2400"/>
            </a:lvl3pPr>
            <a:lvl4pPr indent="-183600">
              <a:buClr>
                <a:schemeClr val="tx1"/>
              </a:buClr>
              <a:defRPr sz="2000"/>
            </a:lvl4pPr>
            <a:lvl5pPr indent="-183600">
              <a:buClr>
                <a:schemeClr val="tx1"/>
              </a:buClr>
              <a:defRPr sz="1800"/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396A3A3-94A6-4E5B-AF39-173ACA3E61CC}" type="datetime2">
              <a:rPr lang="en-US" smtClean="0"/>
              <a:pPr/>
              <a:t>Wednesday, September 27, 2017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algn="r"/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FEC368-1D7A-4F81-ABF6-AE0E36BAF64C}" type="slidenum">
              <a:rPr lang="en-US" smtClean="0"/>
              <a:pPr/>
              <a:t>‹#›</a:t>
            </a:fld>
            <a:endParaRPr lang="en-US"/>
          </a:p>
        </p:txBody>
      </p:sp>
      <p:cxnSp>
        <p:nvCxnSpPr>
          <p:cNvPr id="7" name="Straight Connector 6"/>
          <p:cNvCxnSpPr/>
          <p:nvPr userDrawn="1"/>
        </p:nvCxnSpPr>
        <p:spPr>
          <a:xfrm>
            <a:off x="457200" y="1406704"/>
            <a:ext cx="8229600" cy="0"/>
          </a:xfrm>
          <a:prstGeom prst="line">
            <a:avLst/>
          </a:prstGeom>
          <a:ln w="19050">
            <a:solidFill>
              <a:schemeClr val="tx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428584081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2362201"/>
            <a:ext cx="7772400" cy="2200275"/>
          </a:xfrm>
        </p:spPr>
        <p:txBody>
          <a:bodyPr anchor="b">
            <a:normAutofit/>
          </a:bodyPr>
          <a:lstStyle>
            <a:lvl1pPr algn="l">
              <a:defRPr sz="4800" b="0" cap="all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4626865"/>
            <a:ext cx="7772400" cy="1500187"/>
          </a:xfrm>
        </p:spPr>
        <p:txBody>
          <a:bodyPr anchor="t">
            <a:normAutofit/>
          </a:bodyPr>
          <a:lstStyle>
            <a:lvl1pPr marL="0" indent="0">
              <a:buNone/>
              <a:defRPr sz="2400">
                <a:solidFill>
                  <a:schemeClr val="tx2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933D019-A32C-4EAD-B8E6-DBDA699692FD}" type="datetime2">
              <a:rPr lang="en-US" smtClean="0"/>
              <a:pPr/>
              <a:t>Wednesday, September 27, 2017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algn="r"/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FEC368-1D7A-4F81-ABF6-AE0E36BAF64C}" type="slidenum">
              <a:rPr lang="en-US" smtClean="0"/>
              <a:pPr/>
              <a:t>‹#›</a:t>
            </a:fld>
            <a:endParaRPr lang="en-US"/>
          </a:p>
        </p:txBody>
      </p:sp>
      <p:cxnSp>
        <p:nvCxnSpPr>
          <p:cNvPr id="7" name="Straight Connector 6"/>
          <p:cNvCxnSpPr/>
          <p:nvPr/>
        </p:nvCxnSpPr>
        <p:spPr>
          <a:xfrm>
            <a:off x="731520" y="4599433"/>
            <a:ext cx="7848600" cy="1588"/>
          </a:xfrm>
          <a:prstGeom prst="line">
            <a:avLst/>
          </a:prstGeom>
          <a:ln w="19050">
            <a:solidFill>
              <a:schemeClr val="tx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589718848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73352"/>
            <a:ext cx="4038600" cy="4718304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73352"/>
            <a:ext cx="4038600" cy="4718304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CEBA98F-560C-4997-81C4-81D4D9187EAB}" type="datetime2">
              <a:rPr lang="en-US" smtClean="0"/>
              <a:pPr/>
              <a:t>Wednesday, September 27, 2017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algn="r"/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FEC368-1D7A-4F81-ABF6-AE0E36BAF64C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29222237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76400"/>
            <a:ext cx="3931920" cy="639763"/>
          </a:xfrm>
          <a:noFill/>
          <a:ln>
            <a:noFill/>
          </a:ln>
          <a:effectLst/>
        </p:spPr>
        <p:style>
          <a:lnRef idx="3">
            <a:schemeClr val="lt1"/>
          </a:lnRef>
          <a:fillRef idx="1">
            <a:schemeClr val="accent2"/>
          </a:fillRef>
          <a:effectRef idx="1">
            <a:schemeClr val="accent2"/>
          </a:effectRef>
          <a:fontRef idx="none"/>
        </p:style>
        <p:txBody>
          <a:bodyPr anchor="ctr">
            <a:normAutofit/>
          </a:bodyPr>
          <a:lstStyle>
            <a:lvl1pPr marL="0" indent="0" algn="ctr">
              <a:buNone/>
              <a:defRPr sz="2000" b="0">
                <a:solidFill>
                  <a:schemeClr val="tx2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438400"/>
            <a:ext cx="3931920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754880" y="1676400"/>
            <a:ext cx="3931920" cy="639763"/>
          </a:xfrm>
          <a:noFill/>
          <a:ln>
            <a:noFill/>
          </a:ln>
          <a:effectLst/>
        </p:spPr>
        <p:style>
          <a:lnRef idx="3">
            <a:schemeClr val="lt1"/>
          </a:lnRef>
          <a:fillRef idx="1">
            <a:schemeClr val="accent2"/>
          </a:fillRef>
          <a:effectRef idx="1">
            <a:schemeClr val="accent2"/>
          </a:effectRef>
          <a:fontRef idx="none"/>
        </p:style>
        <p:txBody>
          <a:bodyPr anchor="ctr">
            <a:normAutofit/>
          </a:bodyPr>
          <a:lstStyle>
            <a:lvl1pPr marL="0" indent="0" algn="ctr">
              <a:buNone/>
              <a:defRPr lang="en-US" sz="2000" b="0" kern="1200" dirty="0" smtClean="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754880" y="2438400"/>
            <a:ext cx="3931920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50972B2-CA5C-437D-87D0-8081271A9E4B}" type="datetime2">
              <a:rPr lang="en-US" smtClean="0"/>
              <a:pPr/>
              <a:t>Wednesday, September 27, 2017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algn="r"/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FEC368-1D7A-4F81-ABF6-AE0E36BAF64C}" type="slidenum">
              <a:rPr lang="en-US" smtClean="0"/>
              <a:pPr/>
              <a:t>‹#›</a:t>
            </a:fld>
            <a:endParaRPr lang="en-US"/>
          </a:p>
        </p:txBody>
      </p:sp>
      <p:cxnSp>
        <p:nvCxnSpPr>
          <p:cNvPr id="11" name="Straight Connector 10"/>
          <p:cNvCxnSpPr/>
          <p:nvPr/>
        </p:nvCxnSpPr>
        <p:spPr>
          <a:xfrm rot="5400000">
            <a:off x="2217817" y="4045823"/>
            <a:ext cx="4709160" cy="794"/>
          </a:xfrm>
          <a:prstGeom prst="line">
            <a:avLst/>
          </a:prstGeom>
          <a:ln w="19050">
            <a:solidFill>
              <a:schemeClr val="tx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90863384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06829"/>
            <a:ext cx="8229600" cy="1317171"/>
          </a:xfrm>
        </p:spPr>
        <p:txBody>
          <a:bodyPr>
            <a:normAutofit/>
          </a:bodyPr>
          <a:lstStyle>
            <a:lvl1pPr algn="ctr">
              <a:defRPr sz="4400"/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9CD4847-11EF-4466-A8AD-85CDB7B49118}" type="datetime2">
              <a:rPr lang="en-US" smtClean="0"/>
              <a:pPr/>
              <a:t>Wednesday, September 27, 2017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algn="r"/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FEC368-1D7A-4F81-ABF6-AE0E36BAF64C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01974290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168457A-3AB9-4880-8A0C-9F8524491207}" type="datetime2">
              <a:rPr lang="en-US" smtClean="0"/>
              <a:pPr/>
              <a:t>Wednesday, September 27, 2017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algn="r"/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FEC368-1D7A-4F81-ABF6-AE0E36BAF64C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06993605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792080"/>
            <a:ext cx="2139696" cy="1261872"/>
          </a:xfrm>
        </p:spPr>
        <p:txBody>
          <a:bodyPr anchor="b">
            <a:noAutofit/>
          </a:bodyPr>
          <a:lstStyle>
            <a:lvl1pPr algn="l">
              <a:defRPr sz="2400" b="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971800" y="792080"/>
            <a:ext cx="5715000" cy="5577840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1" y="2130554"/>
            <a:ext cx="2139696" cy="4243615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FE976D3-5B7F-4300-ABED-C91F1B2AE209}" type="datetime2">
              <a:rPr lang="en-US" smtClean="0"/>
              <a:pPr/>
              <a:t>Wednesday, September 27, 2017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algn="r"/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FEC368-1D7A-4F81-ABF6-AE0E36BAF64C}" type="slidenum">
              <a:rPr lang="en-US" smtClean="0"/>
              <a:pPr/>
              <a:t>‹#›</a:t>
            </a:fld>
            <a:endParaRPr lang="en-US"/>
          </a:p>
        </p:txBody>
      </p:sp>
      <p:cxnSp>
        <p:nvCxnSpPr>
          <p:cNvPr id="9" name="Straight Connector 8"/>
          <p:cNvCxnSpPr/>
          <p:nvPr/>
        </p:nvCxnSpPr>
        <p:spPr>
          <a:xfrm rot="5400000">
            <a:off x="-13116" y="3580206"/>
            <a:ext cx="5577840" cy="1588"/>
          </a:xfrm>
          <a:prstGeom prst="line">
            <a:avLst/>
          </a:prstGeom>
          <a:ln w="19050">
            <a:solidFill>
              <a:schemeClr val="tx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965856551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792480"/>
            <a:ext cx="2142680" cy="1264920"/>
          </a:xfrm>
        </p:spPr>
        <p:txBody>
          <a:bodyPr anchor="b">
            <a:normAutofit/>
          </a:bodyPr>
          <a:lstStyle>
            <a:lvl1pPr algn="l">
              <a:defRPr sz="2400" b="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2858610" y="838201"/>
            <a:ext cx="5904390" cy="5500456"/>
          </a:xfrm>
          <a:solidFill>
            <a:schemeClr val="bg2"/>
          </a:solidFill>
          <a:ln w="76200">
            <a:solidFill>
              <a:srgbClr val="FFFFFF"/>
            </a:solidFill>
            <a:miter lim="800000"/>
          </a:ln>
          <a:effectLst>
            <a:outerShdw blurRad="50800" dist="12700" dir="5400000" algn="t" rotWithShape="0">
              <a:prstClr val="black">
                <a:alpha val="59000"/>
              </a:prstClr>
            </a:outerShdw>
          </a:effectLst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2133600"/>
            <a:ext cx="2139696" cy="4242816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BDC1E59-17DD-41CE-97CA-624A472382D4}" type="datetime2">
              <a:rPr lang="en-US" smtClean="0"/>
              <a:pPr/>
              <a:t>Wednesday, September 27, 2017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algn="r"/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FEC368-1D7A-4F81-ABF6-AE0E36BAF64C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53374962"/>
      </p:ext>
    </p:extLst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CC057FC-95B6-4D89-AFDA-ABA33EE921E5}" type="datetime2">
              <a:rPr lang="en-US" smtClean="0"/>
              <a:pPr/>
              <a:t>Wednesday, September 27, 2017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algn="r"/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FEC368-1D7A-4F81-ABF6-AE0E36BAF64C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90198385"/>
      </p:ext>
    </p:extLst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609600"/>
            <a:ext cx="2057400" cy="5867400"/>
          </a:xfrm>
        </p:spPr>
        <p:txBody>
          <a:bodyPr vert="eaVert" anchor="b"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609600"/>
            <a:ext cx="6019800" cy="5867400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C4549AC-EB31-477F-92A9-B1988E232878}" type="datetime2">
              <a:rPr lang="en-US" smtClean="0"/>
              <a:pPr/>
              <a:t>Wednesday, September 27, 2017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algn="r"/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FEC368-1D7A-4F81-ABF6-AE0E36BAF64C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59010869"/>
      </p:ext>
    </p:extLst>
  </p:cSld>
  <p:clrMapOvr>
    <a:masterClrMapping/>
  </p:clrMapOvr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type="txAndObj" preserve="1">
  <p:cSld name="Title, Text,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141034" y="274638"/>
            <a:ext cx="6779942" cy="1143000"/>
          </a:xfrm>
          <a:prstGeom prst="rect">
            <a:avLst/>
          </a:prstGeom>
        </p:spPr>
        <p:txBody>
          <a:bodyPr/>
          <a:lstStyle>
            <a:lvl1pPr>
              <a:defRPr sz="3600">
                <a:solidFill>
                  <a:schemeClr val="bg1"/>
                </a:solidFill>
                <a:latin typeface="ScalaSansLF-Regular" pitchFamily="2" charset="0"/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sz="half" idx="1"/>
          </p:nvPr>
        </p:nvSpPr>
        <p:spPr>
          <a:xfrm>
            <a:off x="519113" y="1533525"/>
            <a:ext cx="4000500" cy="3992563"/>
          </a:xfrm>
          <a:prstGeom prst="rect">
            <a:avLst/>
          </a:prstGeom>
        </p:spPr>
        <p:txBody>
          <a:bodyPr/>
          <a:lstStyle>
            <a:lvl1pPr>
              <a:defRPr>
                <a:solidFill>
                  <a:schemeClr val="bg1"/>
                </a:solidFill>
                <a:latin typeface="ScalaSansLF-Regular" pitchFamily="2" charset="0"/>
              </a:defRPr>
            </a:lvl1pPr>
            <a:lvl2pPr>
              <a:defRPr>
                <a:solidFill>
                  <a:schemeClr val="bg1"/>
                </a:solidFill>
                <a:latin typeface="ScalaSansLF-Regular" pitchFamily="2" charset="0"/>
              </a:defRPr>
            </a:lvl2pPr>
            <a:lvl3pPr>
              <a:defRPr>
                <a:solidFill>
                  <a:schemeClr val="bg1"/>
                </a:solidFill>
                <a:latin typeface="ScalaSansLF-Regular" pitchFamily="2" charset="0"/>
              </a:defRPr>
            </a:lvl3pPr>
            <a:lvl4pPr>
              <a:defRPr>
                <a:solidFill>
                  <a:schemeClr val="bg1"/>
                </a:solidFill>
                <a:latin typeface="ScalaSansLF-Regular" pitchFamily="2" charset="0"/>
              </a:defRPr>
            </a:lvl4pPr>
            <a:lvl5pPr>
              <a:defRPr>
                <a:solidFill>
                  <a:schemeClr val="bg1"/>
                </a:solidFill>
                <a:latin typeface="ScalaSansLF-Regular" pitchFamily="2" charset="0"/>
              </a:defRPr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72013" y="1533525"/>
            <a:ext cx="4000500" cy="3992563"/>
          </a:xfrm>
          <a:prstGeom prst="rect">
            <a:avLst/>
          </a:prstGeom>
        </p:spPr>
        <p:txBody>
          <a:bodyPr/>
          <a:lstStyle>
            <a:lvl1pPr>
              <a:defRPr>
                <a:solidFill>
                  <a:schemeClr val="bg1"/>
                </a:solidFill>
                <a:latin typeface="ScalaSansLF-Regular" pitchFamily="2" charset="0"/>
              </a:defRPr>
            </a:lvl1pPr>
            <a:lvl2pPr>
              <a:defRPr>
                <a:solidFill>
                  <a:schemeClr val="bg1"/>
                </a:solidFill>
                <a:latin typeface="ScalaSansLF-Regular" pitchFamily="2" charset="0"/>
              </a:defRPr>
            </a:lvl2pPr>
            <a:lvl3pPr>
              <a:defRPr>
                <a:solidFill>
                  <a:schemeClr val="bg1"/>
                </a:solidFill>
                <a:latin typeface="ScalaSansLF-Regular" pitchFamily="2" charset="0"/>
              </a:defRPr>
            </a:lvl3pPr>
            <a:lvl4pPr>
              <a:defRPr>
                <a:solidFill>
                  <a:schemeClr val="bg1"/>
                </a:solidFill>
                <a:latin typeface="ScalaSansLF-Regular" pitchFamily="2" charset="0"/>
              </a:defRPr>
            </a:lvl4pPr>
            <a:lvl5pPr>
              <a:defRPr>
                <a:solidFill>
                  <a:schemeClr val="bg1"/>
                </a:solidFill>
                <a:latin typeface="ScalaSansLF-Regular" pitchFamily="2" charset="0"/>
              </a:defRPr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5" name="Rectangle 3"/>
          <p:cNvSpPr>
            <a:spLocks noGrp="1" noChangeArrowheads="1"/>
          </p:cNvSpPr>
          <p:nvPr>
            <p:ph type="dt" sz="half" idx="10"/>
          </p:nvPr>
        </p:nvSpPr>
        <p:spPr>
          <a:xfrm>
            <a:off x="457200" y="6245225"/>
            <a:ext cx="2133600" cy="476250"/>
          </a:xfrm>
          <a:prstGeom prst="rect">
            <a:avLst/>
          </a:prstGeom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4"/>
          <p:cNvSpPr>
            <a:spLocks noGrp="1" noChangeArrowheads="1"/>
          </p:cNvSpPr>
          <p:nvPr>
            <p:ph type="ftr" sz="quarter" idx="11"/>
          </p:nvPr>
        </p:nvSpPr>
        <p:spPr>
          <a:xfrm>
            <a:off x="3124200" y="6245225"/>
            <a:ext cx="2895600" cy="476250"/>
          </a:xfrm>
          <a:prstGeom prst="rect">
            <a:avLst/>
          </a:prstGeom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Rectangle 5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9035FF7D-CD67-47BE-92C4-30E33F3FAE6F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39776007"/>
      </p:ext>
    </p:extLst>
  </p:cSld>
  <p:clrMapOvr>
    <a:masterClrMapping/>
  </p:clrMapOvr>
  <p:transition spd="med">
    <p:zoom/>
  </p:transition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ext only - 2 colum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>
          <a:xfrm>
            <a:off x="457200" y="571747"/>
            <a:ext cx="8229600" cy="427619"/>
          </a:xfrm>
          <a:prstGeom prst="rect">
            <a:avLst/>
          </a:prstGeom>
        </p:spPr>
        <p:txBody>
          <a:bodyPr vert="horz"/>
          <a:lstStyle>
            <a:lvl1pPr>
              <a:defRPr sz="3200" b="1" i="0" spc="0">
                <a:solidFill>
                  <a:srgbClr val="34383C"/>
                </a:solidFill>
                <a:latin typeface="Scala OT" charset="0"/>
                <a:ea typeface="Scala OT" charset="0"/>
                <a:cs typeface="Scala OT" charset="0"/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7" name="Text Placeholder 2"/>
          <p:cNvSpPr>
            <a:spLocks noGrp="1"/>
          </p:cNvSpPr>
          <p:nvPr>
            <p:ph type="body" sz="quarter" idx="10"/>
          </p:nvPr>
        </p:nvSpPr>
        <p:spPr>
          <a:xfrm>
            <a:off x="457201" y="1737894"/>
            <a:ext cx="8229600" cy="3649580"/>
          </a:xfrm>
          <a:prstGeom prst="rect">
            <a:avLst/>
          </a:prstGeom>
        </p:spPr>
        <p:txBody>
          <a:bodyPr vert="horz" numCol="2"/>
          <a:lstStyle>
            <a:lvl1pPr>
              <a:defRPr sz="1600" b="0" i="0">
                <a:solidFill>
                  <a:srgbClr val="34383C"/>
                </a:solidFill>
                <a:latin typeface="ScalaSansOT" charset="0"/>
                <a:ea typeface="ScalaSansOT" charset="0"/>
                <a:cs typeface="ScalaSansOT" charset="0"/>
              </a:defRPr>
            </a:lvl1pPr>
            <a:lvl2pPr>
              <a:defRPr sz="1600" b="0" i="0">
                <a:solidFill>
                  <a:srgbClr val="34383C"/>
                </a:solidFill>
                <a:latin typeface="ScalaSansOT" charset="0"/>
                <a:ea typeface="ScalaSansOT" charset="0"/>
                <a:cs typeface="ScalaSansOT" charset="0"/>
              </a:defRPr>
            </a:lvl2pPr>
            <a:lvl3pPr>
              <a:defRPr sz="1600" b="0" i="0">
                <a:solidFill>
                  <a:srgbClr val="34383C"/>
                </a:solidFill>
                <a:latin typeface="ScalaSansOT" charset="0"/>
                <a:ea typeface="ScalaSansOT" charset="0"/>
                <a:cs typeface="ScalaSansOT" charset="0"/>
              </a:defRPr>
            </a:lvl3pPr>
            <a:lvl4pPr>
              <a:defRPr sz="1600" b="0" i="0">
                <a:solidFill>
                  <a:srgbClr val="34383C"/>
                </a:solidFill>
                <a:latin typeface="ScalaSansOT" charset="0"/>
                <a:ea typeface="ScalaSansOT" charset="0"/>
                <a:cs typeface="ScalaSansOT" charset="0"/>
              </a:defRPr>
            </a:lvl4pPr>
            <a:lvl5pPr>
              <a:defRPr sz="1600" b="0" i="0">
                <a:solidFill>
                  <a:srgbClr val="34383C"/>
                </a:solidFill>
                <a:latin typeface="ScalaSansOT" charset="0"/>
                <a:ea typeface="ScalaSansOT" charset="0"/>
                <a:cs typeface="ScalaSansOT" charset="0"/>
              </a:defRPr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sz="quarter" idx="11"/>
          </p:nvPr>
        </p:nvSpPr>
        <p:spPr>
          <a:xfrm>
            <a:off x="457200" y="1106827"/>
            <a:ext cx="8229600" cy="316163"/>
          </a:xfrm>
          <a:prstGeom prst="rect">
            <a:avLst/>
          </a:prstGeom>
        </p:spPr>
        <p:txBody>
          <a:bodyPr vert="horz"/>
          <a:lstStyle>
            <a:lvl1pPr marL="0" indent="0">
              <a:buNone/>
              <a:defRPr sz="1800" b="0" i="0">
                <a:solidFill>
                  <a:srgbClr val="34383C"/>
                </a:solidFill>
                <a:latin typeface="ScalaOT" charset="0"/>
                <a:ea typeface="ScalaOT" charset="0"/>
                <a:cs typeface="ScalaOT" charset="0"/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3920228671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image" Target="../media/image2.png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21.xml"/><Relationship Id="rId13" Type="http://schemas.openxmlformats.org/officeDocument/2006/relationships/slideLayout" Target="../slideLayouts/slideLayout26.xml"/><Relationship Id="rId3" Type="http://schemas.openxmlformats.org/officeDocument/2006/relationships/slideLayout" Target="../slideLayouts/slideLayout16.xml"/><Relationship Id="rId7" Type="http://schemas.openxmlformats.org/officeDocument/2006/relationships/slideLayout" Target="../slideLayouts/slideLayout20.xml"/><Relationship Id="rId12" Type="http://schemas.openxmlformats.org/officeDocument/2006/relationships/slideLayout" Target="../slideLayouts/slideLayout25.xml"/><Relationship Id="rId2" Type="http://schemas.openxmlformats.org/officeDocument/2006/relationships/slideLayout" Target="../slideLayouts/slideLayout15.xml"/><Relationship Id="rId1" Type="http://schemas.openxmlformats.org/officeDocument/2006/relationships/slideLayout" Target="../slideLayouts/slideLayout14.xml"/><Relationship Id="rId6" Type="http://schemas.openxmlformats.org/officeDocument/2006/relationships/slideLayout" Target="../slideLayouts/slideLayout19.xml"/><Relationship Id="rId11" Type="http://schemas.openxmlformats.org/officeDocument/2006/relationships/slideLayout" Target="../slideLayouts/slideLayout24.xml"/><Relationship Id="rId5" Type="http://schemas.openxmlformats.org/officeDocument/2006/relationships/slideLayout" Target="../slideLayouts/slideLayout18.xml"/><Relationship Id="rId10" Type="http://schemas.openxmlformats.org/officeDocument/2006/relationships/slideLayout" Target="../slideLayouts/slideLayout23.xml"/><Relationship Id="rId4" Type="http://schemas.openxmlformats.org/officeDocument/2006/relationships/slideLayout" Target="../slideLayouts/slideLayout17.xml"/><Relationship Id="rId9" Type="http://schemas.openxmlformats.org/officeDocument/2006/relationships/slideLayout" Target="../slideLayouts/slideLayout22.xml"/><Relationship Id="rId14" Type="http://schemas.openxmlformats.org/officeDocument/2006/relationships/theme" Target="../theme/theme2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ectangle 9"/>
          <p:cNvSpPr/>
          <p:nvPr/>
        </p:nvSpPr>
        <p:spPr>
          <a:xfrm>
            <a:off x="0" y="220787"/>
            <a:ext cx="9144000" cy="228600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533400"/>
            <a:ext cx="8229600" cy="9906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dirty="0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876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7" name="Rectangle 6"/>
          <p:cNvSpPr/>
          <p:nvPr/>
        </p:nvSpPr>
        <p:spPr>
          <a:xfrm rot="10800000">
            <a:off x="0" y="0"/>
            <a:ext cx="9144000" cy="228600"/>
          </a:xfrm>
          <a:prstGeom prst="rect">
            <a:avLst/>
          </a:prstGeom>
          <a:solidFill>
            <a:srgbClr val="6F777D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18288"/>
            <a:ext cx="2895600" cy="32918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rgbClr val="FFFFFF"/>
                </a:solidFill>
              </a:defRPr>
            </a:lvl1pPr>
          </a:lstStyle>
          <a:p>
            <a:fld id="{A80CB818-7379-467D-8E76-EF9D9074A26C}" type="datetime2">
              <a:rPr lang="en-US" smtClean="0"/>
              <a:pPr/>
              <a:t>Wednesday, September 27, 2017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429000" y="18288"/>
            <a:ext cx="4114800" cy="32918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rgbClr val="FFFFFF"/>
                </a:solidFill>
              </a:defRPr>
            </a:lvl1pPr>
          </a:lstStyle>
          <a:p>
            <a:pPr algn="r"/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7620000" y="18288"/>
            <a:ext cx="1066800" cy="32918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400" b="1">
                <a:solidFill>
                  <a:srgbClr val="FFFFFF"/>
                </a:solidFill>
              </a:defRPr>
            </a:lvl1pPr>
          </a:lstStyle>
          <a:p>
            <a:fld id="{0CFEC368-1D7A-4F81-ABF6-AE0E36BAF64C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12" name="Rectangle 11"/>
          <p:cNvSpPr/>
          <p:nvPr/>
        </p:nvSpPr>
        <p:spPr>
          <a:xfrm>
            <a:off x="0" y="6803560"/>
            <a:ext cx="9144000" cy="91440"/>
          </a:xfrm>
          <a:prstGeom prst="rect">
            <a:avLst/>
          </a:prstGeom>
          <a:solidFill>
            <a:srgbClr val="6F777D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1027" name="Picture 3" descr="C:\Users\njones\Dropbox (2U)\Work\Designing Slides\Syracuse\03 Engin and CS\logo\logo_SYR-EngAtSYR.png"/>
          <p:cNvPicPr>
            <a:picLocks noChangeAspect="1" noChangeArrowheads="1"/>
          </p:cNvPicPr>
          <p:nvPr userDrawn="1"/>
        </p:nvPicPr>
        <p:blipFill>
          <a:blip r:embed="rId15" cstate="email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43121" y="6422102"/>
            <a:ext cx="2032000" cy="18288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</p:cSld>
  <p:clrMap bg1="lt1" tx1="dk1" bg2="lt2" tx2="dk2" accent1="accent1" accent2="accent2" accent3="accent3" accent4="accent4" accent5="accent5" accent6="accent6" hlink="hlink" folHlink="folHlink"/>
  <p:sldLayoutIdLst>
    <p:sldLayoutId id="2147483961" r:id="rId1"/>
    <p:sldLayoutId id="2147483962" r:id="rId2"/>
    <p:sldLayoutId id="2147483963" r:id="rId3"/>
    <p:sldLayoutId id="2147483964" r:id="rId4"/>
    <p:sldLayoutId id="2147483965" r:id="rId5"/>
    <p:sldLayoutId id="2147483966" r:id="rId6"/>
    <p:sldLayoutId id="2147483967" r:id="rId7"/>
    <p:sldLayoutId id="2147483968" r:id="rId8"/>
    <p:sldLayoutId id="2147483969" r:id="rId9"/>
    <p:sldLayoutId id="2147483970" r:id="rId10"/>
    <p:sldLayoutId id="2147483971" r:id="rId11"/>
    <p:sldLayoutId id="2147483972" r:id="rId12"/>
    <p:sldLayoutId id="2147483973" r:id="rId13"/>
  </p:sldLayoutIdLst>
  <p:hf sldNum="0" hdr="0" ftr="0" dt="0"/>
  <p:txStyles>
    <p:titleStyle>
      <a:lvl1pPr algn="l" defTabSz="914400" rtl="0" eaLnBrk="1" latinLnBrk="0" hangingPunct="1">
        <a:spcBef>
          <a:spcPct val="0"/>
        </a:spcBef>
        <a:buNone/>
        <a:defRPr sz="4000" kern="1200" spc="-100" baseline="0">
          <a:solidFill>
            <a:schemeClr val="tx2"/>
          </a:solidFill>
          <a:latin typeface="+mj-lt"/>
          <a:ea typeface="+mj-ea"/>
          <a:cs typeface="+mj-cs"/>
        </a:defRPr>
      </a:lvl1pPr>
    </p:titleStyle>
    <p:bodyStyle>
      <a:lvl1pPr marL="182880" indent="-182880" algn="l" defTabSz="914400" rtl="0" eaLnBrk="1" latinLnBrk="0" hangingPunct="1">
        <a:spcBef>
          <a:spcPct val="20000"/>
        </a:spcBef>
        <a:buClr>
          <a:schemeClr val="accent1"/>
        </a:buClr>
        <a:buSzPct val="85000"/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indent="-182880" algn="l" defTabSz="914400" rtl="0" eaLnBrk="1" latinLnBrk="0" hangingPunct="1">
        <a:spcBef>
          <a:spcPct val="20000"/>
        </a:spcBef>
        <a:buClr>
          <a:schemeClr val="accent1"/>
        </a:buClr>
        <a:buSzPct val="85000"/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2pPr>
      <a:lvl3pPr marL="731520" indent="-182880" algn="l" defTabSz="914400" rtl="0" eaLnBrk="1" latinLnBrk="0" hangingPunct="1">
        <a:spcBef>
          <a:spcPct val="20000"/>
        </a:spcBef>
        <a:buClr>
          <a:schemeClr val="accent1"/>
        </a:buClr>
        <a:buSzPct val="90000"/>
        <a:buFont typeface="Arial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005840" indent="-182880" algn="l" defTabSz="914400" rtl="0" eaLnBrk="1" latinLnBrk="0" hangingPunct="1">
        <a:spcBef>
          <a:spcPct val="20000"/>
        </a:spcBef>
        <a:buClr>
          <a:schemeClr val="accent1"/>
        </a:buClr>
        <a:buFont typeface="Arial" pitchFamily="34" charset="0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4pPr>
      <a:lvl5pPr marL="1188720" indent="-137160" algn="l" defTabSz="914400" rtl="0" eaLnBrk="1" latinLnBrk="0" hangingPunct="1">
        <a:spcBef>
          <a:spcPct val="20000"/>
        </a:spcBef>
        <a:buClr>
          <a:schemeClr val="accent1"/>
        </a:buClr>
        <a:buSzPct val="100000"/>
        <a:buFont typeface="Arial" pitchFamily="34" charset="0"/>
        <a:buChar char="•"/>
        <a:defRPr sz="1400" kern="1200" baseline="0">
          <a:solidFill>
            <a:schemeClr val="tx1"/>
          </a:solidFill>
          <a:latin typeface="+mn-lt"/>
          <a:ea typeface="+mn-ea"/>
          <a:cs typeface="+mn-cs"/>
        </a:defRPr>
      </a:lvl5pPr>
      <a:lvl6pPr marL="1371600" indent="-182880" algn="l" defTabSz="914400" rtl="0" eaLnBrk="1" latinLnBrk="0" hangingPunct="1">
        <a:spcBef>
          <a:spcPct val="20000"/>
        </a:spcBef>
        <a:buClr>
          <a:schemeClr val="accent1"/>
        </a:buClr>
        <a:buFont typeface="Arial" pitchFamily="34" charset="0"/>
        <a:buChar char="•"/>
        <a:defRPr sz="1300" kern="1200">
          <a:solidFill>
            <a:schemeClr val="tx1"/>
          </a:solidFill>
          <a:latin typeface="+mn-lt"/>
          <a:ea typeface="+mn-ea"/>
          <a:cs typeface="+mn-cs"/>
        </a:defRPr>
      </a:lvl6pPr>
      <a:lvl7pPr marL="1554480" indent="-182880" algn="l" defTabSz="914400" rtl="0" eaLnBrk="1" latinLnBrk="0" hangingPunct="1">
        <a:spcBef>
          <a:spcPct val="20000"/>
        </a:spcBef>
        <a:buClr>
          <a:schemeClr val="accent1"/>
        </a:buClr>
        <a:buFont typeface="Arial" pitchFamily="34" charset="0"/>
        <a:buChar char="•"/>
        <a:defRPr sz="1300" kern="1200">
          <a:solidFill>
            <a:schemeClr val="tx1"/>
          </a:solidFill>
          <a:latin typeface="+mn-lt"/>
          <a:ea typeface="+mn-ea"/>
          <a:cs typeface="+mn-cs"/>
        </a:defRPr>
      </a:lvl7pPr>
      <a:lvl8pPr marL="1737360" indent="-182880" algn="l" defTabSz="914400" rtl="0" eaLnBrk="1" latinLnBrk="0" hangingPunct="1">
        <a:spcBef>
          <a:spcPct val="20000"/>
        </a:spcBef>
        <a:buClr>
          <a:schemeClr val="accent1"/>
        </a:buClr>
        <a:buFont typeface="Arial" pitchFamily="34" charset="0"/>
        <a:buChar char="•"/>
        <a:defRPr sz="1300" kern="1200">
          <a:solidFill>
            <a:schemeClr val="tx1"/>
          </a:solidFill>
          <a:latin typeface="+mn-lt"/>
          <a:ea typeface="+mn-ea"/>
          <a:cs typeface="+mn-cs"/>
        </a:defRPr>
      </a:lvl8pPr>
      <a:lvl9pPr marL="1920240" indent="-182880" algn="l" defTabSz="914400" rtl="0" eaLnBrk="1" latinLnBrk="0" hangingPunct="1">
        <a:spcBef>
          <a:spcPct val="20000"/>
        </a:spcBef>
        <a:buClr>
          <a:schemeClr val="accent1"/>
        </a:buClr>
        <a:buFont typeface="Arial" pitchFamily="34" charset="0"/>
        <a:buChar char="•"/>
        <a:defRPr sz="13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ectangle 9"/>
          <p:cNvSpPr/>
          <p:nvPr/>
        </p:nvSpPr>
        <p:spPr>
          <a:xfrm>
            <a:off x="0" y="220787"/>
            <a:ext cx="9144000" cy="228600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533400"/>
            <a:ext cx="8229600" cy="9906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876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7" name="Rectangle 6"/>
          <p:cNvSpPr/>
          <p:nvPr/>
        </p:nvSpPr>
        <p:spPr>
          <a:xfrm rot="10800000">
            <a:off x="0" y="0"/>
            <a:ext cx="9144000" cy="228600"/>
          </a:xfrm>
          <a:prstGeom prst="rect">
            <a:avLst/>
          </a:prstGeom>
          <a:solidFill>
            <a:srgbClr val="6F777D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18288"/>
            <a:ext cx="2895600" cy="32918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rgbClr val="FFFFFF"/>
                </a:solidFill>
              </a:defRPr>
            </a:lvl1pPr>
          </a:lstStyle>
          <a:p>
            <a:fld id="{A80CB818-7379-467D-8E76-EF9D9074A26C}" type="datetime2">
              <a:rPr lang="en-US" smtClean="0"/>
              <a:pPr/>
              <a:t>Wednesday, September 27, 2017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429000" y="18288"/>
            <a:ext cx="4114800" cy="32918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rgbClr val="FFFFFF"/>
                </a:solidFill>
              </a:defRPr>
            </a:lvl1pPr>
          </a:lstStyle>
          <a:p>
            <a:pPr algn="r"/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7620000" y="18288"/>
            <a:ext cx="1066800" cy="32918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400" b="1">
                <a:solidFill>
                  <a:srgbClr val="FFFFFF"/>
                </a:solidFill>
              </a:defRPr>
            </a:lvl1pPr>
          </a:lstStyle>
          <a:p>
            <a:fld id="{0CFEC368-1D7A-4F81-ABF6-AE0E36BAF64C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12" name="Rectangle 11"/>
          <p:cNvSpPr/>
          <p:nvPr/>
        </p:nvSpPr>
        <p:spPr>
          <a:xfrm>
            <a:off x="0" y="6803560"/>
            <a:ext cx="9144000" cy="91440"/>
          </a:xfrm>
          <a:prstGeom prst="rect">
            <a:avLst/>
          </a:prstGeom>
          <a:solidFill>
            <a:srgbClr val="6F777D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8282170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988" r:id="rId1"/>
    <p:sldLayoutId id="2147483989" r:id="rId2"/>
    <p:sldLayoutId id="2147483990" r:id="rId3"/>
    <p:sldLayoutId id="2147483991" r:id="rId4"/>
    <p:sldLayoutId id="2147483992" r:id="rId5"/>
    <p:sldLayoutId id="2147483993" r:id="rId6"/>
    <p:sldLayoutId id="2147483994" r:id="rId7"/>
    <p:sldLayoutId id="2147483995" r:id="rId8"/>
    <p:sldLayoutId id="2147483996" r:id="rId9"/>
    <p:sldLayoutId id="2147483997" r:id="rId10"/>
    <p:sldLayoutId id="2147483998" r:id="rId11"/>
    <p:sldLayoutId id="2147483999" r:id="rId12"/>
    <p:sldLayoutId id="2147484000" r:id="rId13"/>
  </p:sldLayoutIdLst>
  <p:hf sldNum="0" hdr="0" ftr="0" dt="0"/>
  <p:txStyles>
    <p:titleStyle>
      <a:lvl1pPr algn="l" defTabSz="914400" rtl="0" eaLnBrk="1" latinLnBrk="0" hangingPunct="1">
        <a:spcBef>
          <a:spcPct val="0"/>
        </a:spcBef>
        <a:buNone/>
        <a:defRPr sz="4000" kern="1200" spc="-100" baseline="0">
          <a:solidFill>
            <a:schemeClr val="tx2"/>
          </a:solidFill>
          <a:latin typeface="+mj-lt"/>
          <a:ea typeface="+mj-ea"/>
          <a:cs typeface="+mj-cs"/>
        </a:defRPr>
      </a:lvl1pPr>
    </p:titleStyle>
    <p:bodyStyle>
      <a:lvl1pPr marL="182880" indent="-182880" algn="l" defTabSz="914400" rtl="0" eaLnBrk="1" latinLnBrk="0" hangingPunct="1">
        <a:spcBef>
          <a:spcPct val="20000"/>
        </a:spcBef>
        <a:buClr>
          <a:schemeClr val="accent1"/>
        </a:buClr>
        <a:buSzPct val="85000"/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indent="-182880" algn="l" defTabSz="914400" rtl="0" eaLnBrk="1" latinLnBrk="0" hangingPunct="1">
        <a:spcBef>
          <a:spcPct val="20000"/>
        </a:spcBef>
        <a:buClr>
          <a:schemeClr val="accent1"/>
        </a:buClr>
        <a:buSzPct val="85000"/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2pPr>
      <a:lvl3pPr marL="731520" indent="-182880" algn="l" defTabSz="914400" rtl="0" eaLnBrk="1" latinLnBrk="0" hangingPunct="1">
        <a:spcBef>
          <a:spcPct val="20000"/>
        </a:spcBef>
        <a:buClr>
          <a:schemeClr val="accent1"/>
        </a:buClr>
        <a:buSzPct val="90000"/>
        <a:buFont typeface="Arial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005840" indent="-182880" algn="l" defTabSz="914400" rtl="0" eaLnBrk="1" latinLnBrk="0" hangingPunct="1">
        <a:spcBef>
          <a:spcPct val="20000"/>
        </a:spcBef>
        <a:buClr>
          <a:schemeClr val="accent1"/>
        </a:buClr>
        <a:buFont typeface="Arial" pitchFamily="34" charset="0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4pPr>
      <a:lvl5pPr marL="1188720" indent="-137160" algn="l" defTabSz="914400" rtl="0" eaLnBrk="1" latinLnBrk="0" hangingPunct="1">
        <a:spcBef>
          <a:spcPct val="20000"/>
        </a:spcBef>
        <a:buClr>
          <a:schemeClr val="accent1"/>
        </a:buClr>
        <a:buSzPct val="100000"/>
        <a:buFont typeface="Arial" pitchFamily="34" charset="0"/>
        <a:buChar char="•"/>
        <a:defRPr sz="1400" kern="1200" baseline="0">
          <a:solidFill>
            <a:schemeClr val="tx1"/>
          </a:solidFill>
          <a:latin typeface="+mn-lt"/>
          <a:ea typeface="+mn-ea"/>
          <a:cs typeface="+mn-cs"/>
        </a:defRPr>
      </a:lvl5pPr>
      <a:lvl6pPr marL="1371600" indent="-182880" algn="l" defTabSz="914400" rtl="0" eaLnBrk="1" latinLnBrk="0" hangingPunct="1">
        <a:spcBef>
          <a:spcPct val="20000"/>
        </a:spcBef>
        <a:buClr>
          <a:schemeClr val="accent1"/>
        </a:buClr>
        <a:buFont typeface="Arial" pitchFamily="34" charset="0"/>
        <a:buChar char="•"/>
        <a:defRPr sz="1300" kern="1200">
          <a:solidFill>
            <a:schemeClr val="tx1"/>
          </a:solidFill>
          <a:latin typeface="+mn-lt"/>
          <a:ea typeface="+mn-ea"/>
          <a:cs typeface="+mn-cs"/>
        </a:defRPr>
      </a:lvl6pPr>
      <a:lvl7pPr marL="1554480" indent="-182880" algn="l" defTabSz="914400" rtl="0" eaLnBrk="1" latinLnBrk="0" hangingPunct="1">
        <a:spcBef>
          <a:spcPct val="20000"/>
        </a:spcBef>
        <a:buClr>
          <a:schemeClr val="accent1"/>
        </a:buClr>
        <a:buFont typeface="Arial" pitchFamily="34" charset="0"/>
        <a:buChar char="•"/>
        <a:defRPr sz="1300" kern="1200">
          <a:solidFill>
            <a:schemeClr val="tx1"/>
          </a:solidFill>
          <a:latin typeface="+mn-lt"/>
          <a:ea typeface="+mn-ea"/>
          <a:cs typeface="+mn-cs"/>
        </a:defRPr>
      </a:lvl7pPr>
      <a:lvl8pPr marL="1737360" indent="-182880" algn="l" defTabSz="914400" rtl="0" eaLnBrk="1" latinLnBrk="0" hangingPunct="1">
        <a:spcBef>
          <a:spcPct val="20000"/>
        </a:spcBef>
        <a:buClr>
          <a:schemeClr val="accent1"/>
        </a:buClr>
        <a:buFont typeface="Arial" pitchFamily="34" charset="0"/>
        <a:buChar char="•"/>
        <a:defRPr sz="1300" kern="1200">
          <a:solidFill>
            <a:schemeClr val="tx1"/>
          </a:solidFill>
          <a:latin typeface="+mn-lt"/>
          <a:ea typeface="+mn-ea"/>
          <a:cs typeface="+mn-cs"/>
        </a:defRPr>
      </a:lvl8pPr>
      <a:lvl9pPr marL="1920240" indent="-182880" algn="l" defTabSz="914400" rtl="0" eaLnBrk="1" latinLnBrk="0" hangingPunct="1">
        <a:spcBef>
          <a:spcPct val="20000"/>
        </a:spcBef>
        <a:buClr>
          <a:schemeClr val="accent1"/>
        </a:buClr>
        <a:buFont typeface="Arial" pitchFamily="34" charset="0"/>
        <a:buChar char="•"/>
        <a:defRPr sz="13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5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5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5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5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5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5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5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5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5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5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1.bin"/><Relationship Id="rId2" Type="http://schemas.openxmlformats.org/officeDocument/2006/relationships/slideLayout" Target="../slideLayouts/slideLayout19.xml"/><Relationship Id="rId1" Type="http://schemas.openxmlformats.org/officeDocument/2006/relationships/vmlDrawing" Target="../drawings/vmlDrawing1.vml"/><Relationship Id="rId4" Type="http://schemas.openxmlformats.org/officeDocument/2006/relationships/image" Target="../media/image3.emf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5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5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5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5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5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5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>
            <a:normAutofit/>
          </a:bodyPr>
          <a:lstStyle/>
          <a:p>
            <a:r>
              <a:rPr lang="en-US" altLang="en-US" dirty="0"/>
              <a:t>C++ </a:t>
            </a:r>
            <a:r>
              <a:rPr lang="en-US" altLang="en-US" cap="none" dirty="0"/>
              <a:t>Exceptions</a:t>
            </a:r>
            <a:endParaRPr lang="en-US" cap="none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>
            <a:noAutofit/>
          </a:bodyPr>
          <a:lstStyle/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141035516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2" name="Rectangle 2">
            <a:extLst>
              <a:ext uri="{FF2B5EF4-FFF2-40B4-BE49-F238E27FC236}">
                <a16:creationId xmlns:a16="http://schemas.microsoft.com/office/drawing/2014/main" id="{B97DD594-5F03-4304-9CEB-BC24613B8939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pPr eaLnBrk="1" hangingPunct="1"/>
            <a:r>
              <a:rPr lang="en-US" altLang="en-US" sz="3900" dirty="0"/>
              <a:t>How to Deal </a:t>
            </a:r>
            <a:r>
              <a:rPr lang="en-US" altLang="en-US" sz="3900" dirty="0" smtClean="0"/>
              <a:t>With </a:t>
            </a:r>
            <a:r>
              <a:rPr lang="en-US" altLang="en-US" sz="3900" dirty="0"/>
              <a:t>Exceptional States?</a:t>
            </a:r>
          </a:p>
        </p:txBody>
      </p:sp>
      <p:sp>
        <p:nvSpPr>
          <p:cNvPr id="96259" name="Rectangle 3">
            <a:extLst>
              <a:ext uri="{FF2B5EF4-FFF2-40B4-BE49-F238E27FC236}">
                <a16:creationId xmlns:a16="http://schemas.microsoft.com/office/drawing/2014/main" id="{F0F066B6-3BE0-4875-B012-857CEEF8DF53}"/>
              </a:ext>
            </a:extLst>
          </p:cNvPr>
          <p:cNvSpPr>
            <a:spLocks noGrp="1" noChangeArrowheads="1"/>
          </p:cNvSpPr>
          <p:nvPr>
            <p:ph idx="1"/>
          </p:nvPr>
        </p:nvSpPr>
        <p:spPr/>
        <p:txBody>
          <a:bodyPr>
            <a:noAutofit/>
          </a:bodyPr>
          <a:lstStyle/>
          <a:p>
            <a:pPr eaLnBrk="1" hangingPunct="1">
              <a:lnSpc>
                <a:spcPct val="90000"/>
              </a:lnSpc>
            </a:pPr>
            <a:r>
              <a:rPr lang="en-US" altLang="en-US" sz="2400" dirty="0"/>
              <a:t>Ignore them:</a:t>
            </a:r>
          </a:p>
          <a:p>
            <a:pPr lvl="1" eaLnBrk="1" hangingPunct="1">
              <a:lnSpc>
                <a:spcPct val="90000"/>
              </a:lnSpc>
            </a:pPr>
            <a:r>
              <a:rPr lang="en-US" altLang="en-US" sz="2000" dirty="0"/>
              <a:t>Wrong thing to do for all but demo programs</a:t>
            </a:r>
            <a:r>
              <a:rPr lang="en-US" altLang="en-US" sz="2400" dirty="0"/>
              <a:t/>
            </a:r>
            <a:br>
              <a:rPr lang="en-US" altLang="en-US" sz="2400" dirty="0"/>
            </a:br>
            <a:endParaRPr lang="en-US" altLang="en-US" sz="2400" dirty="0"/>
          </a:p>
          <a:p>
            <a:pPr eaLnBrk="1" hangingPunct="1">
              <a:lnSpc>
                <a:spcPct val="90000"/>
              </a:lnSpc>
            </a:pPr>
            <a:r>
              <a:rPr lang="en-US" altLang="en-US" sz="2400" dirty="0"/>
              <a:t>Abort processing—detect but don’t try to recover:</a:t>
            </a:r>
          </a:p>
          <a:p>
            <a:pPr lvl="1" eaLnBrk="1" hangingPunct="1">
              <a:lnSpc>
                <a:spcPct val="90000"/>
              </a:lnSpc>
            </a:pPr>
            <a:r>
              <a:rPr lang="en-US" altLang="en-US" sz="2000" dirty="0"/>
              <a:t>Not appropriate for programs with safety issues or critical missions</a:t>
            </a:r>
            <a:r>
              <a:rPr lang="en-US" altLang="en-US" sz="2400" dirty="0"/>
              <a:t/>
            </a:r>
            <a:br>
              <a:rPr lang="en-US" altLang="en-US" sz="2400" dirty="0"/>
            </a:br>
            <a:endParaRPr lang="en-US" altLang="en-US" sz="2400" dirty="0"/>
          </a:p>
          <a:p>
            <a:pPr eaLnBrk="1" hangingPunct="1">
              <a:lnSpc>
                <a:spcPct val="90000"/>
              </a:lnSpc>
            </a:pPr>
            <a:r>
              <a:rPr lang="en-US" altLang="en-US" sz="2400" dirty="0"/>
              <a:t>Have functions return error codes:</a:t>
            </a:r>
          </a:p>
          <a:p>
            <a:pPr lvl="1" eaLnBrk="1" hangingPunct="1">
              <a:lnSpc>
                <a:spcPct val="90000"/>
              </a:lnSpc>
            </a:pPr>
            <a:r>
              <a:rPr lang="en-US" altLang="en-US" sz="2000" dirty="0"/>
              <a:t>Program is constantly spending CPU cycles looking for rare events</a:t>
            </a:r>
          </a:p>
          <a:p>
            <a:pPr lvl="1" eaLnBrk="1" hangingPunct="1">
              <a:lnSpc>
                <a:spcPct val="90000"/>
              </a:lnSpc>
            </a:pPr>
            <a:r>
              <a:rPr lang="en-US" altLang="en-US" sz="2000" dirty="0"/>
              <a:t>Easy to miss a check</a:t>
            </a:r>
            <a:r>
              <a:rPr lang="en-US" altLang="en-US" sz="2400" dirty="0"/>
              <a:t/>
            </a:r>
            <a:br>
              <a:rPr lang="en-US" altLang="en-US" sz="2400" dirty="0"/>
            </a:br>
            <a:endParaRPr lang="en-US" altLang="en-US" sz="2400" dirty="0"/>
          </a:p>
          <a:p>
            <a:pPr eaLnBrk="1" hangingPunct="1">
              <a:lnSpc>
                <a:spcPct val="90000"/>
              </a:lnSpc>
            </a:pPr>
            <a:r>
              <a:rPr lang="en-US" altLang="en-US" sz="2400" dirty="0"/>
              <a:t>Use C++ Exceptions</a:t>
            </a:r>
            <a:endParaRPr lang="en-US" altLang="en-US" sz="2000" dirty="0"/>
          </a:p>
          <a:p>
            <a:pPr lvl="1" eaLnBrk="1" hangingPunct="1">
              <a:lnSpc>
                <a:spcPct val="90000"/>
              </a:lnSpc>
            </a:pPr>
            <a:endParaRPr lang="en-US" altLang="en-US" sz="2000" dirty="0"/>
          </a:p>
        </p:txBody>
      </p:sp>
    </p:spTree>
    <p:extLst>
      <p:ext uri="{BB962C8B-B14F-4D97-AF65-F5344CB8AC3E}">
        <p14:creationId xmlns:p14="http://schemas.microsoft.com/office/powerpoint/2010/main" val="333709882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625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9625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9625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9625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625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1000"/>
                                        <p:tgtEl>
                                          <p:spTgt spid="9625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9625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9625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 nodeType="clickPar">
                      <p:stCondLst>
                        <p:cond delay="indefinite"/>
                      </p:stCondLst>
                      <p:childTnLst>
                        <p:par>
                          <p:cTn id="16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7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625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1000"/>
                                        <p:tgtEl>
                                          <p:spTgt spid="9625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0" dur="1000" fill="hold"/>
                                        <p:tgtEl>
                                          <p:spTgt spid="9625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9625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2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6259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4" dur="1000"/>
                                        <p:tgtEl>
                                          <p:spTgt spid="96259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5" dur="1000" fill="hold"/>
                                        <p:tgtEl>
                                          <p:spTgt spid="96259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1000" fill="hold"/>
                                        <p:tgtEl>
                                          <p:spTgt spid="96259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 nodeType="clickPar">
                      <p:stCondLst>
                        <p:cond delay="indefinite"/>
                      </p:stCondLst>
                      <p:childTnLst>
                        <p:par>
                          <p:cTn id="2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9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6259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1" dur="1000"/>
                                        <p:tgtEl>
                                          <p:spTgt spid="96259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2" dur="1000" fill="hold"/>
                                        <p:tgtEl>
                                          <p:spTgt spid="96259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" dur="1000" fill="hold"/>
                                        <p:tgtEl>
                                          <p:spTgt spid="96259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4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6259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6" dur="1000"/>
                                        <p:tgtEl>
                                          <p:spTgt spid="96259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7" dur="1000" fill="hold"/>
                                        <p:tgtEl>
                                          <p:spTgt spid="96259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8" dur="1000" fill="hold"/>
                                        <p:tgtEl>
                                          <p:spTgt spid="96259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9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6259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1" dur="1000"/>
                                        <p:tgtEl>
                                          <p:spTgt spid="96259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2" dur="1000" fill="hold"/>
                                        <p:tgtEl>
                                          <p:spTgt spid="96259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3" dur="1000" fill="hold"/>
                                        <p:tgtEl>
                                          <p:spTgt spid="96259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4" fill="hold" nodeType="clickPar">
                      <p:stCondLst>
                        <p:cond delay="indefinite"/>
                      </p:stCondLst>
                      <p:childTnLst>
                        <p:par>
                          <p:cTn id="45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46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6259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8" dur="1000"/>
                                        <p:tgtEl>
                                          <p:spTgt spid="96259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9" dur="1000" fill="hold"/>
                                        <p:tgtEl>
                                          <p:spTgt spid="96259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0" dur="1000" fill="hold"/>
                                        <p:tgtEl>
                                          <p:spTgt spid="96259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6259" grpId="0" build="p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6" name="Rectangle 2">
            <a:extLst>
              <a:ext uri="{FF2B5EF4-FFF2-40B4-BE49-F238E27FC236}">
                <a16:creationId xmlns:a16="http://schemas.microsoft.com/office/drawing/2014/main" id="{D0CCA270-C59D-4511-9A70-658621947A82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eaLnBrk="1" hangingPunct="1"/>
            <a:r>
              <a:rPr lang="en-US" altLang="en-US" dirty="0"/>
              <a:t>C++ Exceptions</a:t>
            </a:r>
          </a:p>
        </p:txBody>
      </p:sp>
      <p:sp>
        <p:nvSpPr>
          <p:cNvPr id="6147" name="Rectangle 3">
            <a:extLst>
              <a:ext uri="{FF2B5EF4-FFF2-40B4-BE49-F238E27FC236}">
                <a16:creationId xmlns:a16="http://schemas.microsoft.com/office/drawing/2014/main" id="{136A7A4C-8C60-48CA-9301-917B03A809D2}"/>
              </a:ext>
            </a:extLst>
          </p:cNvPr>
          <p:cNvSpPr>
            <a:spLocks noGrp="1" noChangeArrowheads="1"/>
          </p:cNvSpPr>
          <p:nvPr>
            <p:ph idx="1"/>
          </p:nvPr>
        </p:nvSpPr>
        <p:spPr/>
        <p:txBody>
          <a:bodyPr>
            <a:noAutofit/>
          </a:bodyPr>
          <a:lstStyle/>
          <a:p>
            <a:pPr eaLnBrk="1" hangingPunct="1">
              <a:lnSpc>
                <a:spcPct val="90000"/>
              </a:lnSpc>
            </a:pPr>
            <a:r>
              <a:rPr lang="en-US" altLang="en-US" sz="2400" dirty="0"/>
              <a:t>Exceptions use three keywords: </a:t>
            </a:r>
            <a:br>
              <a:rPr lang="en-US" altLang="en-US" sz="2400" dirty="0"/>
            </a:br>
            <a:r>
              <a:rPr lang="en-US" altLang="en-US" sz="2400" dirty="0"/>
              <a:t> 		</a:t>
            </a:r>
            <a:r>
              <a:rPr lang="en-US" altLang="en-US" sz="2400" b="1" dirty="0"/>
              <a:t>throw</a:t>
            </a:r>
            <a:r>
              <a:rPr lang="en-US" altLang="en-US" sz="2400" dirty="0"/>
              <a:t>, </a:t>
            </a:r>
            <a:r>
              <a:rPr lang="en-US" altLang="en-US" sz="2400" b="1" dirty="0"/>
              <a:t>try</a:t>
            </a:r>
            <a:r>
              <a:rPr lang="en-US" altLang="en-US" sz="2400" dirty="0"/>
              <a:t>, and </a:t>
            </a:r>
            <a:r>
              <a:rPr lang="en-US" altLang="en-US" sz="2400" b="1" dirty="0"/>
              <a:t>catch</a:t>
            </a:r>
          </a:p>
          <a:p>
            <a:pPr lvl="1" eaLnBrk="1" hangingPunct="1">
              <a:lnSpc>
                <a:spcPct val="90000"/>
              </a:lnSpc>
            </a:pPr>
            <a:r>
              <a:rPr lang="en-US" altLang="en-US" sz="2000" dirty="0"/>
              <a:t>throw e:</a:t>
            </a:r>
            <a:br>
              <a:rPr lang="en-US" altLang="en-US" sz="2000" dirty="0"/>
            </a:br>
            <a:r>
              <a:rPr lang="en-US" altLang="en-US" sz="2000" dirty="0"/>
              <a:t>constructs an exception object, e, and takes it out of an enclosing context defined by a try block</a:t>
            </a:r>
            <a:br>
              <a:rPr lang="en-US" altLang="en-US" sz="2000" dirty="0"/>
            </a:br>
            <a:endParaRPr lang="en-US" altLang="en-US" sz="2000" dirty="0"/>
          </a:p>
          <a:p>
            <a:pPr lvl="1" eaLnBrk="1" hangingPunct="1">
              <a:lnSpc>
                <a:spcPct val="90000"/>
              </a:lnSpc>
            </a:pPr>
            <a:r>
              <a:rPr lang="en-US" altLang="en-US" sz="2000" dirty="0"/>
              <a:t>try {…}:</a:t>
            </a:r>
            <a:br>
              <a:rPr lang="en-US" altLang="en-US" sz="2000" dirty="0"/>
            </a:br>
            <a:r>
              <a:rPr lang="en-US" altLang="en-US" sz="2000" dirty="0"/>
              <a:t>defines, for thrown exceptions, an enclosing context with specified catch handlers</a:t>
            </a:r>
            <a:br>
              <a:rPr lang="en-US" altLang="en-US" sz="2000" dirty="0"/>
            </a:br>
            <a:endParaRPr lang="en-US" altLang="en-US" sz="2000" dirty="0"/>
          </a:p>
          <a:p>
            <a:pPr lvl="1" eaLnBrk="1" hangingPunct="1">
              <a:lnSpc>
                <a:spcPct val="90000"/>
              </a:lnSpc>
            </a:pPr>
            <a:r>
              <a:rPr lang="en-US" altLang="en-US" sz="2000" dirty="0"/>
              <a:t>catch(E e) {…}:</a:t>
            </a:r>
            <a:br>
              <a:rPr lang="en-US" altLang="en-US" sz="2000" dirty="0"/>
            </a:br>
            <a:r>
              <a:rPr lang="en-US" altLang="en-US" sz="2000" dirty="0"/>
              <a:t>exception handler catch(E e) responds to an exception object of type “E”</a:t>
            </a:r>
          </a:p>
        </p:txBody>
      </p:sp>
    </p:spTree>
    <p:extLst>
      <p:ext uri="{BB962C8B-B14F-4D97-AF65-F5344CB8AC3E}">
        <p14:creationId xmlns:p14="http://schemas.microsoft.com/office/powerpoint/2010/main" val="2378134235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70" name="Rectangle 2">
            <a:extLst>
              <a:ext uri="{FF2B5EF4-FFF2-40B4-BE49-F238E27FC236}">
                <a16:creationId xmlns:a16="http://schemas.microsoft.com/office/drawing/2014/main" id="{86CDFE69-D13D-4A58-AB23-2FE5F8067B3A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eaLnBrk="1" hangingPunct="1"/>
            <a:r>
              <a:rPr lang="en-US" altLang="en-US" dirty="0"/>
              <a:t>Example</a:t>
            </a:r>
          </a:p>
        </p:txBody>
      </p:sp>
      <p:sp>
        <p:nvSpPr>
          <p:cNvPr id="7171" name="Rectangle 3">
            <a:extLst>
              <a:ext uri="{FF2B5EF4-FFF2-40B4-BE49-F238E27FC236}">
                <a16:creationId xmlns:a16="http://schemas.microsoft.com/office/drawing/2014/main" id="{EAFCA0E8-0423-43F5-AA89-2092F4EA47C6}"/>
              </a:ext>
            </a:extLst>
          </p:cNvPr>
          <p:cNvSpPr>
            <a:spLocks noGrp="1" noChangeArrowheads="1"/>
          </p:cNvSpPr>
          <p:nvPr>
            <p:ph idx="1"/>
          </p:nvPr>
        </p:nvSpPr>
        <p:spPr>
          <a:xfrm>
            <a:off x="457200" y="1600199"/>
            <a:ext cx="8489092" cy="5047735"/>
          </a:xfrm>
        </p:spPr>
        <p:txBody>
          <a:bodyPr>
            <a:noAutofit/>
          </a:bodyPr>
          <a:lstStyle/>
          <a:p>
            <a:pPr marL="0">
              <a:buClr>
                <a:schemeClr val="folHlink"/>
              </a:buClr>
              <a:buSzPct val="60000"/>
              <a:buNone/>
            </a:pPr>
            <a:r>
              <a:rPr lang="en-US" altLang="en-US" sz="2000" dirty="0"/>
              <a:t>If no exception is thrown, the code in the try block is executed, the </a:t>
            </a:r>
            <a:br>
              <a:rPr lang="en-US" altLang="en-US" sz="2000" dirty="0"/>
            </a:br>
            <a:r>
              <a:rPr lang="en-US" altLang="en-US" sz="2000" dirty="0"/>
              <a:t>catch clause is skipped, and computation resumes after the </a:t>
            </a:r>
            <a:br>
              <a:rPr lang="en-US" altLang="en-US" sz="2000" dirty="0"/>
            </a:br>
            <a:r>
              <a:rPr lang="en-US" altLang="en-US" sz="2000" dirty="0"/>
              <a:t>catch clause.</a:t>
            </a:r>
          </a:p>
          <a:p>
            <a:endParaRPr lang="en-US" altLang="en-US" sz="1400" dirty="0"/>
          </a:p>
          <a:p>
            <a:endParaRPr lang="en-US" altLang="en-US" sz="1400" dirty="0"/>
          </a:p>
          <a:p>
            <a:endParaRPr lang="en-US" altLang="en-US" sz="1400" dirty="0"/>
          </a:p>
          <a:p>
            <a:pPr marL="720000" eaLnBrk="1" hangingPunct="1">
              <a:spcBef>
                <a:spcPts val="400"/>
              </a:spcBef>
              <a:buFont typeface="Wingdings" panose="05000000000000000000" pitchFamily="2" charset="2"/>
              <a:buNone/>
            </a:pPr>
            <a:r>
              <a:rPr lang="en-US" altLang="en-US" sz="2000" dirty="0">
                <a:latin typeface="Consolas" panose="020B0609020204030204" pitchFamily="49" charset="0"/>
              </a:rPr>
              <a:t>try </a:t>
            </a:r>
          </a:p>
          <a:p>
            <a:pPr marL="720000" eaLnBrk="1" hangingPunct="1">
              <a:spcBef>
                <a:spcPts val="400"/>
              </a:spcBef>
              <a:buFont typeface="Wingdings" panose="05000000000000000000" pitchFamily="2" charset="2"/>
              <a:buNone/>
            </a:pPr>
            <a:r>
              <a:rPr lang="en-US" altLang="en-US" sz="2000" dirty="0">
                <a:latin typeface="Consolas" panose="020B0609020204030204" pitchFamily="49" charset="0"/>
              </a:rPr>
              <a:t>{</a:t>
            </a:r>
          </a:p>
          <a:p>
            <a:pPr marL="720000" eaLnBrk="1" hangingPunct="1">
              <a:spcBef>
                <a:spcPts val="400"/>
              </a:spcBef>
              <a:buFont typeface="Wingdings" panose="05000000000000000000" pitchFamily="2" charset="2"/>
              <a:buNone/>
            </a:pPr>
            <a:r>
              <a:rPr lang="en-US" altLang="en-US" sz="2000" dirty="0">
                <a:latin typeface="Consolas" panose="020B0609020204030204" pitchFamily="49" charset="0"/>
              </a:rPr>
              <a:t>	  // some code that may throw an exception</a:t>
            </a:r>
          </a:p>
          <a:p>
            <a:pPr marL="720000" eaLnBrk="1" hangingPunct="1">
              <a:spcBef>
                <a:spcPts val="400"/>
              </a:spcBef>
              <a:buFont typeface="Wingdings" panose="05000000000000000000" pitchFamily="2" charset="2"/>
              <a:buNone/>
            </a:pPr>
            <a:r>
              <a:rPr lang="en-US" altLang="en-US" sz="2000" dirty="0">
                <a:latin typeface="Consolas" panose="020B0609020204030204" pitchFamily="49" charset="0"/>
              </a:rPr>
              <a:t>}</a:t>
            </a:r>
          </a:p>
          <a:p>
            <a:pPr marL="720000" eaLnBrk="1" hangingPunct="1">
              <a:spcBef>
                <a:spcPts val="400"/>
              </a:spcBef>
              <a:buFont typeface="Wingdings" panose="05000000000000000000" pitchFamily="2" charset="2"/>
              <a:buNone/>
            </a:pPr>
            <a:r>
              <a:rPr lang="en-US" altLang="en-US" sz="2000" dirty="0">
                <a:latin typeface="Consolas" panose="020B0609020204030204" pitchFamily="49" charset="0"/>
              </a:rPr>
              <a:t>Catch(exception &amp;e) </a:t>
            </a:r>
          </a:p>
          <a:p>
            <a:pPr marL="720000" eaLnBrk="1" hangingPunct="1">
              <a:spcBef>
                <a:spcPts val="400"/>
              </a:spcBef>
              <a:buFont typeface="Wingdings" panose="05000000000000000000" pitchFamily="2" charset="2"/>
              <a:buNone/>
            </a:pPr>
            <a:r>
              <a:rPr lang="en-US" altLang="en-US" sz="2000" dirty="0">
                <a:latin typeface="Consolas" panose="020B0609020204030204" pitchFamily="49" charset="0"/>
              </a:rPr>
              <a:t>{</a:t>
            </a:r>
          </a:p>
          <a:p>
            <a:pPr marL="720000" eaLnBrk="1" hangingPunct="1">
              <a:spcBef>
                <a:spcPts val="400"/>
              </a:spcBef>
              <a:buFont typeface="Wingdings" panose="05000000000000000000" pitchFamily="2" charset="2"/>
              <a:buNone/>
            </a:pPr>
            <a:r>
              <a:rPr lang="en-US" altLang="en-US" sz="2000" dirty="0">
                <a:latin typeface="Consolas" panose="020B0609020204030204" pitchFamily="49" charset="0"/>
              </a:rPr>
              <a:t>    // some processing to attempt to recover from error</a:t>
            </a:r>
          </a:p>
          <a:p>
            <a:pPr marL="720000" eaLnBrk="1" hangingPunct="1">
              <a:spcBef>
                <a:spcPts val="400"/>
              </a:spcBef>
              <a:buFont typeface="Wingdings" panose="05000000000000000000" pitchFamily="2" charset="2"/>
              <a:buNone/>
            </a:pPr>
            <a:r>
              <a:rPr lang="en-US" altLang="en-US" sz="2000" dirty="0">
                <a:latin typeface="Consolas" panose="020B0609020204030204" pitchFamily="49" charset="0"/>
              </a:rPr>
              <a:t>    // based on information carried by the exception </a:t>
            </a:r>
          </a:p>
          <a:p>
            <a:pPr marL="720000" eaLnBrk="1" hangingPunct="1">
              <a:spcBef>
                <a:spcPts val="400"/>
              </a:spcBef>
              <a:buFont typeface="Wingdings" panose="05000000000000000000" pitchFamily="2" charset="2"/>
              <a:buNone/>
            </a:pPr>
            <a:r>
              <a:rPr lang="en-US" altLang="en-US" sz="2000" dirty="0">
                <a:latin typeface="Consolas" panose="020B0609020204030204" pitchFamily="49" charset="0"/>
              </a:rPr>
              <a:t>}</a:t>
            </a:r>
          </a:p>
        </p:txBody>
      </p:sp>
      <p:sp>
        <p:nvSpPr>
          <p:cNvPr id="7" name="AutoShape 7">
            <a:extLst>
              <a:ext uri="{FF2B5EF4-FFF2-40B4-BE49-F238E27FC236}">
                <a16:creationId xmlns:a16="http://schemas.microsoft.com/office/drawing/2014/main" id="{992CBCA7-61B8-4A42-9A11-943FA97C3AD0}"/>
              </a:ext>
            </a:extLst>
          </p:cNvPr>
          <p:cNvSpPr>
            <a:spLocks noChangeArrowheads="1"/>
          </p:cNvSpPr>
          <p:nvPr/>
        </p:nvSpPr>
        <p:spPr bwMode="auto">
          <a:xfrm>
            <a:off x="5077386" y="2377439"/>
            <a:ext cx="3597052" cy="1687934"/>
          </a:xfrm>
          <a:prstGeom prst="wedgeRoundRectCallout">
            <a:avLst>
              <a:gd name="adj1" fmla="val -69608"/>
              <a:gd name="adj2" fmla="val 42690"/>
              <a:gd name="adj3" fmla="val 16667"/>
            </a:avLst>
          </a:prstGeom>
          <a:solidFill>
            <a:schemeClr val="accent2">
              <a:lumMod val="20000"/>
              <a:lumOff val="80000"/>
            </a:schemeClr>
          </a:solidFill>
          <a:ln w="9525">
            <a:solidFill>
              <a:schemeClr val="accent1"/>
            </a:solidFill>
            <a:miter lim="800000"/>
            <a:headEnd/>
            <a:tailEnd/>
          </a:ln>
          <a:effectLst/>
          <a:extLst/>
        </p:spPr>
        <p:txBody>
          <a:bodyPr/>
          <a:lstStyle>
            <a:lvl1pPr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/>
            <a:r>
              <a:rPr lang="en-US" altLang="en-US" sz="1600" dirty="0">
                <a:latin typeface="+mn-lt"/>
              </a:rPr>
              <a:t>If the exception is thrown in some lower level scope, defined, perhaps, by a called function within the try block, all local objects in that scope are destroyed as the exception moves out of that scope.</a:t>
            </a:r>
          </a:p>
        </p:txBody>
      </p:sp>
    </p:spTree>
    <p:extLst>
      <p:ext uri="{BB962C8B-B14F-4D97-AF65-F5344CB8AC3E}">
        <p14:creationId xmlns:p14="http://schemas.microsoft.com/office/powerpoint/2010/main" val="4068803504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70" name="Rectangle 2">
            <a:extLst>
              <a:ext uri="{FF2B5EF4-FFF2-40B4-BE49-F238E27FC236}">
                <a16:creationId xmlns:a16="http://schemas.microsoft.com/office/drawing/2014/main" id="{86CDFE69-D13D-4A58-AB23-2FE5F8067B3A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eaLnBrk="1" hangingPunct="1"/>
            <a:r>
              <a:rPr lang="en-US" altLang="en-US" dirty="0"/>
              <a:t>Example (cont.)</a:t>
            </a:r>
          </a:p>
        </p:txBody>
      </p:sp>
      <p:sp>
        <p:nvSpPr>
          <p:cNvPr id="7171" name="Rectangle 3">
            <a:extLst>
              <a:ext uri="{FF2B5EF4-FFF2-40B4-BE49-F238E27FC236}">
                <a16:creationId xmlns:a16="http://schemas.microsoft.com/office/drawing/2014/main" id="{EAFCA0E8-0423-43F5-AA89-2092F4EA47C6}"/>
              </a:ext>
            </a:extLst>
          </p:cNvPr>
          <p:cNvSpPr>
            <a:spLocks noGrp="1" noChangeArrowheads="1"/>
          </p:cNvSpPr>
          <p:nvPr>
            <p:ph idx="1"/>
          </p:nvPr>
        </p:nvSpPr>
        <p:spPr/>
        <p:txBody>
          <a:bodyPr>
            <a:noAutofit/>
          </a:bodyPr>
          <a:lstStyle/>
          <a:p>
            <a:pPr marL="0">
              <a:buClr>
                <a:schemeClr val="folHlink"/>
              </a:buClr>
              <a:buSzPct val="60000"/>
              <a:buNone/>
            </a:pPr>
            <a:r>
              <a:rPr lang="en-US" altLang="en-US" sz="2000" dirty="0"/>
              <a:t>If an exception is thrown somewhere in the try block, the remaining code in the try block is skipped, and a matching catch clause is entered, if found. Computation resumes after the last statement in matching catch clause. Matching is based on the type of the exception.</a:t>
            </a:r>
          </a:p>
        </p:txBody>
      </p:sp>
    </p:spTree>
    <p:extLst>
      <p:ext uri="{BB962C8B-B14F-4D97-AF65-F5344CB8AC3E}">
        <p14:creationId xmlns:p14="http://schemas.microsoft.com/office/powerpoint/2010/main" val="2781223071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4" name="Rectangle 2">
            <a:extLst>
              <a:ext uri="{FF2B5EF4-FFF2-40B4-BE49-F238E27FC236}">
                <a16:creationId xmlns:a16="http://schemas.microsoft.com/office/drawing/2014/main" id="{9781DDBA-B4A5-49C8-A93C-7C111542C123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eaLnBrk="1" hangingPunct="1"/>
            <a:r>
              <a:rPr lang="en-US" altLang="en-US" dirty="0"/>
              <a:t>Chained Handlers</a:t>
            </a:r>
          </a:p>
        </p:txBody>
      </p:sp>
      <p:sp>
        <p:nvSpPr>
          <p:cNvPr id="8195" name="Rectangle 3">
            <a:extLst>
              <a:ext uri="{FF2B5EF4-FFF2-40B4-BE49-F238E27FC236}">
                <a16:creationId xmlns:a16="http://schemas.microsoft.com/office/drawing/2014/main" id="{7D093030-57A9-4591-B18D-2B0E6DE3D5DE}"/>
              </a:ext>
            </a:extLst>
          </p:cNvPr>
          <p:cNvSpPr>
            <a:spLocks noGrp="1" noChangeArrowheads="1"/>
          </p:cNvSpPr>
          <p:nvPr>
            <p:ph idx="1"/>
          </p:nvPr>
        </p:nvSpPr>
        <p:spPr/>
        <p:txBody>
          <a:bodyPr>
            <a:noAutofit/>
          </a:bodyPr>
          <a:lstStyle/>
          <a:p>
            <a:pPr eaLnBrk="1" hangingPunct="1">
              <a:spcBef>
                <a:spcPts val="0"/>
              </a:spcBef>
            </a:pPr>
            <a:r>
              <a:rPr lang="en-US" altLang="en-US" sz="2400" dirty="0"/>
              <a:t>Exception handlers are often chained at the end of a try block, e.g.:</a:t>
            </a:r>
          </a:p>
          <a:p>
            <a:pPr>
              <a:spcBef>
                <a:spcPts val="0"/>
              </a:spcBef>
              <a:buNone/>
            </a:pPr>
            <a:endParaRPr lang="en-US" altLang="en-US" sz="2000" dirty="0">
              <a:latin typeface="Consolas" panose="020B0609020204030204" pitchFamily="49" charset="0"/>
            </a:endParaRPr>
          </a:p>
          <a:p>
            <a:pPr marL="720000">
              <a:spcBef>
                <a:spcPts val="0"/>
              </a:spcBef>
              <a:buNone/>
            </a:pPr>
            <a:r>
              <a:rPr lang="en-US" altLang="en-US" sz="2000" dirty="0">
                <a:latin typeface="Consolas" panose="020B0609020204030204" pitchFamily="49" charset="0"/>
              </a:rPr>
              <a:t>try {</a:t>
            </a:r>
          </a:p>
          <a:p>
            <a:pPr marL="720000">
              <a:spcBef>
                <a:spcPts val="0"/>
              </a:spcBef>
              <a:buNone/>
            </a:pPr>
            <a:r>
              <a:rPr lang="en-US" altLang="en-US" sz="2000" dirty="0">
                <a:latin typeface="Consolas" panose="020B0609020204030204" pitchFamily="49" charset="0"/>
              </a:rPr>
              <a:t>	  // some code that may throw an exception</a:t>
            </a:r>
          </a:p>
          <a:p>
            <a:pPr marL="720000">
              <a:spcBef>
                <a:spcPts val="0"/>
              </a:spcBef>
              <a:buNone/>
            </a:pPr>
            <a:r>
              <a:rPr lang="en-US" altLang="en-US" sz="2000" dirty="0">
                <a:latin typeface="Consolas" panose="020B0609020204030204" pitchFamily="49" charset="0"/>
              </a:rPr>
              <a:t>}</a:t>
            </a:r>
          </a:p>
          <a:p>
            <a:pPr marL="720000">
              <a:spcBef>
                <a:spcPts val="0"/>
              </a:spcBef>
              <a:buNone/>
            </a:pPr>
            <a:r>
              <a:rPr lang="en-US" altLang="en-US" sz="2000" dirty="0">
                <a:latin typeface="Consolas" panose="020B0609020204030204" pitchFamily="49" charset="0"/>
              </a:rPr>
              <a:t>Catch(T1 t1) {</a:t>
            </a:r>
          </a:p>
          <a:p>
            <a:pPr marL="720000">
              <a:spcBef>
                <a:spcPts val="0"/>
              </a:spcBef>
              <a:buNone/>
            </a:pPr>
            <a:r>
              <a:rPr lang="en-US" altLang="en-US" sz="2000" dirty="0">
                <a:latin typeface="Consolas" panose="020B0609020204030204" pitchFamily="49" charset="0"/>
              </a:rPr>
              <a:t>   // processing for type T1 </a:t>
            </a:r>
          </a:p>
          <a:p>
            <a:pPr marL="720000">
              <a:spcBef>
                <a:spcPts val="0"/>
              </a:spcBef>
              <a:buNone/>
            </a:pPr>
            <a:r>
              <a:rPr lang="en-US" altLang="en-US" sz="2000" dirty="0">
                <a:latin typeface="Consolas" panose="020B0609020204030204" pitchFamily="49" charset="0"/>
              </a:rPr>
              <a:t>}</a:t>
            </a:r>
          </a:p>
          <a:p>
            <a:pPr marL="720000">
              <a:spcBef>
                <a:spcPts val="0"/>
              </a:spcBef>
              <a:buNone/>
            </a:pPr>
            <a:r>
              <a:rPr lang="en-US" altLang="en-US" sz="2000" dirty="0">
                <a:latin typeface="Consolas" panose="020B0609020204030204" pitchFamily="49" charset="0"/>
              </a:rPr>
              <a:t>Catch(T2 t2) {</a:t>
            </a:r>
            <a:br>
              <a:rPr lang="en-US" altLang="en-US" sz="2000" dirty="0">
                <a:latin typeface="Consolas" panose="020B0609020204030204" pitchFamily="49" charset="0"/>
              </a:rPr>
            </a:br>
            <a:r>
              <a:rPr lang="en-US" altLang="en-US" sz="2000" dirty="0">
                <a:latin typeface="Consolas" panose="020B0609020204030204" pitchFamily="49" charset="0"/>
              </a:rPr>
              <a:t>  // processing for type T2</a:t>
            </a:r>
          </a:p>
          <a:p>
            <a:pPr marL="720000">
              <a:spcBef>
                <a:spcPts val="0"/>
              </a:spcBef>
              <a:buNone/>
            </a:pPr>
            <a:r>
              <a:rPr lang="en-US" altLang="en-US" sz="2000" dirty="0">
                <a:latin typeface="Consolas" panose="020B0609020204030204" pitchFamily="49" charset="0"/>
              </a:rPr>
              <a:t>}</a:t>
            </a:r>
            <a:endParaRPr lang="en-US" altLang="en-US" sz="2000" dirty="0"/>
          </a:p>
          <a:p>
            <a:pPr>
              <a:spcBef>
                <a:spcPts val="0"/>
              </a:spcBef>
              <a:buNone/>
            </a:pPr>
            <a:endParaRPr lang="en-US" altLang="en-US" sz="2400" dirty="0"/>
          </a:p>
          <a:p>
            <a:pPr eaLnBrk="1" hangingPunct="1">
              <a:spcBef>
                <a:spcPts val="0"/>
              </a:spcBef>
            </a:pPr>
            <a:r>
              <a:rPr lang="en-US" altLang="en-US" sz="2400" dirty="0"/>
              <a:t>Matching attempts are based on the order of declaration of the handlers.</a:t>
            </a:r>
          </a:p>
        </p:txBody>
      </p:sp>
    </p:spTree>
    <p:extLst>
      <p:ext uri="{BB962C8B-B14F-4D97-AF65-F5344CB8AC3E}">
        <p14:creationId xmlns:p14="http://schemas.microsoft.com/office/powerpoint/2010/main" val="268901255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18" name="Rectangle 2">
            <a:extLst>
              <a:ext uri="{FF2B5EF4-FFF2-40B4-BE49-F238E27FC236}">
                <a16:creationId xmlns:a16="http://schemas.microsoft.com/office/drawing/2014/main" id="{22F83D8B-2D2E-422F-A1C8-3AA877FB2E1E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eaLnBrk="1" hangingPunct="1"/>
            <a:r>
              <a:rPr lang="en-US" altLang="en-US" dirty="0"/>
              <a:t>Cleaning Up</a:t>
            </a:r>
          </a:p>
        </p:txBody>
      </p:sp>
      <p:sp>
        <p:nvSpPr>
          <p:cNvPr id="9219" name="Rectangle 3">
            <a:extLst>
              <a:ext uri="{FF2B5EF4-FFF2-40B4-BE49-F238E27FC236}">
                <a16:creationId xmlns:a16="http://schemas.microsoft.com/office/drawing/2014/main" id="{DFE9ADBF-39B2-466B-99B1-6490BB0A767A}"/>
              </a:ext>
            </a:extLst>
          </p:cNvPr>
          <p:cNvSpPr>
            <a:spLocks noGrp="1" noChangeArrowheads="1"/>
          </p:cNvSpPr>
          <p:nvPr>
            <p:ph idx="1"/>
          </p:nvPr>
        </p:nvSpPr>
        <p:spPr/>
        <p:txBody>
          <a:bodyPr>
            <a:noAutofit/>
          </a:bodyPr>
          <a:lstStyle/>
          <a:p>
            <a:pPr eaLnBrk="1" hangingPunct="1">
              <a:spcBef>
                <a:spcPts val="400"/>
              </a:spcBef>
            </a:pPr>
            <a:r>
              <a:rPr lang="en-US" altLang="en-US" sz="2200" dirty="0"/>
              <a:t>C++ exception handling guarantees that, as an exception leaves a scope, all objects in that scope that have been successfully constructed will have their destructors called.</a:t>
            </a:r>
            <a:br>
              <a:rPr lang="en-US" altLang="en-US" sz="2200" dirty="0"/>
            </a:br>
            <a:endParaRPr lang="en-US" altLang="en-US" sz="2200" dirty="0"/>
          </a:p>
          <a:p>
            <a:pPr eaLnBrk="1" hangingPunct="1">
              <a:spcBef>
                <a:spcPts val="400"/>
              </a:spcBef>
            </a:pPr>
            <a:r>
              <a:rPr lang="en-US" altLang="en-US" sz="2200" dirty="0"/>
              <a:t>Only destructors are called, so resources that are allocated in that scope, but not deallocated by destructors, will be lost.</a:t>
            </a:r>
            <a:br>
              <a:rPr lang="en-US" altLang="en-US" sz="2200" dirty="0"/>
            </a:br>
            <a:endParaRPr lang="en-US" altLang="en-US" sz="2200" dirty="0"/>
          </a:p>
          <a:p>
            <a:pPr eaLnBrk="1" hangingPunct="1">
              <a:spcBef>
                <a:spcPts val="400"/>
              </a:spcBef>
            </a:pPr>
            <a:r>
              <a:rPr lang="en-US" altLang="en-US" sz="2200" dirty="0"/>
              <a:t>So, in an exception environment, you must make all allocations within objects and deallocate in their destructors.</a:t>
            </a:r>
            <a:br>
              <a:rPr lang="en-US" altLang="en-US" sz="2200" dirty="0"/>
            </a:br>
            <a:endParaRPr lang="en-US" altLang="en-US" sz="2200" dirty="0"/>
          </a:p>
          <a:p>
            <a:pPr eaLnBrk="1" hangingPunct="1">
              <a:spcBef>
                <a:spcPts val="400"/>
              </a:spcBef>
            </a:pPr>
            <a:r>
              <a:rPr lang="en-US" altLang="en-US" sz="2200" dirty="0"/>
              <a:t>If a second exception is thrown while a first has not yet been handled, the special function terminate() is called (more on that later).</a:t>
            </a:r>
          </a:p>
        </p:txBody>
      </p:sp>
    </p:spTree>
    <p:extLst>
      <p:ext uri="{BB962C8B-B14F-4D97-AF65-F5344CB8AC3E}">
        <p14:creationId xmlns:p14="http://schemas.microsoft.com/office/powerpoint/2010/main" val="148607440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42" name="Rectangle 2">
            <a:extLst>
              <a:ext uri="{FF2B5EF4-FFF2-40B4-BE49-F238E27FC236}">
                <a16:creationId xmlns:a16="http://schemas.microsoft.com/office/drawing/2014/main" id="{478F19E2-C90C-4CAA-9D9F-AC0A2C917EC1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eaLnBrk="1" hangingPunct="1"/>
            <a:r>
              <a:rPr lang="en-US" altLang="en-US" dirty="0"/>
              <a:t>Matching</a:t>
            </a:r>
          </a:p>
        </p:txBody>
      </p:sp>
      <p:sp>
        <p:nvSpPr>
          <p:cNvPr id="10243" name="Rectangle 3">
            <a:extLst>
              <a:ext uri="{FF2B5EF4-FFF2-40B4-BE49-F238E27FC236}">
                <a16:creationId xmlns:a16="http://schemas.microsoft.com/office/drawing/2014/main" id="{35F20F7A-C7AE-4D9D-A2A0-B85B5F327E63}"/>
              </a:ext>
            </a:extLst>
          </p:cNvPr>
          <p:cNvSpPr>
            <a:spLocks noGrp="1" noChangeArrowheads="1"/>
          </p:cNvSpPr>
          <p:nvPr>
            <p:ph idx="1"/>
          </p:nvPr>
        </p:nvSpPr>
        <p:spPr/>
        <p:txBody>
          <a:bodyPr>
            <a:noAutofit/>
          </a:bodyPr>
          <a:lstStyle/>
          <a:p>
            <a:pPr eaLnBrk="1" hangingPunct="1">
              <a:spcBef>
                <a:spcPts val="400"/>
              </a:spcBef>
            </a:pPr>
            <a:r>
              <a:rPr lang="en-US" altLang="en-US" sz="2400" dirty="0"/>
              <a:t>A catch handler matches a thrown exception based on </a:t>
            </a:r>
            <a:br>
              <a:rPr lang="en-US" altLang="en-US" sz="2400" dirty="0"/>
            </a:br>
            <a:r>
              <a:rPr lang="en-US" altLang="en-US" sz="2400" dirty="0"/>
              <a:t>its type.</a:t>
            </a:r>
          </a:p>
          <a:p>
            <a:pPr lvl="1" eaLnBrk="1" hangingPunct="1">
              <a:spcBef>
                <a:spcPts val="400"/>
              </a:spcBef>
            </a:pPr>
            <a:r>
              <a:rPr lang="en-US" altLang="en-US" sz="2000" dirty="0"/>
              <a:t>If you throw a literal string, say: “big trouble in River City” then it can be caught with the catch handler: catch(char *</a:t>
            </a:r>
            <a:r>
              <a:rPr lang="en-US" altLang="en-US" sz="2000" dirty="0" err="1"/>
              <a:t>msg</a:t>
            </a:r>
            <a:r>
              <a:rPr lang="en-US" altLang="en-US" sz="2000" dirty="0"/>
              <a:t>) { … }.</a:t>
            </a:r>
          </a:p>
          <a:p>
            <a:pPr lvl="1" eaLnBrk="1" hangingPunct="1">
              <a:spcBef>
                <a:spcPts val="400"/>
              </a:spcBef>
            </a:pPr>
            <a:r>
              <a:rPr lang="en-US" altLang="en-US" sz="2000" dirty="0"/>
              <a:t>An exception handler that accepts a reference to a base class object will match a derived class object, as well as the base type specified.</a:t>
            </a:r>
          </a:p>
          <a:p>
            <a:pPr lvl="1" eaLnBrk="1" hangingPunct="1">
              <a:spcBef>
                <a:spcPts val="400"/>
              </a:spcBef>
            </a:pPr>
            <a:r>
              <a:rPr lang="en-US" altLang="en-US" sz="2000" dirty="0"/>
              <a:t>If a derived class object is passed to a handler by value, it will be sliced to a base class object.</a:t>
            </a:r>
          </a:p>
          <a:p>
            <a:pPr lvl="1" eaLnBrk="1" hangingPunct="1">
              <a:spcBef>
                <a:spcPts val="400"/>
              </a:spcBef>
            </a:pPr>
            <a:r>
              <a:rPr lang="en-US" altLang="en-US" sz="2000" dirty="0"/>
              <a:t>If, however, a derived object is passed by reference, no slicing occurs, and polymorphic calls within the handler are honored.</a:t>
            </a:r>
          </a:p>
          <a:p>
            <a:pPr lvl="1" eaLnBrk="1" hangingPunct="1">
              <a:spcBef>
                <a:spcPts val="400"/>
              </a:spcBef>
            </a:pPr>
            <a:r>
              <a:rPr lang="en-US" altLang="en-US" sz="2000" dirty="0"/>
              <a:t>A catch handler with an ellipsis, catch(…) { … }, will catch any exception thrown in its context, not caught earlier.</a:t>
            </a:r>
          </a:p>
        </p:txBody>
      </p:sp>
    </p:spTree>
    <p:extLst>
      <p:ext uri="{BB962C8B-B14F-4D97-AF65-F5344CB8AC3E}">
        <p14:creationId xmlns:p14="http://schemas.microsoft.com/office/powerpoint/2010/main" val="2052951647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66" name="Rectangle 2">
            <a:extLst>
              <a:ext uri="{FF2B5EF4-FFF2-40B4-BE49-F238E27FC236}">
                <a16:creationId xmlns:a16="http://schemas.microsoft.com/office/drawing/2014/main" id="{4DA48A81-B3E0-49F0-A440-08054A47F07F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eaLnBrk="1" hangingPunct="1"/>
            <a:r>
              <a:rPr lang="en-US" altLang="en-US" dirty="0"/>
              <a:t>Uncaught Exceptions</a:t>
            </a:r>
          </a:p>
        </p:txBody>
      </p:sp>
      <p:sp>
        <p:nvSpPr>
          <p:cNvPr id="11267" name="Rectangle 3">
            <a:extLst>
              <a:ext uri="{FF2B5EF4-FFF2-40B4-BE49-F238E27FC236}">
                <a16:creationId xmlns:a16="http://schemas.microsoft.com/office/drawing/2014/main" id="{3BAEE9BD-D140-4AE4-9AA3-484363D7DB2D}"/>
              </a:ext>
            </a:extLst>
          </p:cNvPr>
          <p:cNvSpPr>
            <a:spLocks noGrp="1" noChangeArrowheads="1"/>
          </p:cNvSpPr>
          <p:nvPr>
            <p:ph idx="1"/>
          </p:nvPr>
        </p:nvSpPr>
        <p:spPr/>
        <p:txBody>
          <a:bodyPr>
            <a:noAutofit/>
          </a:bodyPr>
          <a:lstStyle/>
          <a:p>
            <a:pPr eaLnBrk="1" hangingPunct="1">
              <a:spcBef>
                <a:spcPts val="400"/>
              </a:spcBef>
            </a:pPr>
            <a:r>
              <a:rPr lang="en-US" altLang="en-US" sz="2200" dirty="0"/>
              <a:t>If none of the catch handlers for a try block matches a thrown exception, the exception moves to the next enclosing try block.</a:t>
            </a:r>
            <a:br>
              <a:rPr lang="en-US" altLang="en-US" sz="2200" dirty="0"/>
            </a:br>
            <a:endParaRPr lang="en-US" altLang="en-US" sz="2200" dirty="0"/>
          </a:p>
          <a:p>
            <a:pPr eaLnBrk="1" hangingPunct="1">
              <a:spcBef>
                <a:spcPts val="400"/>
              </a:spcBef>
            </a:pPr>
            <a:r>
              <a:rPr lang="en-US" altLang="en-US" sz="2200" dirty="0"/>
              <a:t>If there is no match in any enclosing try block, the exception is uncaught. An uncaught exception also occurs if a new exception is thrown before an existing one is handled.  Cleanups may fail to occur with an uncaught exception, so this is an error.</a:t>
            </a:r>
            <a:br>
              <a:rPr lang="en-US" altLang="en-US" sz="2200" dirty="0"/>
            </a:br>
            <a:endParaRPr lang="en-US" altLang="en-US" sz="2200" dirty="0"/>
          </a:p>
          <a:p>
            <a:pPr eaLnBrk="1" hangingPunct="1">
              <a:spcBef>
                <a:spcPts val="400"/>
              </a:spcBef>
            </a:pPr>
            <a:r>
              <a:rPr lang="en-US" altLang="en-US" sz="2200" dirty="0"/>
              <a:t>If an exception is uncaught, the special function terminate() </a:t>
            </a:r>
            <a:br>
              <a:rPr lang="en-US" altLang="en-US" sz="2200" dirty="0"/>
            </a:br>
            <a:r>
              <a:rPr lang="en-US" altLang="en-US" sz="2200" dirty="0"/>
              <a:t>is called.</a:t>
            </a:r>
            <a:br>
              <a:rPr lang="en-US" altLang="en-US" sz="2200" dirty="0"/>
            </a:br>
            <a:endParaRPr lang="en-US" altLang="en-US" sz="2200" dirty="0"/>
          </a:p>
          <a:p>
            <a:pPr eaLnBrk="1" hangingPunct="1">
              <a:spcBef>
                <a:spcPts val="400"/>
              </a:spcBef>
            </a:pPr>
            <a:r>
              <a:rPr lang="en-US" altLang="en-US" sz="2200" dirty="0"/>
              <a:t>Uncaught exceptions can always be avoided by enclosing the contents of main in a try block with an ellipsis handler.</a:t>
            </a:r>
          </a:p>
        </p:txBody>
      </p:sp>
    </p:spTree>
    <p:extLst>
      <p:ext uri="{BB962C8B-B14F-4D97-AF65-F5344CB8AC3E}">
        <p14:creationId xmlns:p14="http://schemas.microsoft.com/office/powerpoint/2010/main" val="2235866733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90" name="Rectangle 2">
            <a:extLst>
              <a:ext uri="{FF2B5EF4-FFF2-40B4-BE49-F238E27FC236}">
                <a16:creationId xmlns:a16="http://schemas.microsoft.com/office/drawing/2014/main" id="{EBD6C569-3547-4753-A635-705548AFE235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eaLnBrk="1" hangingPunct="1"/>
            <a:r>
              <a:rPr lang="en-US" altLang="en-US" dirty="0"/>
              <a:t>terminate() Function</a:t>
            </a:r>
          </a:p>
        </p:txBody>
      </p:sp>
      <p:sp>
        <p:nvSpPr>
          <p:cNvPr id="12291" name="Rectangle 3">
            <a:extLst>
              <a:ext uri="{FF2B5EF4-FFF2-40B4-BE49-F238E27FC236}">
                <a16:creationId xmlns:a16="http://schemas.microsoft.com/office/drawing/2014/main" id="{AC8C2CAB-0DE6-48AF-B648-D9B3BF715C1B}"/>
              </a:ext>
            </a:extLst>
          </p:cNvPr>
          <p:cNvSpPr>
            <a:spLocks noGrp="1" noChangeArrowheads="1"/>
          </p:cNvSpPr>
          <p:nvPr>
            <p:ph idx="1"/>
          </p:nvPr>
        </p:nvSpPr>
        <p:spPr/>
        <p:txBody>
          <a:bodyPr>
            <a:noAutofit/>
          </a:bodyPr>
          <a:lstStyle/>
          <a:p>
            <a:pPr eaLnBrk="1" hangingPunct="1"/>
            <a:r>
              <a:rPr lang="en-US" altLang="en-US" sz="2200" dirty="0"/>
              <a:t>Terminate is a function pointer with default value the C library function abort().</a:t>
            </a:r>
            <a:br>
              <a:rPr lang="en-US" altLang="en-US" sz="2200" dirty="0"/>
            </a:br>
            <a:endParaRPr lang="en-US" altLang="en-US" sz="2200" dirty="0"/>
          </a:p>
          <a:p>
            <a:pPr eaLnBrk="1" hangingPunct="1"/>
            <a:r>
              <a:rPr lang="en-US" altLang="en-US" sz="2200" dirty="0"/>
              <a:t>You can define your own terminate handler using</a:t>
            </a:r>
          </a:p>
          <a:p>
            <a:pPr marL="720000" indent="0" eaLnBrk="1" hangingPunct="1">
              <a:buNone/>
            </a:pPr>
            <a:r>
              <a:rPr lang="en-US" altLang="en-US" sz="2000" dirty="0">
                <a:latin typeface="Consolas" panose="020B0609020204030204" pitchFamily="49" charset="0"/>
              </a:rPr>
              <a:t>set_terminate(void(*)());</a:t>
            </a:r>
            <a:br>
              <a:rPr lang="en-US" altLang="en-US" sz="2000" dirty="0">
                <a:latin typeface="Consolas" panose="020B0609020204030204" pitchFamily="49" charset="0"/>
              </a:rPr>
            </a:br>
            <a:endParaRPr lang="en-US" altLang="en-US" sz="2000" dirty="0">
              <a:latin typeface="Consolas" panose="020B0609020204030204" pitchFamily="49" charset="0"/>
            </a:endParaRPr>
          </a:p>
          <a:p>
            <a:r>
              <a:rPr lang="en-US" altLang="en-US" sz="2200" dirty="0"/>
              <a:t>Example:</a:t>
            </a:r>
          </a:p>
          <a:p>
            <a:pPr marL="720000" indent="0">
              <a:buNone/>
            </a:pPr>
            <a:r>
              <a:rPr lang="en-US" altLang="en-US" sz="2000" dirty="0">
                <a:latin typeface="Consolas" panose="020B0609020204030204" pitchFamily="49" charset="0"/>
              </a:rPr>
              <a:t>void Arnold() { </a:t>
            </a:r>
            <a:r>
              <a:rPr lang="en-US" altLang="en-US" sz="2000" dirty="0" err="1">
                <a:latin typeface="Consolas" panose="020B0609020204030204" pitchFamily="49" charset="0"/>
              </a:rPr>
              <a:t>std</a:t>
            </a:r>
            <a:r>
              <a:rPr lang="en-US" altLang="en-US" sz="2000" dirty="0">
                <a:latin typeface="Consolas" panose="020B0609020204030204" pitchFamily="49" charset="0"/>
              </a:rPr>
              <a:t>::</a:t>
            </a:r>
            <a:r>
              <a:rPr lang="en-US" altLang="en-US" sz="2000" dirty="0" err="1">
                <a:latin typeface="Consolas" panose="020B0609020204030204" pitchFamily="49" charset="0"/>
              </a:rPr>
              <a:t>cout</a:t>
            </a:r>
            <a:r>
              <a:rPr lang="en-US" altLang="en-US" sz="2000" dirty="0">
                <a:latin typeface="Consolas" panose="020B0609020204030204" pitchFamily="49" charset="0"/>
              </a:rPr>
              <a:t> &lt;&lt; “I’ll be back” }</a:t>
            </a:r>
            <a:br>
              <a:rPr lang="en-US" altLang="en-US" sz="2000" dirty="0">
                <a:latin typeface="Consolas" panose="020B0609020204030204" pitchFamily="49" charset="0"/>
              </a:rPr>
            </a:br>
            <a:r>
              <a:rPr lang="en-US" altLang="en-US" sz="2000" dirty="0" err="1">
                <a:latin typeface="Consolas" panose="020B0609020204030204" pitchFamily="49" charset="0"/>
              </a:rPr>
              <a:t>int</a:t>
            </a:r>
            <a:r>
              <a:rPr lang="en-US" altLang="en-US" sz="2000" dirty="0">
                <a:latin typeface="Consolas" panose="020B0609020204030204" pitchFamily="49" charset="0"/>
              </a:rPr>
              <a:t> main() {</a:t>
            </a:r>
            <a:br>
              <a:rPr lang="en-US" altLang="en-US" sz="2000" dirty="0">
                <a:latin typeface="Consolas" panose="020B0609020204030204" pitchFamily="49" charset="0"/>
              </a:rPr>
            </a:br>
            <a:r>
              <a:rPr lang="en-US" altLang="en-US" sz="2000" dirty="0">
                <a:latin typeface="Consolas" panose="020B0609020204030204" pitchFamily="49" charset="0"/>
              </a:rPr>
              <a:t>  set_terminate(Arnold);</a:t>
            </a:r>
            <a:br>
              <a:rPr lang="en-US" altLang="en-US" sz="2000" dirty="0">
                <a:latin typeface="Consolas" panose="020B0609020204030204" pitchFamily="49" charset="0"/>
              </a:rPr>
            </a:br>
            <a:r>
              <a:rPr lang="en-US" altLang="en-US" sz="2000" dirty="0">
                <a:latin typeface="Consolas" panose="020B0609020204030204" pitchFamily="49" charset="0"/>
              </a:rPr>
              <a:t> 	:</a:t>
            </a:r>
            <a:br>
              <a:rPr lang="en-US" altLang="en-US" sz="2000" dirty="0">
                <a:latin typeface="Consolas" panose="020B0609020204030204" pitchFamily="49" charset="0"/>
              </a:rPr>
            </a:br>
            <a:r>
              <a:rPr lang="en-US" altLang="en-US" sz="2000" dirty="0">
                <a:latin typeface="Consolas" panose="020B0609020204030204" pitchFamily="49" charset="0"/>
              </a:rPr>
              <a:t>}</a:t>
            </a:r>
          </a:p>
        </p:txBody>
      </p:sp>
    </p:spTree>
    <p:extLst>
      <p:ext uri="{BB962C8B-B14F-4D97-AF65-F5344CB8AC3E}">
        <p14:creationId xmlns:p14="http://schemas.microsoft.com/office/powerpoint/2010/main" val="3283389459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14" name="Rectangle 2">
            <a:extLst>
              <a:ext uri="{FF2B5EF4-FFF2-40B4-BE49-F238E27FC236}">
                <a16:creationId xmlns:a16="http://schemas.microsoft.com/office/drawing/2014/main" id="{0C39530C-94A1-42A8-B915-CF0890C878E8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eaLnBrk="1" hangingPunct="1"/>
            <a:r>
              <a:rPr lang="en-US" altLang="en-US" dirty="0"/>
              <a:t>Rethrowing Exceptions</a:t>
            </a:r>
          </a:p>
        </p:txBody>
      </p:sp>
      <p:sp>
        <p:nvSpPr>
          <p:cNvPr id="13315" name="Rectangle 3">
            <a:extLst>
              <a:ext uri="{FF2B5EF4-FFF2-40B4-BE49-F238E27FC236}">
                <a16:creationId xmlns:a16="http://schemas.microsoft.com/office/drawing/2014/main" id="{19D18737-E1A6-489F-95E0-59B5EEE01138}"/>
              </a:ext>
            </a:extLst>
          </p:cNvPr>
          <p:cNvSpPr>
            <a:spLocks noGrp="1" noChangeArrowheads="1"/>
          </p:cNvSpPr>
          <p:nvPr>
            <p:ph idx="1"/>
          </p:nvPr>
        </p:nvSpPr>
        <p:spPr/>
        <p:txBody>
          <a:bodyPr>
            <a:noAutofit/>
          </a:bodyPr>
          <a:lstStyle/>
          <a:p>
            <a:pPr eaLnBrk="1" hangingPunct="1"/>
            <a:r>
              <a:rPr lang="en-US" altLang="en-US" sz="2200" dirty="0"/>
              <a:t>If your catch handler does not completely handle an exception, you may rethrow it to the next enclosing context.</a:t>
            </a:r>
            <a:r>
              <a:rPr lang="en-US" altLang="en-US" sz="2000" dirty="0"/>
              <a:t/>
            </a:r>
            <a:br>
              <a:rPr lang="en-US" altLang="en-US" sz="2000" dirty="0"/>
            </a:br>
            <a:r>
              <a:rPr lang="en-US" altLang="en-US" sz="2000" dirty="0"/>
              <a:t/>
            </a:r>
            <a:br>
              <a:rPr lang="en-US" altLang="en-US" sz="2000" dirty="0"/>
            </a:br>
            <a:r>
              <a:rPr lang="en-US" altLang="en-US" sz="2000" dirty="0"/>
              <a:t> </a:t>
            </a:r>
            <a:r>
              <a:rPr lang="en-US" altLang="en-US" sz="1800" dirty="0">
                <a:latin typeface="Courier New" panose="02070309020205020404" pitchFamily="49" charset="0"/>
              </a:rPr>
              <a:t>	</a:t>
            </a:r>
            <a:r>
              <a:rPr lang="en-US" altLang="en-US" sz="2000" dirty="0">
                <a:latin typeface="Consolas" panose="020B0609020204030204" pitchFamily="49" charset="0"/>
              </a:rPr>
              <a:t>catch(E e) </a:t>
            </a:r>
            <a:br>
              <a:rPr lang="en-US" altLang="en-US" sz="2000" dirty="0">
                <a:latin typeface="Consolas" panose="020B0609020204030204" pitchFamily="49" charset="0"/>
              </a:rPr>
            </a:br>
            <a:r>
              <a:rPr lang="en-US" altLang="en-US" sz="2000" dirty="0">
                <a:latin typeface="Consolas" panose="020B0609020204030204" pitchFamily="49" charset="0"/>
              </a:rPr>
              <a:t> 	{</a:t>
            </a:r>
            <a:br>
              <a:rPr lang="en-US" altLang="en-US" sz="2000" dirty="0">
                <a:latin typeface="Consolas" panose="020B0609020204030204" pitchFamily="49" charset="0"/>
              </a:rPr>
            </a:br>
            <a:r>
              <a:rPr lang="en-US" altLang="en-US" sz="2000" dirty="0">
                <a:latin typeface="Consolas" panose="020B0609020204030204" pitchFamily="49" charset="0"/>
              </a:rPr>
              <a:t> 	  // processing to handle e is incomplete</a:t>
            </a:r>
            <a:br>
              <a:rPr lang="en-US" altLang="en-US" sz="2000" dirty="0">
                <a:latin typeface="Consolas" panose="020B0609020204030204" pitchFamily="49" charset="0"/>
              </a:rPr>
            </a:br>
            <a:r>
              <a:rPr lang="en-US" altLang="en-US" sz="2000" dirty="0">
                <a:latin typeface="Consolas" panose="020B0609020204030204" pitchFamily="49" charset="0"/>
              </a:rPr>
              <a:t> 	    throw;</a:t>
            </a:r>
            <a:br>
              <a:rPr lang="en-US" altLang="en-US" sz="2000" dirty="0">
                <a:latin typeface="Consolas" panose="020B0609020204030204" pitchFamily="49" charset="0"/>
              </a:rPr>
            </a:br>
            <a:r>
              <a:rPr lang="en-US" altLang="en-US" sz="2000" dirty="0">
                <a:latin typeface="Consolas" panose="020B0609020204030204" pitchFamily="49" charset="0"/>
              </a:rPr>
              <a:t> 	}</a:t>
            </a:r>
            <a:br>
              <a:rPr lang="en-US" altLang="en-US" sz="2000" dirty="0">
                <a:latin typeface="Consolas" panose="020B0609020204030204" pitchFamily="49" charset="0"/>
              </a:rPr>
            </a:br>
            <a:endParaRPr lang="en-US" altLang="en-US" sz="2000" dirty="0">
              <a:latin typeface="Consolas" panose="020B0609020204030204" pitchFamily="49" charset="0"/>
            </a:endParaRPr>
          </a:p>
          <a:p>
            <a:pPr eaLnBrk="1" hangingPunct="1"/>
            <a:r>
              <a:rPr lang="en-US" altLang="en-US" sz="2200" dirty="0"/>
              <a:t>This allows processing an exception in several passes as it travels up through a series of try contexts.</a:t>
            </a:r>
          </a:p>
        </p:txBody>
      </p:sp>
    </p:spTree>
    <p:extLst>
      <p:ext uri="{BB962C8B-B14F-4D97-AF65-F5344CB8AC3E}">
        <p14:creationId xmlns:p14="http://schemas.microsoft.com/office/powerpoint/2010/main" val="2058579285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38" name="Rectangle 2">
            <a:extLst>
              <a:ext uri="{FF2B5EF4-FFF2-40B4-BE49-F238E27FC236}">
                <a16:creationId xmlns:a16="http://schemas.microsoft.com/office/drawing/2014/main" id="{FBDA1EB7-106E-465A-8E8D-1755AC4F0D79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eaLnBrk="1" hangingPunct="1"/>
            <a:r>
              <a:rPr lang="en-US" altLang="en-US" dirty="0"/>
              <a:t>Standard Exceptions</a:t>
            </a:r>
          </a:p>
        </p:txBody>
      </p:sp>
      <p:sp>
        <p:nvSpPr>
          <p:cNvPr id="14339" name="Rectangle 3">
            <a:extLst>
              <a:ext uri="{FF2B5EF4-FFF2-40B4-BE49-F238E27FC236}">
                <a16:creationId xmlns:a16="http://schemas.microsoft.com/office/drawing/2014/main" id="{6E45004D-14ED-4B8B-B525-60911FC0D40C}"/>
              </a:ext>
            </a:extLst>
          </p:cNvPr>
          <p:cNvSpPr>
            <a:spLocks noGrp="1" noChangeArrowheads="1"/>
          </p:cNvSpPr>
          <p:nvPr>
            <p:ph idx="1"/>
          </p:nvPr>
        </p:nvSpPr>
        <p:spPr/>
        <p:txBody>
          <a:bodyPr>
            <a:noAutofit/>
          </a:bodyPr>
          <a:lstStyle/>
          <a:p>
            <a:pPr marL="183600" eaLnBrk="1" hangingPunct="1"/>
            <a:r>
              <a:rPr lang="en-US" altLang="en-US" sz="2200" dirty="0"/>
              <a:t>Standard Exception class:</a:t>
            </a:r>
          </a:p>
          <a:p>
            <a:pPr marL="183600" eaLnBrk="1" hangingPunct="1"/>
            <a:endParaRPr lang="en-US" altLang="en-US" sz="2200" dirty="0">
              <a:latin typeface="Consolas" panose="020B0609020204030204" pitchFamily="49" charset="0"/>
            </a:endParaRPr>
          </a:p>
          <a:p>
            <a:pPr marL="720000" indent="0" eaLnBrk="1" hangingPunct="1">
              <a:buNone/>
            </a:pPr>
            <a:r>
              <a:rPr lang="en-US" altLang="en-US" sz="2000" dirty="0">
                <a:latin typeface="Consolas" panose="020B0609020204030204" pitchFamily="49" charset="0"/>
              </a:rPr>
              <a:t>namespace </a:t>
            </a:r>
            <a:r>
              <a:rPr lang="en-US" altLang="en-US" sz="2000" dirty="0" err="1">
                <a:latin typeface="Consolas" panose="020B0609020204030204" pitchFamily="49" charset="0"/>
              </a:rPr>
              <a:t>std</a:t>
            </a:r>
            <a:r>
              <a:rPr lang="en-US" altLang="en-US" sz="2000" dirty="0">
                <a:latin typeface="Consolas" panose="020B0609020204030204" pitchFamily="49" charset="0"/>
              </a:rPr>
              <a:t> {</a:t>
            </a:r>
            <a:br>
              <a:rPr lang="en-US" altLang="en-US" sz="2000" dirty="0">
                <a:latin typeface="Consolas" panose="020B0609020204030204" pitchFamily="49" charset="0"/>
              </a:rPr>
            </a:br>
            <a:r>
              <a:rPr lang="en-US" altLang="en-US" sz="2000" dirty="0">
                <a:latin typeface="Consolas" panose="020B0609020204030204" pitchFamily="49" charset="0"/>
              </a:rPr>
              <a:t>  class exception {</a:t>
            </a:r>
            <a:br>
              <a:rPr lang="en-US" altLang="en-US" sz="2000" dirty="0">
                <a:latin typeface="Consolas" panose="020B0609020204030204" pitchFamily="49" charset="0"/>
              </a:rPr>
            </a:br>
            <a:r>
              <a:rPr lang="en-US" altLang="en-US" sz="2000" dirty="0">
                <a:latin typeface="Consolas" panose="020B0609020204030204" pitchFamily="49" charset="0"/>
              </a:rPr>
              <a:t>    public:</a:t>
            </a:r>
            <a:br>
              <a:rPr lang="en-US" altLang="en-US" sz="2000" dirty="0">
                <a:latin typeface="Consolas" panose="020B0609020204030204" pitchFamily="49" charset="0"/>
              </a:rPr>
            </a:br>
            <a:r>
              <a:rPr lang="en-US" altLang="en-US" sz="2000" dirty="0">
                <a:latin typeface="Consolas" panose="020B0609020204030204" pitchFamily="49" charset="0"/>
              </a:rPr>
              <a:t/>
            </a:r>
            <a:br>
              <a:rPr lang="en-US" altLang="en-US" sz="2000" dirty="0">
                <a:latin typeface="Consolas" panose="020B0609020204030204" pitchFamily="49" charset="0"/>
              </a:rPr>
            </a:br>
            <a:r>
              <a:rPr lang="en-US" altLang="en-US" sz="2000" dirty="0">
                <a:latin typeface="Consolas" panose="020B0609020204030204" pitchFamily="49" charset="0"/>
              </a:rPr>
              <a:t>      virtual </a:t>
            </a:r>
            <a:r>
              <a:rPr lang="en-US" altLang="en-US" sz="2000" dirty="0" err="1">
                <a:latin typeface="Consolas" panose="020B0609020204030204" pitchFamily="49" charset="0"/>
              </a:rPr>
              <a:t>const</a:t>
            </a:r>
            <a:r>
              <a:rPr lang="en-US" altLang="en-US" sz="2000" dirty="0">
                <a:latin typeface="Consolas" panose="020B0609020204030204" pitchFamily="49" charset="0"/>
              </a:rPr>
              <a:t> char* what() </a:t>
            </a:r>
            <a:r>
              <a:rPr lang="en-US" altLang="en-US" sz="2000" dirty="0" err="1">
                <a:latin typeface="Consolas" panose="020B0609020204030204" pitchFamily="49" charset="0"/>
              </a:rPr>
              <a:t>const</a:t>
            </a:r>
            <a:r>
              <a:rPr lang="en-US" altLang="en-US" sz="2000" dirty="0">
                <a:latin typeface="Consolas" panose="020B0609020204030204" pitchFamily="49" charset="0"/>
              </a:rPr>
              <a:t> throw();</a:t>
            </a:r>
            <a:br>
              <a:rPr lang="en-US" altLang="en-US" sz="2000" dirty="0">
                <a:latin typeface="Consolas" panose="020B0609020204030204" pitchFamily="49" charset="0"/>
              </a:rPr>
            </a:br>
            <a:r>
              <a:rPr lang="en-US" altLang="en-US" sz="2000" dirty="0">
                <a:latin typeface="Consolas" panose="020B0609020204030204" pitchFamily="49" charset="0"/>
              </a:rPr>
              <a:t/>
            </a:r>
            <a:br>
              <a:rPr lang="en-US" altLang="en-US" sz="2000" dirty="0">
                <a:latin typeface="Consolas" panose="020B0609020204030204" pitchFamily="49" charset="0"/>
              </a:rPr>
            </a:br>
            <a:r>
              <a:rPr lang="en-US" altLang="en-US" sz="2000" dirty="0">
                <a:latin typeface="Consolas" panose="020B0609020204030204" pitchFamily="49" charset="0"/>
              </a:rPr>
              <a:t>      // create, copy, assign, and destroy</a:t>
            </a:r>
            <a:br>
              <a:rPr lang="en-US" altLang="en-US" sz="2000" dirty="0">
                <a:latin typeface="Consolas" panose="020B0609020204030204" pitchFamily="49" charset="0"/>
              </a:rPr>
            </a:br>
            <a:r>
              <a:rPr lang="en-US" altLang="en-US" sz="2000" dirty="0">
                <a:latin typeface="Consolas" panose="020B0609020204030204" pitchFamily="49" charset="0"/>
              </a:rPr>
              <a:t>      // exception objects</a:t>
            </a:r>
            <a:br>
              <a:rPr lang="en-US" altLang="en-US" sz="2000" dirty="0">
                <a:latin typeface="Consolas" panose="020B0609020204030204" pitchFamily="49" charset="0"/>
              </a:rPr>
            </a:br>
            <a:r>
              <a:rPr lang="en-US" altLang="en-US" sz="2000" dirty="0">
                <a:latin typeface="Consolas" panose="020B0609020204030204" pitchFamily="49" charset="0"/>
              </a:rPr>
              <a:t>  };</a:t>
            </a:r>
            <a:br>
              <a:rPr lang="en-US" altLang="en-US" sz="2000" dirty="0">
                <a:latin typeface="Consolas" panose="020B0609020204030204" pitchFamily="49" charset="0"/>
              </a:rPr>
            </a:br>
            <a:r>
              <a:rPr lang="en-US" altLang="en-US" sz="2000" dirty="0">
                <a:latin typeface="Consolas" panose="020B0609020204030204" pitchFamily="49" charset="0"/>
              </a:rPr>
              <a:t>}</a:t>
            </a:r>
          </a:p>
        </p:txBody>
      </p:sp>
    </p:spTree>
    <p:extLst>
      <p:ext uri="{BB962C8B-B14F-4D97-AF65-F5344CB8AC3E}">
        <p14:creationId xmlns:p14="http://schemas.microsoft.com/office/powerpoint/2010/main" val="2832093893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62" name="Rectangle 2">
            <a:extLst>
              <a:ext uri="{FF2B5EF4-FFF2-40B4-BE49-F238E27FC236}">
                <a16:creationId xmlns:a16="http://schemas.microsoft.com/office/drawing/2014/main" id="{32D27C1A-3A46-4575-86D3-3AD46B4FA2EF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eaLnBrk="1" hangingPunct="1"/>
            <a:r>
              <a:rPr lang="en-US" altLang="en-US" dirty="0"/>
              <a:t>Standard Exceptions</a:t>
            </a:r>
          </a:p>
        </p:txBody>
      </p:sp>
      <p:graphicFrame>
        <p:nvGraphicFramePr>
          <p:cNvPr id="15363" name="Object 3">
            <a:extLst>
              <a:ext uri="{FF2B5EF4-FFF2-40B4-BE49-F238E27FC236}">
                <a16:creationId xmlns:a16="http://schemas.microsoft.com/office/drawing/2014/main" id="{052E2632-0E18-4E27-9E5F-EA20520D5EC4}"/>
              </a:ext>
            </a:extLst>
          </p:cNvPr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180118898"/>
              </p:ext>
            </p:extLst>
          </p:nvPr>
        </p:nvGraphicFramePr>
        <p:xfrm>
          <a:off x="990600" y="1676400"/>
          <a:ext cx="7162800" cy="42672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099" name="VISIO" r:id="rId3" imgW="9064440" imgH="6206760" progId="">
                  <p:embed/>
                </p:oleObj>
              </mc:Choice>
              <mc:Fallback>
                <p:oleObj name="VISIO" r:id="rId3" imgW="9064440" imgH="6206760" progId="">
                  <p:embed/>
                  <p:pic>
                    <p:nvPicPr>
                      <p:cNvPr id="0" name="Picture 24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990600" y="1676400"/>
                        <a:ext cx="7162800" cy="4267200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3173000297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86" name="Rectangle 2">
            <a:extLst>
              <a:ext uri="{FF2B5EF4-FFF2-40B4-BE49-F238E27FC236}">
                <a16:creationId xmlns:a16="http://schemas.microsoft.com/office/drawing/2014/main" id="{AFEEA873-3567-4754-9D7D-045B89CA9C70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eaLnBrk="1" hangingPunct="1"/>
            <a:r>
              <a:rPr lang="en-US" altLang="en-US" dirty="0"/>
              <a:t>Exception Specifications</a:t>
            </a:r>
          </a:p>
        </p:txBody>
      </p:sp>
      <p:sp>
        <p:nvSpPr>
          <p:cNvPr id="16387" name="Rectangle 3">
            <a:extLst>
              <a:ext uri="{FF2B5EF4-FFF2-40B4-BE49-F238E27FC236}">
                <a16:creationId xmlns:a16="http://schemas.microsoft.com/office/drawing/2014/main" id="{525CC4C2-A371-4AE2-9EA4-5CD5E11D5C7E}"/>
              </a:ext>
            </a:extLst>
          </p:cNvPr>
          <p:cNvSpPr>
            <a:spLocks noGrp="1" noChangeArrowheads="1"/>
          </p:cNvSpPr>
          <p:nvPr>
            <p:ph idx="1"/>
          </p:nvPr>
        </p:nvSpPr>
        <p:spPr/>
        <p:txBody>
          <a:bodyPr>
            <a:noAutofit/>
          </a:bodyPr>
          <a:lstStyle/>
          <a:p>
            <a:pPr eaLnBrk="1" hangingPunct="1">
              <a:spcBef>
                <a:spcPts val="400"/>
              </a:spcBef>
            </a:pPr>
            <a:r>
              <a:rPr lang="en-US" altLang="en-US" sz="2400" dirty="0"/>
              <a:t>All exception specifications have been removed from C++11 except for throw() and </a:t>
            </a:r>
            <a:r>
              <a:rPr lang="en-US" altLang="en-US" sz="2400" dirty="0" err="1"/>
              <a:t>nothrow</a:t>
            </a:r>
            <a:r>
              <a:rPr lang="en-US" altLang="en-US" sz="2400" dirty="0"/>
              <a:t>().</a:t>
            </a:r>
            <a:br>
              <a:rPr lang="en-US" altLang="en-US" sz="2400" dirty="0"/>
            </a:br>
            <a:endParaRPr lang="en-US" altLang="en-US" sz="2400" dirty="0"/>
          </a:p>
          <a:p>
            <a:pPr eaLnBrk="1" hangingPunct="1">
              <a:spcBef>
                <a:spcPts val="400"/>
              </a:spcBef>
            </a:pPr>
            <a:r>
              <a:rPr lang="en-US" altLang="en-US" sz="2400" dirty="0"/>
              <a:t>A function can declare exception specifications:</a:t>
            </a:r>
            <a:r>
              <a:rPr lang="en-US" altLang="en-US" sz="2000" dirty="0"/>
              <a:t/>
            </a:r>
            <a:br>
              <a:rPr lang="en-US" altLang="en-US" sz="2000" dirty="0"/>
            </a:br>
            <a:endParaRPr lang="en-US" altLang="en-US" sz="1200" dirty="0"/>
          </a:p>
          <a:p>
            <a:pPr lvl="1" eaLnBrk="1" hangingPunct="1">
              <a:spcBef>
                <a:spcPts val="400"/>
              </a:spcBef>
            </a:pPr>
            <a:r>
              <a:rPr lang="en-US" altLang="en-US" sz="2000" dirty="0"/>
              <a:t>void f() throw (E1, E2, E3);</a:t>
            </a:r>
            <a:br>
              <a:rPr lang="en-US" altLang="en-US" sz="2000" dirty="0"/>
            </a:br>
            <a:r>
              <a:rPr lang="en-US" altLang="en-US" sz="2000" dirty="0"/>
              <a:t>declares that f may throw any of E1, E2, or E3.</a:t>
            </a:r>
            <a:br>
              <a:rPr lang="en-US" altLang="en-US" sz="2000" dirty="0"/>
            </a:br>
            <a:endParaRPr lang="en-US" altLang="en-US" sz="2000" dirty="0"/>
          </a:p>
          <a:p>
            <a:pPr lvl="1" eaLnBrk="1" hangingPunct="1">
              <a:spcBef>
                <a:spcPts val="400"/>
              </a:spcBef>
            </a:pPr>
            <a:r>
              <a:rPr lang="en-US" altLang="en-US" sz="2000" dirty="0"/>
              <a:t>void f() throw()</a:t>
            </a:r>
            <a:br>
              <a:rPr lang="en-US" altLang="en-US" sz="2000" dirty="0"/>
            </a:br>
            <a:r>
              <a:rPr lang="en-US" altLang="en-US" sz="2000" dirty="0"/>
              <a:t>declares that no exceptions are thrown in f.</a:t>
            </a:r>
            <a:br>
              <a:rPr lang="en-US" altLang="en-US" sz="2000" dirty="0"/>
            </a:br>
            <a:endParaRPr lang="en-US" altLang="en-US" sz="2000" dirty="0"/>
          </a:p>
          <a:p>
            <a:pPr lvl="1" eaLnBrk="1" hangingPunct="1">
              <a:spcBef>
                <a:spcPts val="400"/>
              </a:spcBef>
            </a:pPr>
            <a:r>
              <a:rPr lang="en-US" altLang="en-US" sz="2000" dirty="0"/>
              <a:t>void f()</a:t>
            </a:r>
            <a:br>
              <a:rPr lang="en-US" altLang="en-US" sz="2000" dirty="0"/>
            </a:br>
            <a:r>
              <a:rPr lang="en-US" altLang="en-US" sz="2000" dirty="0"/>
              <a:t>declares that any type exception may be thrown in f.</a:t>
            </a:r>
          </a:p>
        </p:txBody>
      </p:sp>
    </p:spTree>
    <p:extLst>
      <p:ext uri="{BB962C8B-B14F-4D97-AF65-F5344CB8AC3E}">
        <p14:creationId xmlns:p14="http://schemas.microsoft.com/office/powerpoint/2010/main" val="4179492971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10" name="Rectangle 2">
            <a:extLst>
              <a:ext uri="{FF2B5EF4-FFF2-40B4-BE49-F238E27FC236}">
                <a16:creationId xmlns:a16="http://schemas.microsoft.com/office/drawing/2014/main" id="{79945C27-2C46-4273-8927-88335C404305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eaLnBrk="1" hangingPunct="1"/>
            <a:r>
              <a:rPr lang="en-US" altLang="en-US" dirty="0"/>
              <a:t>Specification Violations</a:t>
            </a:r>
          </a:p>
        </p:txBody>
      </p:sp>
      <p:sp>
        <p:nvSpPr>
          <p:cNvPr id="17411" name="Rectangle 3">
            <a:extLst>
              <a:ext uri="{FF2B5EF4-FFF2-40B4-BE49-F238E27FC236}">
                <a16:creationId xmlns:a16="http://schemas.microsoft.com/office/drawing/2014/main" id="{228D5712-3939-475C-A4B0-79E31BE16C5B}"/>
              </a:ext>
            </a:extLst>
          </p:cNvPr>
          <p:cNvSpPr>
            <a:spLocks noGrp="1" noChangeArrowheads="1"/>
          </p:cNvSpPr>
          <p:nvPr>
            <p:ph idx="1"/>
          </p:nvPr>
        </p:nvSpPr>
        <p:spPr/>
        <p:txBody>
          <a:bodyPr>
            <a:noAutofit/>
          </a:bodyPr>
          <a:lstStyle/>
          <a:p>
            <a:pPr eaLnBrk="1" hangingPunct="1"/>
            <a:r>
              <a:rPr lang="en-US" altLang="en-US" sz="2200" dirty="0"/>
              <a:t>If an exception specification is violated, the special function unexpected() is called when the exception is thrown.</a:t>
            </a:r>
            <a:br>
              <a:rPr lang="en-US" altLang="en-US" sz="2200" dirty="0"/>
            </a:br>
            <a:endParaRPr lang="en-US" altLang="en-US" sz="2200" dirty="0"/>
          </a:p>
          <a:p>
            <a:pPr eaLnBrk="1" hangingPunct="1"/>
            <a:r>
              <a:rPr lang="en-US" altLang="en-US" sz="2200" dirty="0"/>
              <a:t>By default, unexpected() terminates execution. However, you may change that behavior by defining your own:</a:t>
            </a:r>
            <a:r>
              <a:rPr lang="en-US" altLang="en-US" sz="2000" dirty="0"/>
              <a:t/>
            </a:r>
            <a:br>
              <a:rPr lang="en-US" altLang="en-US" sz="2000" dirty="0"/>
            </a:br>
            <a:r>
              <a:rPr lang="en-US" altLang="en-US" sz="2000" dirty="0"/>
              <a:t/>
            </a:r>
            <a:br>
              <a:rPr lang="en-US" altLang="en-US" sz="2000" dirty="0"/>
            </a:br>
            <a:r>
              <a:rPr lang="en-US" altLang="en-US" sz="2000" dirty="0"/>
              <a:t>	</a:t>
            </a:r>
            <a:r>
              <a:rPr lang="en-US" altLang="en-US" sz="2000" dirty="0">
                <a:latin typeface="Consolas" panose="020B0609020204030204" pitchFamily="49" charset="0"/>
              </a:rPr>
              <a:t>void </a:t>
            </a:r>
            <a:r>
              <a:rPr lang="en-US" altLang="en-US" sz="2000" dirty="0" err="1">
                <a:latin typeface="Consolas" panose="020B0609020204030204" pitchFamily="49" charset="0"/>
              </a:rPr>
              <a:t>FreddyKrueger</a:t>
            </a:r>
            <a:r>
              <a:rPr lang="en-US" altLang="en-US" sz="2000" dirty="0">
                <a:latin typeface="Consolas" panose="020B0609020204030204" pitchFamily="49" charset="0"/>
              </a:rPr>
              <a:t>() { … }</a:t>
            </a:r>
            <a:br>
              <a:rPr lang="en-US" altLang="en-US" sz="2000" dirty="0">
                <a:latin typeface="Consolas" panose="020B0609020204030204" pitchFamily="49" charset="0"/>
              </a:rPr>
            </a:br>
            <a:r>
              <a:rPr lang="en-US" altLang="en-US" sz="2000" dirty="0">
                <a:latin typeface="Consolas" panose="020B0609020204030204" pitchFamily="49" charset="0"/>
              </a:rPr>
              <a:t>	</a:t>
            </a:r>
            <a:r>
              <a:rPr lang="en-US" altLang="en-US" sz="2000" dirty="0" err="1">
                <a:latin typeface="Consolas" panose="020B0609020204030204" pitchFamily="49" charset="0"/>
              </a:rPr>
              <a:t>int</a:t>
            </a:r>
            <a:r>
              <a:rPr lang="en-US" altLang="en-US" sz="2000" dirty="0">
                <a:latin typeface="Consolas" panose="020B0609020204030204" pitchFamily="49" charset="0"/>
              </a:rPr>
              <a:t> main() </a:t>
            </a:r>
            <a:br>
              <a:rPr lang="en-US" altLang="en-US" sz="2000" dirty="0">
                <a:latin typeface="Consolas" panose="020B0609020204030204" pitchFamily="49" charset="0"/>
              </a:rPr>
            </a:br>
            <a:r>
              <a:rPr lang="en-US" altLang="en-US" sz="2000" dirty="0">
                <a:latin typeface="Consolas" panose="020B0609020204030204" pitchFamily="49" charset="0"/>
              </a:rPr>
              <a:t>	{</a:t>
            </a:r>
            <a:br>
              <a:rPr lang="en-US" altLang="en-US" sz="2000" dirty="0">
                <a:latin typeface="Consolas" panose="020B0609020204030204" pitchFamily="49" charset="0"/>
              </a:rPr>
            </a:br>
            <a:r>
              <a:rPr lang="en-US" altLang="en-US" sz="2000" dirty="0">
                <a:latin typeface="Consolas" panose="020B0609020204030204" pitchFamily="49" charset="0"/>
              </a:rPr>
              <a:t>	  </a:t>
            </a:r>
            <a:r>
              <a:rPr lang="en-US" altLang="en-US" sz="2000" dirty="0" err="1">
                <a:latin typeface="Consolas" panose="020B0609020204030204" pitchFamily="49" charset="0"/>
              </a:rPr>
              <a:t>set_unexpected</a:t>
            </a:r>
            <a:r>
              <a:rPr lang="en-US" altLang="en-US" sz="2000" dirty="0">
                <a:latin typeface="Consolas" panose="020B0609020204030204" pitchFamily="49" charset="0"/>
              </a:rPr>
              <a:t>(</a:t>
            </a:r>
            <a:r>
              <a:rPr lang="en-US" altLang="en-US" sz="2000" dirty="0" err="1">
                <a:latin typeface="Consolas" panose="020B0609020204030204" pitchFamily="49" charset="0"/>
              </a:rPr>
              <a:t>FreddyKrueger</a:t>
            </a:r>
            <a:r>
              <a:rPr lang="en-US" altLang="en-US" sz="2000" dirty="0">
                <a:latin typeface="Consolas" panose="020B0609020204030204" pitchFamily="49" charset="0"/>
              </a:rPr>
              <a:t>);</a:t>
            </a:r>
            <a:br>
              <a:rPr lang="en-US" altLang="en-US" sz="2000" dirty="0">
                <a:latin typeface="Consolas" panose="020B0609020204030204" pitchFamily="49" charset="0"/>
              </a:rPr>
            </a:br>
            <a:r>
              <a:rPr lang="en-US" altLang="en-US" sz="2000" dirty="0">
                <a:latin typeface="Consolas" panose="020B0609020204030204" pitchFamily="49" charset="0"/>
              </a:rPr>
              <a:t>	 		:</a:t>
            </a:r>
            <a:br>
              <a:rPr lang="en-US" altLang="en-US" sz="2000" dirty="0">
                <a:latin typeface="Consolas" panose="020B0609020204030204" pitchFamily="49" charset="0"/>
              </a:rPr>
            </a:br>
            <a:r>
              <a:rPr lang="en-US" altLang="en-US" sz="2000" dirty="0">
                <a:latin typeface="Consolas" panose="020B0609020204030204" pitchFamily="49" charset="0"/>
              </a:rPr>
              <a:t>	}</a:t>
            </a:r>
          </a:p>
        </p:txBody>
      </p:sp>
    </p:spTree>
    <p:extLst>
      <p:ext uri="{BB962C8B-B14F-4D97-AF65-F5344CB8AC3E}">
        <p14:creationId xmlns:p14="http://schemas.microsoft.com/office/powerpoint/2010/main" val="3161833522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434" name="Rectangle 1026">
            <a:extLst>
              <a:ext uri="{FF2B5EF4-FFF2-40B4-BE49-F238E27FC236}">
                <a16:creationId xmlns:a16="http://schemas.microsoft.com/office/drawing/2014/main" id="{5F6D039D-C5FC-44E9-8224-BCBBE8BABF82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eaLnBrk="1" hangingPunct="1"/>
            <a:r>
              <a:rPr lang="en-US" altLang="en-US" dirty="0"/>
              <a:t>Exception Safety (Sutter, 2000)</a:t>
            </a:r>
          </a:p>
        </p:txBody>
      </p:sp>
      <p:sp>
        <p:nvSpPr>
          <p:cNvPr id="18435" name="Rectangle 1027">
            <a:extLst>
              <a:ext uri="{FF2B5EF4-FFF2-40B4-BE49-F238E27FC236}">
                <a16:creationId xmlns:a16="http://schemas.microsoft.com/office/drawing/2014/main" id="{CC731258-3DB4-4E75-B83D-506F9E983A84}"/>
              </a:ext>
            </a:extLst>
          </p:cNvPr>
          <p:cNvSpPr>
            <a:spLocks noGrp="1" noChangeArrowheads="1"/>
          </p:cNvSpPr>
          <p:nvPr>
            <p:ph idx="1"/>
          </p:nvPr>
        </p:nvSpPr>
        <p:spPr/>
        <p:txBody>
          <a:bodyPr>
            <a:noAutofit/>
          </a:bodyPr>
          <a:lstStyle/>
          <a:p>
            <a:pPr eaLnBrk="1" hangingPunct="1">
              <a:spcBef>
                <a:spcPts val="400"/>
              </a:spcBef>
            </a:pPr>
            <a:r>
              <a:rPr lang="en-US" altLang="en-US" sz="2800" dirty="0"/>
              <a:t>Basic guarantee</a:t>
            </a:r>
          </a:p>
          <a:p>
            <a:pPr lvl="1" eaLnBrk="1" hangingPunct="1">
              <a:spcBef>
                <a:spcPts val="400"/>
              </a:spcBef>
            </a:pPr>
            <a:r>
              <a:rPr lang="en-US" altLang="en-US" sz="2400" dirty="0"/>
              <a:t>In the presence of exceptions thrown by called global functions, object messages, template parameters, or library calls, the code:</a:t>
            </a:r>
          </a:p>
          <a:p>
            <a:pPr lvl="2" eaLnBrk="1" hangingPunct="1">
              <a:spcBef>
                <a:spcPts val="400"/>
              </a:spcBef>
            </a:pPr>
            <a:r>
              <a:rPr lang="en-US" altLang="en-US" sz="2000" dirty="0"/>
              <a:t>Will not leak resources</a:t>
            </a:r>
          </a:p>
          <a:p>
            <a:pPr lvl="2" eaLnBrk="1" hangingPunct="1">
              <a:spcBef>
                <a:spcPts val="400"/>
              </a:spcBef>
            </a:pPr>
            <a:r>
              <a:rPr lang="en-US" altLang="en-US" sz="2000" dirty="0"/>
              <a:t>Will remain in a consistent, if unpredictable, state</a:t>
            </a:r>
          </a:p>
        </p:txBody>
      </p:sp>
    </p:spTree>
    <p:extLst>
      <p:ext uri="{BB962C8B-B14F-4D97-AF65-F5344CB8AC3E}">
        <p14:creationId xmlns:p14="http://schemas.microsoft.com/office/powerpoint/2010/main" val="3171463746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458" name="Rectangle 2">
            <a:extLst>
              <a:ext uri="{FF2B5EF4-FFF2-40B4-BE49-F238E27FC236}">
                <a16:creationId xmlns:a16="http://schemas.microsoft.com/office/drawing/2014/main" id="{D906234A-7991-4C91-B6E1-68C010980C79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eaLnBrk="1" hangingPunct="1"/>
            <a:r>
              <a:rPr lang="en-US" altLang="en-US" dirty="0"/>
              <a:t>Exception Safety (cont.)</a:t>
            </a:r>
          </a:p>
        </p:txBody>
      </p:sp>
      <p:sp>
        <p:nvSpPr>
          <p:cNvPr id="19459" name="Rectangle 3">
            <a:extLst>
              <a:ext uri="{FF2B5EF4-FFF2-40B4-BE49-F238E27FC236}">
                <a16:creationId xmlns:a16="http://schemas.microsoft.com/office/drawing/2014/main" id="{1786D439-0454-4199-8453-6136C220521F}"/>
              </a:ext>
            </a:extLst>
          </p:cNvPr>
          <p:cNvSpPr>
            <a:spLocks noGrp="1" noChangeArrowheads="1"/>
          </p:cNvSpPr>
          <p:nvPr>
            <p:ph idx="1"/>
          </p:nvPr>
        </p:nvSpPr>
        <p:spPr/>
        <p:txBody>
          <a:bodyPr>
            <a:noAutofit/>
          </a:bodyPr>
          <a:lstStyle/>
          <a:p>
            <a:pPr eaLnBrk="1" hangingPunct="1">
              <a:spcBef>
                <a:spcPts val="400"/>
              </a:spcBef>
            </a:pPr>
            <a:r>
              <a:rPr lang="en-US" altLang="en-US" sz="2800" dirty="0"/>
              <a:t>Strong guarantee</a:t>
            </a:r>
          </a:p>
          <a:p>
            <a:pPr lvl="1" eaLnBrk="1" hangingPunct="1">
              <a:spcBef>
                <a:spcPts val="400"/>
              </a:spcBef>
            </a:pPr>
            <a:r>
              <a:rPr lang="en-US" altLang="en-US" sz="2400" dirty="0"/>
              <a:t>If an operation terminates because of an exception, program state will remain unchanged.</a:t>
            </a:r>
            <a:br>
              <a:rPr lang="en-US" altLang="en-US" sz="2400" dirty="0"/>
            </a:br>
            <a:endParaRPr lang="en-US" altLang="en-US" sz="2400" dirty="0"/>
          </a:p>
          <a:p>
            <a:pPr lvl="1" eaLnBrk="1" hangingPunct="1">
              <a:spcBef>
                <a:spcPts val="400"/>
              </a:spcBef>
            </a:pPr>
            <a:r>
              <a:rPr lang="en-US" altLang="en-US" sz="2400" dirty="0"/>
              <a:t>This implies commit-or-rollback semantics, including that no references or iterators will become invalid if an operation fails.</a:t>
            </a:r>
          </a:p>
        </p:txBody>
      </p:sp>
    </p:spTree>
    <p:extLst>
      <p:ext uri="{BB962C8B-B14F-4D97-AF65-F5344CB8AC3E}">
        <p14:creationId xmlns:p14="http://schemas.microsoft.com/office/powerpoint/2010/main" val="3848887348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482" name="Rectangle 2">
            <a:extLst>
              <a:ext uri="{FF2B5EF4-FFF2-40B4-BE49-F238E27FC236}">
                <a16:creationId xmlns:a16="http://schemas.microsoft.com/office/drawing/2014/main" id="{A3D271F1-B661-44D5-BEF8-D385B3EFB105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altLang="en-US" dirty="0"/>
              <a:t>Exception Safety (cont.)</a:t>
            </a:r>
          </a:p>
        </p:txBody>
      </p:sp>
      <p:sp>
        <p:nvSpPr>
          <p:cNvPr id="20483" name="Rectangle 3">
            <a:extLst>
              <a:ext uri="{FF2B5EF4-FFF2-40B4-BE49-F238E27FC236}">
                <a16:creationId xmlns:a16="http://schemas.microsoft.com/office/drawing/2014/main" id="{C31F2321-7C2E-40A1-B61C-8DE912DC1BBD}"/>
              </a:ext>
            </a:extLst>
          </p:cNvPr>
          <p:cNvSpPr>
            <a:spLocks noGrp="1" noChangeArrowheads="1"/>
          </p:cNvSpPr>
          <p:nvPr>
            <p:ph idx="1"/>
          </p:nvPr>
        </p:nvSpPr>
        <p:spPr/>
        <p:txBody>
          <a:bodyPr>
            <a:noAutofit/>
          </a:bodyPr>
          <a:lstStyle/>
          <a:p>
            <a:pPr eaLnBrk="1" hangingPunct="1">
              <a:spcBef>
                <a:spcPts val="400"/>
              </a:spcBef>
            </a:pPr>
            <a:r>
              <a:rPr lang="en-US" altLang="en-US" sz="2800" dirty="0" err="1"/>
              <a:t>Nothrow</a:t>
            </a:r>
            <a:r>
              <a:rPr lang="en-US" altLang="en-US" sz="2800" dirty="0"/>
              <a:t> guarantee</a:t>
            </a:r>
          </a:p>
          <a:p>
            <a:pPr lvl="1" eaLnBrk="1" hangingPunct="1">
              <a:spcBef>
                <a:spcPts val="400"/>
              </a:spcBef>
            </a:pPr>
            <a:r>
              <a:rPr lang="en-US" altLang="en-US" sz="2400" dirty="0"/>
              <a:t>A function will not emit an exception under any circumstances.</a:t>
            </a:r>
            <a:br>
              <a:rPr lang="en-US" altLang="en-US" sz="2400" dirty="0"/>
            </a:br>
            <a:endParaRPr lang="en-US" altLang="en-US" sz="2400" dirty="0"/>
          </a:p>
          <a:p>
            <a:pPr lvl="1" eaLnBrk="1" hangingPunct="1">
              <a:spcBef>
                <a:spcPts val="400"/>
              </a:spcBef>
            </a:pPr>
            <a:r>
              <a:rPr lang="en-US" altLang="en-US" sz="2400" dirty="0"/>
              <a:t>Strong exception safety isn’t possible unless certain functions are guaranteed not to throw.</a:t>
            </a:r>
          </a:p>
        </p:txBody>
      </p:sp>
    </p:spTree>
    <p:extLst>
      <p:ext uri="{BB962C8B-B14F-4D97-AF65-F5344CB8AC3E}">
        <p14:creationId xmlns:p14="http://schemas.microsoft.com/office/powerpoint/2010/main" val="2221984726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506" name="Rectangle 2">
            <a:extLst>
              <a:ext uri="{FF2B5EF4-FFF2-40B4-BE49-F238E27FC236}">
                <a16:creationId xmlns:a16="http://schemas.microsoft.com/office/drawing/2014/main" id="{C898104C-6740-4093-8903-C746017B9394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altLang="en-US" dirty="0"/>
              <a:t>Exception Safety (cont.)</a:t>
            </a:r>
          </a:p>
        </p:txBody>
      </p:sp>
      <p:sp>
        <p:nvSpPr>
          <p:cNvPr id="21507" name="Rectangle 3">
            <a:extLst>
              <a:ext uri="{FF2B5EF4-FFF2-40B4-BE49-F238E27FC236}">
                <a16:creationId xmlns:a16="http://schemas.microsoft.com/office/drawing/2014/main" id="{F37C92C9-A056-467B-B596-A0E40335659C}"/>
              </a:ext>
            </a:extLst>
          </p:cNvPr>
          <p:cNvSpPr>
            <a:spLocks noGrp="1" noChangeArrowheads="1"/>
          </p:cNvSpPr>
          <p:nvPr>
            <p:ph idx="1"/>
          </p:nvPr>
        </p:nvSpPr>
        <p:spPr/>
        <p:txBody>
          <a:bodyPr>
            <a:noAutofit/>
          </a:bodyPr>
          <a:lstStyle/>
          <a:p>
            <a:pPr eaLnBrk="1" hangingPunct="1">
              <a:spcBef>
                <a:spcPts val="400"/>
              </a:spcBef>
            </a:pPr>
            <a:r>
              <a:rPr lang="en-US" altLang="en-US" sz="2800" dirty="0"/>
              <a:t>To implement strong exception safety:</a:t>
            </a:r>
          </a:p>
          <a:p>
            <a:pPr lvl="1" eaLnBrk="1" hangingPunct="1">
              <a:spcBef>
                <a:spcPts val="400"/>
              </a:spcBef>
            </a:pPr>
            <a:r>
              <a:rPr lang="en-US" altLang="en-US" sz="2400" dirty="0"/>
              <a:t>In each function, take all the code that might emit an exception and do all its work safely off-to-the-side.</a:t>
            </a:r>
          </a:p>
          <a:p>
            <a:pPr lvl="2" eaLnBrk="1" hangingPunct="1">
              <a:spcBef>
                <a:spcPts val="400"/>
              </a:spcBef>
            </a:pPr>
            <a:r>
              <a:rPr lang="en-US" altLang="en-US" sz="2000" dirty="0"/>
              <a:t>Only when you know that work has succeeded should you modify program state, by swapping current state with the off-to-the-side state, using only non-throwing operations like pointer swaps.</a:t>
            </a:r>
            <a:r>
              <a:rPr lang="en-US" altLang="en-US" dirty="0"/>
              <a:t/>
            </a:r>
            <a:br>
              <a:rPr lang="en-US" altLang="en-US" dirty="0"/>
            </a:br>
            <a:endParaRPr lang="en-US" altLang="en-US" dirty="0"/>
          </a:p>
          <a:p>
            <a:pPr lvl="1" eaLnBrk="1" hangingPunct="1">
              <a:spcBef>
                <a:spcPts val="400"/>
              </a:spcBef>
            </a:pPr>
            <a:r>
              <a:rPr lang="en-US" altLang="en-US" sz="2400" dirty="0"/>
              <a:t>Destructors must always provide the </a:t>
            </a:r>
            <a:r>
              <a:rPr lang="en-US" altLang="en-US" sz="2400" dirty="0" err="1"/>
              <a:t>nothrow</a:t>
            </a:r>
            <a:r>
              <a:rPr lang="en-US" altLang="en-US" sz="2400" dirty="0"/>
              <a:t> guarantee, since destructors are called in the scope of an exception, and a second active exception will always immediately call terminate() without further cleanup.</a:t>
            </a:r>
          </a:p>
        </p:txBody>
      </p:sp>
    </p:spTree>
    <p:extLst>
      <p:ext uri="{BB962C8B-B14F-4D97-AF65-F5344CB8AC3E}">
        <p14:creationId xmlns:p14="http://schemas.microsoft.com/office/powerpoint/2010/main" val="3433141931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530" name="Rectangle 2">
            <a:extLst>
              <a:ext uri="{FF2B5EF4-FFF2-40B4-BE49-F238E27FC236}">
                <a16:creationId xmlns:a16="http://schemas.microsoft.com/office/drawing/2014/main" id="{E3A785B4-3448-4C9B-88C7-4644F3A3E46A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eaLnBrk="1" hangingPunct="1"/>
            <a:r>
              <a:rPr lang="en-US" altLang="en-US" dirty="0"/>
              <a:t>References</a:t>
            </a:r>
          </a:p>
        </p:txBody>
      </p:sp>
      <p:sp>
        <p:nvSpPr>
          <p:cNvPr id="22531" name="Rectangle 3">
            <a:extLst>
              <a:ext uri="{FF2B5EF4-FFF2-40B4-BE49-F238E27FC236}">
                <a16:creationId xmlns:a16="http://schemas.microsoft.com/office/drawing/2014/main" id="{16D77DA0-F811-4D2D-A6AE-0328056E64CF}"/>
              </a:ext>
            </a:extLst>
          </p:cNvPr>
          <p:cNvSpPr>
            <a:spLocks noGrp="1" noChangeArrowheads="1"/>
          </p:cNvSpPr>
          <p:nvPr>
            <p:ph idx="1"/>
          </p:nvPr>
        </p:nvSpPr>
        <p:spPr/>
        <p:txBody>
          <a:bodyPr>
            <a:noAutofit/>
          </a:bodyPr>
          <a:lstStyle/>
          <a:p>
            <a:pPr eaLnBrk="1" hangingPunct="1">
              <a:spcBef>
                <a:spcPts val="400"/>
              </a:spcBef>
            </a:pPr>
            <a:r>
              <a:rPr lang="en-US" altLang="en-US" sz="2400" dirty="0"/>
              <a:t>The C++ Programming Language, 4</a:t>
            </a:r>
            <a:r>
              <a:rPr lang="en-US" altLang="en-US" sz="2400" baseline="30000" dirty="0"/>
              <a:t>th</a:t>
            </a:r>
            <a:r>
              <a:rPr lang="en-US" altLang="en-US" sz="2400" dirty="0"/>
              <a:t> Edition, </a:t>
            </a:r>
            <a:r>
              <a:rPr lang="en-US" altLang="en-US" sz="2400" dirty="0" err="1"/>
              <a:t>Stroustrup</a:t>
            </a:r>
            <a:r>
              <a:rPr lang="en-US" altLang="en-US" sz="2400" dirty="0"/>
              <a:t>, Addison-Wesley</a:t>
            </a:r>
            <a:br>
              <a:rPr lang="en-US" altLang="en-US" sz="2400" dirty="0"/>
            </a:br>
            <a:endParaRPr lang="en-US" altLang="en-US" sz="2400" dirty="0"/>
          </a:p>
          <a:p>
            <a:pPr eaLnBrk="1" hangingPunct="1">
              <a:spcBef>
                <a:spcPts val="400"/>
              </a:spcBef>
            </a:pPr>
            <a:r>
              <a:rPr lang="en-US" altLang="en-US" sz="2400" dirty="0"/>
              <a:t>Exceptional C++, Sutter, Addison-Wesley, 2000</a:t>
            </a:r>
            <a:br>
              <a:rPr lang="en-US" altLang="en-US" sz="2400" dirty="0"/>
            </a:br>
            <a:endParaRPr lang="en-US" altLang="en-US" sz="2400" dirty="0"/>
          </a:p>
          <a:p>
            <a:pPr eaLnBrk="1" hangingPunct="1">
              <a:spcBef>
                <a:spcPts val="400"/>
              </a:spcBef>
            </a:pPr>
            <a:r>
              <a:rPr lang="en-US" altLang="en-US" sz="2400" dirty="0"/>
              <a:t>There is a very nice summary in our text:</a:t>
            </a:r>
            <a:br>
              <a:rPr lang="en-US" altLang="en-US" sz="2400" dirty="0"/>
            </a:br>
            <a:r>
              <a:rPr lang="en-US" altLang="en-US" sz="2400" dirty="0"/>
              <a:t>The C++ Standard Library, 2</a:t>
            </a:r>
            <a:r>
              <a:rPr lang="en-US" altLang="en-US" sz="2400" baseline="30000" dirty="0"/>
              <a:t>nd</a:t>
            </a:r>
            <a:r>
              <a:rPr lang="en-US" altLang="en-US" sz="2400" dirty="0"/>
              <a:t> Edition, Nicolai </a:t>
            </a:r>
            <a:r>
              <a:rPr lang="en-US" altLang="en-US" sz="2400" dirty="0" err="1"/>
              <a:t>Josuttis</a:t>
            </a:r>
            <a:r>
              <a:rPr lang="en-US" altLang="en-US" sz="2400" dirty="0"/>
              <a:t>, Addison-Wesley</a:t>
            </a:r>
          </a:p>
        </p:txBody>
      </p:sp>
    </p:spTree>
    <p:extLst>
      <p:ext uri="{BB962C8B-B14F-4D97-AF65-F5344CB8AC3E}">
        <p14:creationId xmlns:p14="http://schemas.microsoft.com/office/powerpoint/2010/main" val="3945278942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Picture 2" descr="C:\Users\njones\Dropbox (2U)\Work\Designing Slides\Syracuse\03 Engin and CS\logo\logo_SYR-EngAtSYR.pn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64836" y="2826679"/>
            <a:ext cx="5715000" cy="5143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782076869"/>
      </p:ext>
    </p:extLst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_rels/them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Clarity">
  <a:themeElements>
    <a:clrScheme name="Elemental">
      <a:dk1>
        <a:sysClr val="windowText" lastClr="000000"/>
      </a:dk1>
      <a:lt1>
        <a:sysClr val="window" lastClr="FFFFFF"/>
      </a:lt1>
      <a:dk2>
        <a:srgbClr val="242852"/>
      </a:dk2>
      <a:lt2>
        <a:srgbClr val="ACCBF9"/>
      </a:lt2>
      <a:accent1>
        <a:srgbClr val="629DD1"/>
      </a:accent1>
      <a:accent2>
        <a:srgbClr val="297FD5"/>
      </a:accent2>
      <a:accent3>
        <a:srgbClr val="7F8FA9"/>
      </a:accent3>
      <a:accent4>
        <a:srgbClr val="4A66AC"/>
      </a:accent4>
      <a:accent5>
        <a:srgbClr val="5AA2AE"/>
      </a:accent5>
      <a:accent6>
        <a:srgbClr val="9D90A0"/>
      </a:accent6>
      <a:hlink>
        <a:srgbClr val="9454C3"/>
      </a:hlink>
      <a:folHlink>
        <a:srgbClr val="3EBBF0"/>
      </a:folHlink>
    </a:clrScheme>
    <a:fontScheme name="Office Classic 2">
      <a:majorFont>
        <a:latin typeface="Arial"/>
        <a:ea typeface=""/>
        <a:cs typeface=""/>
        <a:font script="Jpan" typeface="ＭＳ Ｐゴシック"/>
        <a:font script="Hang" typeface="돋움"/>
        <a:font script="Hans" typeface="华文新魏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돋움"/>
        <a:font script="Hans" typeface="华文新魏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Clarity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hade val="86000"/>
                <a:satMod val="140000"/>
              </a:schemeClr>
            </a:gs>
            <a:gs pos="45000">
              <a:schemeClr val="phClr">
                <a:tint val="48000"/>
                <a:satMod val="150000"/>
              </a:schemeClr>
            </a:gs>
            <a:gs pos="100000">
              <a:schemeClr val="phClr">
                <a:tint val="28000"/>
                <a:satMod val="160000"/>
              </a:schemeClr>
            </a:gs>
          </a:gsLst>
          <a:path path="circle">
            <a:fillToRect l="100000" t="100000" r="100000" b="100000"/>
          </a:path>
        </a:gradFill>
        <a:gradFill rotWithShape="1">
          <a:gsLst>
            <a:gs pos="0">
              <a:schemeClr val="phClr">
                <a:shade val="70000"/>
                <a:satMod val="150000"/>
              </a:schemeClr>
            </a:gs>
            <a:gs pos="34000">
              <a:schemeClr val="phClr">
                <a:shade val="70000"/>
                <a:satMod val="140000"/>
              </a:schemeClr>
            </a:gs>
            <a:gs pos="70000">
              <a:schemeClr val="phClr">
                <a:tint val="100000"/>
                <a:shade val="90000"/>
                <a:satMod val="140000"/>
              </a:schemeClr>
            </a:gs>
            <a:gs pos="100000">
              <a:schemeClr val="phClr">
                <a:tint val="100000"/>
                <a:shade val="100000"/>
                <a:satMod val="100000"/>
              </a:schemeClr>
            </a:gs>
          </a:gsLst>
          <a:path path="circle">
            <a:fillToRect l="100000" t="100000" r="100000" b="100000"/>
          </a:path>
        </a:gradFill>
      </a:fillStyleLst>
      <a:lnStyleLst>
        <a:ln w="9525" cap="flat" cmpd="sng" algn="ctr">
          <a:solidFill>
            <a:schemeClr val="phClr"/>
          </a:solidFill>
          <a:prstDash val="solid"/>
        </a:ln>
        <a:ln w="26425" cap="flat" cmpd="sng" algn="ctr">
          <a:solidFill>
            <a:schemeClr val="phClr"/>
          </a:solidFill>
          <a:prstDash val="solid"/>
        </a:ln>
        <a:ln w="4445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8100" dist="25400" dir="2700000" algn="br" rotWithShape="0">
              <a:srgbClr val="000000">
                <a:alpha val="60000"/>
              </a:srgbClr>
            </a:outerShdw>
          </a:effectLst>
        </a:effectStyle>
        <a:effectStyle>
          <a:effectLst>
            <a:outerShdw blurRad="38100" dist="25400" dir="2700000" algn="br" rotWithShape="0">
              <a:srgbClr val="000000">
                <a:alpha val="60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5100000"/>
            </a:lightRig>
          </a:scene3d>
          <a:sp3d contourW="6350">
            <a:bevelT w="29210" h="12700"/>
            <a:contourClr>
              <a:schemeClr val="phClr">
                <a:shade val="30000"/>
                <a:satMod val="130000"/>
              </a:schemeClr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85000"/>
                <a:satMod val="180000"/>
              </a:schemeClr>
            </a:gs>
            <a:gs pos="40000">
              <a:schemeClr val="phClr">
                <a:tint val="95000"/>
                <a:shade val="85000"/>
                <a:satMod val="150000"/>
              </a:schemeClr>
            </a:gs>
            <a:gs pos="100000">
              <a:schemeClr val="phClr">
                <a:shade val="45000"/>
                <a:satMod val="200000"/>
              </a:schemeClr>
            </a:gs>
          </a:gsLst>
          <a:lin ang="5400000" scaled="0"/>
        </a:gradFill>
        <a:blipFill rotWithShape="1">
          <a:blip xmlns:r="http://schemas.openxmlformats.org/officeDocument/2006/relationships" r:embed="rId1">
            <a:duotone>
              <a:schemeClr val="phClr">
                <a:shade val="55000"/>
              </a:schemeClr>
              <a:schemeClr val="phClr">
                <a:tint val="97000"/>
                <a:satMod val="95000"/>
              </a:schemeClr>
            </a:duotone>
          </a:blip>
          <a:tile tx="0" ty="0" sx="70000" sy="70000" flip="none" algn="tl"/>
        </a:blip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1_Clarity">
  <a:themeElements>
    <a:clrScheme name="Elemental">
      <a:dk1>
        <a:sysClr val="windowText" lastClr="000000"/>
      </a:dk1>
      <a:lt1>
        <a:sysClr val="window" lastClr="FFFFFF"/>
      </a:lt1>
      <a:dk2>
        <a:srgbClr val="242852"/>
      </a:dk2>
      <a:lt2>
        <a:srgbClr val="ACCBF9"/>
      </a:lt2>
      <a:accent1>
        <a:srgbClr val="629DD1"/>
      </a:accent1>
      <a:accent2>
        <a:srgbClr val="297FD5"/>
      </a:accent2>
      <a:accent3>
        <a:srgbClr val="7F8FA9"/>
      </a:accent3>
      <a:accent4>
        <a:srgbClr val="4A66AC"/>
      </a:accent4>
      <a:accent5>
        <a:srgbClr val="5AA2AE"/>
      </a:accent5>
      <a:accent6>
        <a:srgbClr val="9D90A0"/>
      </a:accent6>
      <a:hlink>
        <a:srgbClr val="9454C3"/>
      </a:hlink>
      <a:folHlink>
        <a:srgbClr val="3EBBF0"/>
      </a:folHlink>
    </a:clrScheme>
    <a:fontScheme name="Office Classic 2">
      <a:majorFont>
        <a:latin typeface="Arial"/>
        <a:ea typeface=""/>
        <a:cs typeface=""/>
        <a:font script="Jpan" typeface="ＭＳ Ｐゴシック"/>
        <a:font script="Hang" typeface="돋움"/>
        <a:font script="Hans" typeface="华文新魏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돋움"/>
        <a:font script="Hans" typeface="华文新魏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Clarity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hade val="86000"/>
                <a:satMod val="140000"/>
              </a:schemeClr>
            </a:gs>
            <a:gs pos="45000">
              <a:schemeClr val="phClr">
                <a:tint val="48000"/>
                <a:satMod val="150000"/>
              </a:schemeClr>
            </a:gs>
            <a:gs pos="100000">
              <a:schemeClr val="phClr">
                <a:tint val="28000"/>
                <a:satMod val="160000"/>
              </a:schemeClr>
            </a:gs>
          </a:gsLst>
          <a:path path="circle">
            <a:fillToRect l="100000" t="100000" r="100000" b="100000"/>
          </a:path>
        </a:gradFill>
        <a:gradFill rotWithShape="1">
          <a:gsLst>
            <a:gs pos="0">
              <a:schemeClr val="phClr">
                <a:shade val="70000"/>
                <a:satMod val="150000"/>
              </a:schemeClr>
            </a:gs>
            <a:gs pos="34000">
              <a:schemeClr val="phClr">
                <a:shade val="70000"/>
                <a:satMod val="140000"/>
              </a:schemeClr>
            </a:gs>
            <a:gs pos="70000">
              <a:schemeClr val="phClr">
                <a:tint val="100000"/>
                <a:shade val="90000"/>
                <a:satMod val="140000"/>
              </a:schemeClr>
            </a:gs>
            <a:gs pos="100000">
              <a:schemeClr val="phClr">
                <a:tint val="100000"/>
                <a:shade val="100000"/>
                <a:satMod val="100000"/>
              </a:schemeClr>
            </a:gs>
          </a:gsLst>
          <a:path path="circle">
            <a:fillToRect l="100000" t="100000" r="100000" b="100000"/>
          </a:path>
        </a:gradFill>
      </a:fillStyleLst>
      <a:lnStyleLst>
        <a:ln w="9525" cap="flat" cmpd="sng" algn="ctr">
          <a:solidFill>
            <a:schemeClr val="phClr"/>
          </a:solidFill>
          <a:prstDash val="solid"/>
        </a:ln>
        <a:ln w="26425" cap="flat" cmpd="sng" algn="ctr">
          <a:solidFill>
            <a:schemeClr val="phClr"/>
          </a:solidFill>
          <a:prstDash val="solid"/>
        </a:ln>
        <a:ln w="4445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8100" dist="25400" dir="2700000" algn="br" rotWithShape="0">
              <a:srgbClr val="000000">
                <a:alpha val="60000"/>
              </a:srgbClr>
            </a:outerShdw>
          </a:effectLst>
        </a:effectStyle>
        <a:effectStyle>
          <a:effectLst>
            <a:outerShdw blurRad="38100" dist="25400" dir="2700000" algn="br" rotWithShape="0">
              <a:srgbClr val="000000">
                <a:alpha val="60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5100000"/>
            </a:lightRig>
          </a:scene3d>
          <a:sp3d contourW="6350">
            <a:bevelT w="29210" h="12700"/>
            <a:contourClr>
              <a:schemeClr val="phClr">
                <a:shade val="30000"/>
                <a:satMod val="130000"/>
              </a:schemeClr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85000"/>
                <a:satMod val="180000"/>
              </a:schemeClr>
            </a:gs>
            <a:gs pos="40000">
              <a:schemeClr val="phClr">
                <a:tint val="95000"/>
                <a:shade val="85000"/>
                <a:satMod val="150000"/>
              </a:schemeClr>
            </a:gs>
            <a:gs pos="100000">
              <a:schemeClr val="phClr">
                <a:shade val="45000"/>
                <a:satMod val="200000"/>
              </a:schemeClr>
            </a:gs>
          </a:gsLst>
          <a:lin ang="5400000" scaled="0"/>
        </a:gradFill>
        <a:blipFill rotWithShape="1">
          <a:blip xmlns:r="http://schemas.openxmlformats.org/officeDocument/2006/relationships" r:embed="rId1">
            <a:duotone>
              <a:schemeClr val="phClr">
                <a:shade val="55000"/>
              </a:schemeClr>
              <a:schemeClr val="phClr">
                <a:tint val="97000"/>
                <a:satMod val="95000"/>
              </a:schemeClr>
            </a:duotone>
          </a:blip>
          <a:tile tx="0" ty="0" sx="70000" sy="70000" flip="none" algn="tl"/>
        </a:blip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1788</TotalTime>
  <Words>488</Words>
  <Application>Microsoft Office PowerPoint</Application>
  <PresentationFormat>On-screen Show (4:3)</PresentationFormat>
  <Paragraphs>107</Paragraphs>
  <Slides>21</Slides>
  <Notes>0</Notes>
  <HiddenSlides>0</HiddenSlides>
  <MMClips>0</MMClips>
  <ScaleCrop>false</ScaleCrop>
  <HeadingPairs>
    <vt:vector size="8" baseType="variant">
      <vt:variant>
        <vt:lpstr>Fonts Used</vt:lpstr>
      </vt:variant>
      <vt:variant>
        <vt:i4>9</vt:i4>
      </vt:variant>
      <vt:variant>
        <vt:lpstr>Theme</vt:lpstr>
      </vt:variant>
      <vt:variant>
        <vt:i4>2</vt:i4>
      </vt:variant>
      <vt:variant>
        <vt:lpstr>Embedded OLE Servers</vt:lpstr>
      </vt:variant>
      <vt:variant>
        <vt:i4>1</vt:i4>
      </vt:variant>
      <vt:variant>
        <vt:lpstr>Slide Titles</vt:lpstr>
      </vt:variant>
      <vt:variant>
        <vt:i4>21</vt:i4>
      </vt:variant>
    </vt:vector>
  </HeadingPairs>
  <TitlesOfParts>
    <vt:vector size="33" baseType="lpstr">
      <vt:lpstr>Arial</vt:lpstr>
      <vt:lpstr>Calibri</vt:lpstr>
      <vt:lpstr>Consolas</vt:lpstr>
      <vt:lpstr>Courier New</vt:lpstr>
      <vt:lpstr>Scala OT</vt:lpstr>
      <vt:lpstr>ScalaOT</vt:lpstr>
      <vt:lpstr>ScalaSansLF-Regular</vt:lpstr>
      <vt:lpstr>ScalaSansOT</vt:lpstr>
      <vt:lpstr>Wingdings</vt:lpstr>
      <vt:lpstr>Clarity</vt:lpstr>
      <vt:lpstr>1_Clarity</vt:lpstr>
      <vt:lpstr>VISIO</vt:lpstr>
      <vt:lpstr>C++ Exceptions</vt:lpstr>
      <vt:lpstr>How to Deal With Exceptional States?</vt:lpstr>
      <vt:lpstr>C++ Exceptions</vt:lpstr>
      <vt:lpstr>Example</vt:lpstr>
      <vt:lpstr>Example (cont.)</vt:lpstr>
      <vt:lpstr>Chained Handlers</vt:lpstr>
      <vt:lpstr>Cleaning Up</vt:lpstr>
      <vt:lpstr>Matching</vt:lpstr>
      <vt:lpstr>Uncaught Exceptions</vt:lpstr>
      <vt:lpstr>terminate() Function</vt:lpstr>
      <vt:lpstr>Rethrowing Exceptions</vt:lpstr>
      <vt:lpstr>Standard Exceptions</vt:lpstr>
      <vt:lpstr>Standard Exceptions</vt:lpstr>
      <vt:lpstr>Exception Specifications</vt:lpstr>
      <vt:lpstr>Specification Violations</vt:lpstr>
      <vt:lpstr>Exception Safety (Sutter, 2000)</vt:lpstr>
      <vt:lpstr>Exception Safety (cont.)</vt:lpstr>
      <vt:lpstr>Exception Safety (cont.)</vt:lpstr>
      <vt:lpstr>Exception Safety (cont.)</vt:lpstr>
      <vt:lpstr>References</vt:lpstr>
      <vt:lpstr>PowerPoint Presentation</vt:lpstr>
    </vt:vector>
  </TitlesOfParts>
  <Company>2U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GSM 420 / MBAH 420</dc:title>
  <dc:creator>Michael Lederer</dc:creator>
  <cp:lastModifiedBy>2toradmin</cp:lastModifiedBy>
  <cp:revision>240</cp:revision>
  <dcterms:created xsi:type="dcterms:W3CDTF">2015-11-10T20:00:19Z</dcterms:created>
  <dcterms:modified xsi:type="dcterms:W3CDTF">2017-09-27T18:49:28Z</dcterms:modified>
</cp:coreProperties>
</file>