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  <p:sldMasterId id="2147483987" r:id="rId2"/>
  </p:sldMasterIdLst>
  <p:notesMasterIdLst>
    <p:notesMasterId r:id="rId10"/>
  </p:notesMasterIdLst>
  <p:sldIdLst>
    <p:sldId id="326" r:id="rId3"/>
    <p:sldId id="337" r:id="rId4"/>
    <p:sldId id="338" r:id="rId5"/>
    <p:sldId id="336" r:id="rId6"/>
    <p:sldId id="339" r:id="rId7"/>
    <p:sldId id="341" r:id="rId8"/>
    <p:sldId id="318" r:id="rId9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6F777D"/>
    <a:srgbClr val="3E3D3C"/>
    <a:srgbClr val="0D1D37"/>
    <a:srgbClr val="D44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5"/>
  </p:normalViewPr>
  <p:slideViewPr>
    <p:cSldViewPr snapToGrid="0" snapToObjects="1">
      <p:cViewPr varScale="1">
        <p:scale>
          <a:sx n="49" d="100"/>
          <a:sy n="49" d="100"/>
        </p:scale>
        <p:origin x="2256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12355E-9E02-FB4C-881D-3FE542E0640D}" type="datetimeFigureOut">
              <a:rPr lang="en-US" smtClean="0"/>
              <a:pPr/>
              <a:t>9/27/2017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50E08-B43C-1C40-8EE4-21DAB8FD27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90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248242"/>
            <a:ext cx="5886450" cy="2569633"/>
          </a:xfrm>
        </p:spPr>
        <p:txBody>
          <a:bodyPr anchor="b">
            <a:noAutofit/>
          </a:bodyPr>
          <a:lstStyle>
            <a:lvl1pPr>
              <a:defRPr sz="4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4093040"/>
            <a:ext cx="4800600" cy="23368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rgbClr val="3E3D3C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514350" y="3950802"/>
            <a:ext cx="5886450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42900" y="1725293"/>
            <a:ext cx="61722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3149602"/>
            <a:ext cx="5829300" cy="29337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6169154"/>
            <a:ext cx="5829300" cy="2000249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548640" y="6132578"/>
            <a:ext cx="5886450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231136"/>
            <a:ext cx="3028950" cy="62910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231136"/>
            <a:ext cx="3028950" cy="62910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35201"/>
            <a:ext cx="2948940" cy="853017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1500" b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251200"/>
            <a:ext cx="2948940" cy="526838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566160" y="2235201"/>
            <a:ext cx="2948940" cy="853017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15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566160" y="3251200"/>
            <a:ext cx="2948940" cy="526838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89858" y="5394662"/>
            <a:ext cx="6278880" cy="59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1056107"/>
            <a:ext cx="1604772" cy="1682496"/>
          </a:xfrm>
        </p:spPr>
        <p:txBody>
          <a:bodyPr anchor="b">
            <a:no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28850" y="1056107"/>
            <a:ext cx="4286250" cy="743712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2840740"/>
            <a:ext cx="1604772" cy="565815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636707" y="4774071"/>
            <a:ext cx="7437120" cy="1191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1056640"/>
            <a:ext cx="1607010" cy="1686560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143957" y="1117602"/>
            <a:ext cx="4428293" cy="7333941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844800"/>
            <a:ext cx="1604772" cy="5657088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812800"/>
            <a:ext cx="1543050" cy="78232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812800"/>
            <a:ext cx="4514850" cy="7823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5775" y="366184"/>
            <a:ext cx="5084957" cy="1524000"/>
          </a:xfrm>
          <a:prstGeom prst="rect">
            <a:avLst/>
          </a:prstGeom>
        </p:spPr>
        <p:txBody>
          <a:bodyPr/>
          <a:lstStyle>
            <a:lvl1pPr>
              <a:defRPr sz="27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9335" y="2044701"/>
            <a:ext cx="3000375" cy="532341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04010" y="2044701"/>
            <a:ext cx="3000375" cy="532341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342900" y="8326967"/>
            <a:ext cx="1600200" cy="635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2343150" y="8326967"/>
            <a:ext cx="2171700" cy="635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214437"/>
      </p:ext>
    </p:extLst>
  </p:cSld>
  <p:clrMapOvr>
    <a:masterClrMapping/>
  </p:clrMapOvr>
  <p:transition spd="med"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42900" y="762330"/>
            <a:ext cx="6172200" cy="570159"/>
          </a:xfrm>
          <a:prstGeom prst="rect">
            <a:avLst/>
          </a:prstGeom>
        </p:spPr>
        <p:txBody>
          <a:bodyPr vert="horz"/>
          <a:lstStyle>
            <a:lvl1pPr>
              <a:defRPr sz="24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42901" y="2317192"/>
            <a:ext cx="6172200" cy="4866107"/>
          </a:xfrm>
          <a:prstGeom prst="rect">
            <a:avLst/>
          </a:prstGeom>
        </p:spPr>
        <p:txBody>
          <a:bodyPr vert="horz" numCol="2"/>
          <a:lstStyle>
            <a:lvl1pPr>
              <a:defRPr sz="12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2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2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2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2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342900" y="1475770"/>
            <a:ext cx="6172200" cy="42155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35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10984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248242"/>
            <a:ext cx="5886450" cy="2569633"/>
          </a:xfrm>
        </p:spPr>
        <p:txBody>
          <a:bodyPr anchor="b">
            <a:noAutofit/>
          </a:bodyPr>
          <a:lstStyle>
            <a:lvl1pPr>
              <a:defRPr sz="405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4093040"/>
            <a:ext cx="4800600" cy="2336800"/>
          </a:xfrm>
        </p:spPr>
        <p:txBody>
          <a:bodyPr/>
          <a:lstStyle>
            <a:lvl1pPr marL="0" indent="0" algn="l">
              <a:buNone/>
              <a:defRPr>
                <a:solidFill>
                  <a:srgbClr val="3E3D3C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514350" y="3950802"/>
            <a:ext cx="5886450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6391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83600" indent="-183600">
              <a:buClr>
                <a:schemeClr val="tx1"/>
              </a:buClr>
              <a:defRPr sz="3200"/>
            </a:lvl1pPr>
            <a:lvl2pPr>
              <a:buClr>
                <a:schemeClr val="tx1"/>
              </a:buClr>
              <a:defRPr sz="2800"/>
            </a:lvl2pPr>
            <a:lvl3pPr>
              <a:buClr>
                <a:schemeClr val="tx1"/>
              </a:buClr>
              <a:defRPr sz="2400"/>
            </a:lvl3pPr>
            <a:lvl4pPr>
              <a:buClr>
                <a:schemeClr val="tx1"/>
              </a:buClr>
              <a:defRPr sz="2000"/>
            </a:lvl4pPr>
            <a:lvl5pPr>
              <a:buClr>
                <a:schemeClr val="tx1"/>
              </a:buCl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42900" y="1875605"/>
            <a:ext cx="61722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85840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3149602"/>
            <a:ext cx="5829300" cy="29337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6169154"/>
            <a:ext cx="5829300" cy="2000249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548640" y="6132578"/>
            <a:ext cx="5886450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9718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49250"/>
            <a:ext cx="6172200" cy="1320800"/>
          </a:xfrm>
        </p:spPr>
        <p:txBody>
          <a:bodyPr>
            <a:no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231136"/>
            <a:ext cx="3028950" cy="6291072"/>
          </a:xfrm>
        </p:spPr>
        <p:txBody>
          <a:bodyPr/>
          <a:lstStyle>
            <a:lvl1pPr marL="183600" indent="-183600">
              <a:spcBef>
                <a:spcPts val="600"/>
              </a:spcBef>
              <a:buClr>
                <a:schemeClr val="tx1"/>
              </a:buClr>
              <a:defRPr sz="3200"/>
            </a:lvl1pPr>
            <a:lvl2pPr>
              <a:buClr>
                <a:schemeClr val="tx1"/>
              </a:buClr>
              <a:defRPr sz="2800"/>
            </a:lvl2pPr>
            <a:lvl3pPr>
              <a:buClr>
                <a:schemeClr val="tx1"/>
              </a:buClr>
              <a:defRPr sz="2400"/>
            </a:lvl3pPr>
            <a:lvl4pPr>
              <a:buClr>
                <a:schemeClr val="tx1"/>
              </a:buClr>
              <a:defRPr sz="2000"/>
            </a:lvl4pPr>
            <a:lvl5pPr>
              <a:buClr>
                <a:schemeClr val="tx1"/>
              </a:buClr>
              <a:defRPr sz="20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231136"/>
            <a:ext cx="3028950" cy="6291072"/>
          </a:xfrm>
        </p:spPr>
        <p:txBody>
          <a:bodyPr/>
          <a:lstStyle>
            <a:lvl1pPr marL="183600" indent="-183600">
              <a:buClr>
                <a:schemeClr val="tx1"/>
              </a:buClr>
              <a:defRPr sz="3200"/>
            </a:lvl1pPr>
            <a:lvl2pPr>
              <a:buClr>
                <a:schemeClr val="tx1"/>
              </a:buClr>
              <a:defRPr sz="2800"/>
            </a:lvl2pPr>
            <a:lvl3pPr>
              <a:buClr>
                <a:schemeClr val="tx1"/>
              </a:buClr>
              <a:defRPr sz="2400"/>
            </a:lvl3pPr>
            <a:lvl4pPr>
              <a:buClr>
                <a:schemeClr val="tx1"/>
              </a:buClr>
              <a:defRPr sz="2000"/>
            </a:lvl4pPr>
            <a:lvl5pPr>
              <a:buClr>
                <a:schemeClr val="tx1"/>
              </a:buClr>
              <a:defRPr sz="20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2222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35201"/>
            <a:ext cx="2948940" cy="853017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1500" b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251200"/>
            <a:ext cx="2948940" cy="526838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566160" y="2235201"/>
            <a:ext cx="2948940" cy="853017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15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566160" y="3251200"/>
            <a:ext cx="2948940" cy="526838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89858" y="5394662"/>
            <a:ext cx="6278880" cy="59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8633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2900" y="215900"/>
            <a:ext cx="6172200" cy="1320800"/>
          </a:xfrm>
        </p:spPr>
        <p:txBody>
          <a:bodyPr>
            <a:no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 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742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9936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1056107"/>
            <a:ext cx="1604772" cy="1682496"/>
          </a:xfrm>
        </p:spPr>
        <p:txBody>
          <a:bodyPr anchor="b">
            <a:no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28850" y="1056107"/>
            <a:ext cx="4286250" cy="743712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2840740"/>
            <a:ext cx="1604772" cy="565815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636707" y="4774071"/>
            <a:ext cx="7437120" cy="1191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58565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1056640"/>
            <a:ext cx="1607010" cy="1686560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143957" y="1117602"/>
            <a:ext cx="4428293" cy="7333941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844800"/>
            <a:ext cx="1604772" cy="5657088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3749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1983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812800"/>
            <a:ext cx="1543050" cy="78232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812800"/>
            <a:ext cx="4514850" cy="7823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0108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5775" y="366184"/>
            <a:ext cx="5084957" cy="1524000"/>
          </a:xfrm>
          <a:prstGeom prst="rect">
            <a:avLst/>
          </a:prstGeom>
        </p:spPr>
        <p:txBody>
          <a:bodyPr/>
          <a:lstStyle>
            <a:lvl1pPr>
              <a:defRPr sz="27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9335" y="2044701"/>
            <a:ext cx="3000375" cy="532341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04010" y="2044701"/>
            <a:ext cx="3000375" cy="532341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342900" y="8326967"/>
            <a:ext cx="1600200" cy="635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2343150" y="8326967"/>
            <a:ext cx="2171700" cy="635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776007"/>
      </p:ext>
    </p:extLst>
  </p:cSld>
  <p:clrMapOvr>
    <a:masterClrMapping/>
  </p:clrMapOvr>
  <p:transition spd="med">
    <p:zo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42900" y="762330"/>
            <a:ext cx="6172200" cy="570159"/>
          </a:xfrm>
          <a:prstGeom prst="rect">
            <a:avLst/>
          </a:prstGeom>
        </p:spPr>
        <p:txBody>
          <a:bodyPr vert="horz"/>
          <a:lstStyle>
            <a:lvl1pPr>
              <a:defRPr sz="24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42901" y="2317192"/>
            <a:ext cx="6172200" cy="4866107"/>
          </a:xfrm>
          <a:prstGeom prst="rect">
            <a:avLst/>
          </a:prstGeom>
        </p:spPr>
        <p:txBody>
          <a:bodyPr vert="horz" numCol="2"/>
          <a:lstStyle>
            <a:lvl1pPr>
              <a:defRPr sz="12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2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2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2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2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342900" y="1475770"/>
            <a:ext cx="6172200" cy="42155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35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0228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94383"/>
            <a:ext cx="6858000" cy="30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711200"/>
            <a:ext cx="6172200" cy="1320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6172200" cy="6502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6858000" cy="3048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24384"/>
            <a:ext cx="2171700" cy="438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Wednesday, September 27,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1750" y="24384"/>
            <a:ext cx="3086100" cy="438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15000" y="24384"/>
            <a:ext cx="800100" cy="438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9071413"/>
            <a:ext cx="6858000" cy="12192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3" descr="C:\Users\njones\Dropbox (2U)\Work\Designing Slides\Syracuse\03 Engin and CS\logo\logo_SYR-EngAtSYR.png"/>
          <p:cNvPicPr>
            <a:picLocks noChangeAspect="1" noChangeArrowheads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00" y="8564400"/>
            <a:ext cx="2032000" cy="18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  <p:sldLayoutId id="2147483973" r:id="rId13"/>
  </p:sldLayoutIdLst>
  <p:hf sldNum="0" hdr="0" ftr="0" dt="0"/>
  <p:txStyles>
    <p:titleStyle>
      <a:lvl1pPr algn="l" defTabSz="685800" rtl="0" eaLnBrk="1" latinLnBrk="0" hangingPunct="1">
        <a:spcBef>
          <a:spcPct val="0"/>
        </a:spcBef>
        <a:buNone/>
        <a:defRPr sz="3000" kern="1200" spc="-75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37160" indent="-137160" algn="l" defTabSz="6858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891540" indent="-102870" algn="l" defTabSz="6858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05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02870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6pPr>
      <a:lvl7pPr marL="116586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7pPr>
      <a:lvl8pPr marL="130302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8pPr>
      <a:lvl9pPr marL="144018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94383"/>
            <a:ext cx="6858000" cy="30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711200"/>
            <a:ext cx="6172200" cy="1320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6172200" cy="6502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6858000" cy="3048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24384"/>
            <a:ext cx="2171700" cy="438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Wednesday, September 27,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1750" y="24384"/>
            <a:ext cx="3086100" cy="438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15000" y="24384"/>
            <a:ext cx="800100" cy="438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9071413"/>
            <a:ext cx="6858000" cy="12192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782821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  <p:sldLayoutId id="2147483999" r:id="rId12"/>
    <p:sldLayoutId id="2147484000" r:id="rId13"/>
  </p:sldLayoutIdLst>
  <p:hf sldNum="0" hdr="0" ftr="0" dt="0"/>
  <p:txStyles>
    <p:titleStyle>
      <a:lvl1pPr algn="l" defTabSz="685800" rtl="0" eaLnBrk="1" latinLnBrk="0" hangingPunct="1">
        <a:spcBef>
          <a:spcPct val="0"/>
        </a:spcBef>
        <a:buNone/>
        <a:defRPr sz="3000" kern="1200" spc="-75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37160" indent="-137160" algn="l" defTabSz="6858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891540" indent="-102870" algn="l" defTabSz="6858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05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02870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6pPr>
      <a:lvl7pPr marL="116586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7pPr>
      <a:lvl8pPr marL="130302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8pPr>
      <a:lvl9pPr marL="144018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C++ </a:t>
            </a:r>
            <a:r>
              <a:rPr lang="en-US" altLang="en-US" cap="none" dirty="0"/>
              <a:t>Models</a:t>
            </a:r>
            <a:endParaRPr lang="en-US" cap="none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035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200" dirty="0"/>
              <a:t>C/C++ Compilation Model</a:t>
            </a:r>
            <a:endParaRPr lang="en-IN" sz="4200" dirty="0"/>
          </a:p>
        </p:txBody>
      </p:sp>
      <p:graphicFrame>
        <p:nvGraphicFramePr>
          <p:cNvPr id="4" name="Object 37">
            <a:extLst>
              <a:ext uri="{FF2B5EF4-FFF2-40B4-BE49-F238E27FC236}">
                <a16:creationId xmlns:a16="http://schemas.microsoft.com/office/drawing/2014/main" id="{CECB7FCB-BF81-4BE9-963F-A50355C3815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4015158"/>
              </p:ext>
            </p:extLst>
          </p:nvPr>
        </p:nvGraphicFramePr>
        <p:xfrm>
          <a:off x="777875" y="1459707"/>
          <a:ext cx="5302250" cy="7215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9" name="VISIO" r:id="rId3" imgW="6492600" imgH="8835840" progId="Visio.Drawing.6">
                  <p:embed/>
                </p:oleObj>
              </mc:Choice>
              <mc:Fallback>
                <p:oleObj name="VISIO" r:id="rId3" imgW="6492600" imgH="883584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875" y="1459707"/>
                        <a:ext cx="5302250" cy="7215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00670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800" dirty="0"/>
              <a:t>C/C++ Computational Model</a:t>
            </a:r>
            <a:endParaRPr lang="en-IN" sz="3800" dirty="0"/>
          </a:p>
        </p:txBody>
      </p:sp>
      <p:graphicFrame>
        <p:nvGraphicFramePr>
          <p:cNvPr id="5" name="Object 34">
            <a:extLst>
              <a:ext uri="{FF2B5EF4-FFF2-40B4-BE49-F238E27FC236}">
                <a16:creationId xmlns:a16="http://schemas.microsoft.com/office/drawing/2014/main" id="{5E7F4422-3A57-496B-8098-91E07F6AC8C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5960393"/>
              </p:ext>
            </p:extLst>
          </p:nvPr>
        </p:nvGraphicFramePr>
        <p:xfrm>
          <a:off x="658813" y="1792288"/>
          <a:ext cx="5540375" cy="575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2" name="VISIO" r:id="rId3" imgW="5539320" imgH="5755680" progId="Visio.Drawing.6">
                  <p:embed/>
                </p:oleObj>
              </mc:Choice>
              <mc:Fallback>
                <p:oleObj name="VISIO" r:id="rId3" imgW="5539320" imgH="575568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813" y="1792288"/>
                        <a:ext cx="5540375" cy="5756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94300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C/C++ Memory Model</a:t>
            </a:r>
            <a:endParaRPr lang="en-US" sz="4400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826327" y="2605403"/>
            <a:ext cx="3689673" cy="5845870"/>
          </a:xfrm>
        </p:spPr>
        <p:txBody>
          <a:bodyPr>
            <a:noAutofit/>
          </a:bodyPr>
          <a:lstStyle/>
          <a:p>
            <a:r>
              <a:rPr lang="en-US" altLang="en-US" sz="2000" dirty="0"/>
              <a:t>Defined outside any function (</a:t>
            </a:r>
            <a:r>
              <a:rPr lang="en-US" altLang="en-US" sz="2000" dirty="0" err="1"/>
              <a:t>globals</a:t>
            </a:r>
            <a:r>
              <a:rPr lang="en-US" altLang="en-US" sz="2000" dirty="0"/>
              <a:t>) and initialized before main is entered</a:t>
            </a:r>
          </a:p>
          <a:p>
            <a:endParaRPr lang="en-US" altLang="en-US" sz="2000" dirty="0"/>
          </a:p>
          <a:p>
            <a:pPr>
              <a:spcBef>
                <a:spcPct val="0"/>
              </a:spcBef>
              <a:buSzTx/>
            </a:pPr>
            <a:r>
              <a:rPr lang="en-US" altLang="en-US" sz="2000" dirty="0"/>
              <a:t>Global data and functions, made private by qualifying as static, otherwise public</a:t>
            </a:r>
          </a:p>
          <a:p>
            <a:pPr>
              <a:spcBef>
                <a:spcPct val="0"/>
              </a:spcBef>
              <a:buSzTx/>
            </a:pPr>
            <a:endParaRPr lang="en-US" altLang="en-US" sz="2000" dirty="0"/>
          </a:p>
          <a:p>
            <a:pPr>
              <a:spcBef>
                <a:spcPct val="0"/>
              </a:spcBef>
              <a:buSzTx/>
            </a:pPr>
            <a:r>
              <a:rPr lang="en-US" altLang="en-US" sz="2000" dirty="0"/>
              <a:t>Memory allocations local to a function, but qualified as static</a:t>
            </a:r>
          </a:p>
        </p:txBody>
      </p:sp>
      <p:sp>
        <p:nvSpPr>
          <p:cNvPr id="13" name="Rectangle 27"/>
          <p:cNvSpPr>
            <a:spLocks noChangeArrowheads="1"/>
          </p:cNvSpPr>
          <p:nvPr/>
        </p:nvSpPr>
        <p:spPr bwMode="auto">
          <a:xfrm>
            <a:off x="477842" y="1687109"/>
            <a:ext cx="6038158" cy="711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5250" tIns="47625" rIns="95250" bIns="47625">
            <a:spAutoFit/>
          </a:bodyPr>
          <a:lstStyle>
            <a:lvl1pPr defTabSz="9509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2000" u="sng" dirty="0">
                <a:latin typeface="+mn-lt"/>
              </a:rPr>
              <a:t>Static memory</a:t>
            </a:r>
            <a:r>
              <a:rPr lang="en-US" altLang="en-US" sz="2000" dirty="0">
                <a:latin typeface="+mn-lt"/>
              </a:rPr>
              <a:t>: available for the lifetime of the program  </a:t>
            </a:r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6285546"/>
              </p:ext>
            </p:extLst>
          </p:nvPr>
        </p:nvGraphicFramePr>
        <p:xfrm>
          <a:off x="584200" y="2605403"/>
          <a:ext cx="2039938" cy="349701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399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4040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ct val="0"/>
                        </a:spcBef>
                        <a:buSzTx/>
                        <a:buFontTx/>
                        <a:buNone/>
                      </a:pPr>
                      <a:r>
                        <a:rPr lang="en-US" altLang="en-US" sz="1800" u="none" dirty="0">
                          <a:solidFill>
                            <a:schemeClr val="tx1"/>
                          </a:solidFill>
                          <a:latin typeface="+mn-lt"/>
                        </a:rPr>
                        <a:t>public global functions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ct val="0"/>
                        </a:spcBef>
                        <a:buSzTx/>
                        <a:buFontTx/>
                        <a:buNone/>
                      </a:pPr>
                      <a:r>
                        <a:rPr lang="en-US" altLang="en-US" sz="1800" u="none" dirty="0">
                          <a:solidFill>
                            <a:schemeClr val="tx1"/>
                          </a:solidFill>
                          <a:latin typeface="+mn-lt"/>
                        </a:rPr>
                        <a:t>and data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624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ct val="0"/>
                        </a:spcBef>
                        <a:buSzTx/>
                        <a:buFontTx/>
                        <a:buNone/>
                      </a:pPr>
                      <a:r>
                        <a:rPr lang="en-US" altLang="en-US" sz="1800" u="none" dirty="0">
                          <a:solidFill>
                            <a:schemeClr val="tx1"/>
                          </a:solidFill>
                          <a:latin typeface="+mn-lt"/>
                        </a:rPr>
                        <a:t>private global functions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ct val="0"/>
                        </a:spcBef>
                        <a:buSzTx/>
                        <a:buFontTx/>
                        <a:buNone/>
                      </a:pPr>
                      <a:r>
                        <a:rPr lang="en-US" altLang="en-US" sz="1800" u="none" dirty="0">
                          <a:solidFill>
                            <a:schemeClr val="tx1"/>
                          </a:solidFill>
                          <a:latin typeface="+mn-lt"/>
                        </a:rPr>
                        <a:t>and data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037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ct val="0"/>
                        </a:spcBef>
                        <a:buSzTx/>
                        <a:buFontTx/>
                        <a:buNone/>
                      </a:pPr>
                      <a:r>
                        <a:rPr lang="en-US" altLang="en-US" sz="1800" u="none" dirty="0">
                          <a:solidFill>
                            <a:schemeClr val="tx1"/>
                          </a:solidFill>
                          <a:latin typeface="+mn-lt"/>
                        </a:rPr>
                        <a:t>local static data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18170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800" dirty="0"/>
              <a:t>C/C++ Memory Model (cont.)</a:t>
            </a:r>
            <a:endParaRPr lang="en-US" sz="3800" dirty="0">
              <a:cs typeface="Arial" panose="020B0604020202020204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2840182" y="2606400"/>
            <a:ext cx="3674918" cy="6158756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  <a:buSzTx/>
            </a:pPr>
            <a:r>
              <a:rPr lang="en-US" altLang="en-US" sz="2000" dirty="0"/>
              <a:t>Defined only while computational thread passes through a function or control scope</a:t>
            </a:r>
          </a:p>
          <a:p>
            <a:pPr>
              <a:spcBef>
                <a:spcPct val="0"/>
              </a:spcBef>
              <a:buSzTx/>
            </a:pPr>
            <a:r>
              <a:rPr lang="en-US" altLang="en-US" sz="2000" dirty="0"/>
              <a:t>Holds input parameters, local data, and return </a:t>
            </a:r>
          </a:p>
          <a:p>
            <a:pPr>
              <a:spcBef>
                <a:spcPct val="0"/>
              </a:spcBef>
              <a:buSzTx/>
            </a:pPr>
            <a:r>
              <a:rPr lang="en-US" altLang="en-US" sz="2000" dirty="0"/>
              <a:t>Values, used as scratch pad memory</a:t>
            </a:r>
          </a:p>
          <a:p>
            <a:pPr>
              <a:spcBef>
                <a:spcPct val="0"/>
              </a:spcBef>
              <a:buSzTx/>
            </a:pPr>
            <a:r>
              <a:rPr lang="en-US" altLang="en-US" sz="2000" dirty="0"/>
              <a:t>Guaranteed to be valid  during the evaluation of </a:t>
            </a:r>
            <a:r>
              <a:rPr lang="en-US" altLang="en-US" sz="2000" dirty="0" smtClean="0"/>
              <a:t>a </a:t>
            </a:r>
            <a:r>
              <a:rPr lang="en-US" altLang="en-US" sz="2000" dirty="0"/>
              <a:t>containing expression, won’t be valid after</a:t>
            </a:r>
          </a:p>
          <a:p>
            <a:pPr>
              <a:spcBef>
                <a:spcPct val="0"/>
              </a:spcBef>
              <a:buSzTx/>
            </a:pPr>
            <a:r>
              <a:rPr lang="en-US" altLang="en-US" sz="2000" dirty="0"/>
              <a:t>Expression evaluation starts with function evaluation first, then expression evaluation as algebraic combination of terms</a:t>
            </a:r>
          </a:p>
          <a:p>
            <a:pPr>
              <a:spcBef>
                <a:spcPct val="0"/>
              </a:spcBef>
              <a:buSzTx/>
            </a:pPr>
            <a:r>
              <a:rPr lang="en-US" altLang="en-US" sz="2000" dirty="0"/>
              <a:t>Stack frame is destroyed when expression evaluation is complete</a:t>
            </a:r>
          </a:p>
        </p:txBody>
      </p:sp>
      <p:sp>
        <p:nvSpPr>
          <p:cNvPr id="13" name="Rectangle 27"/>
          <p:cNvSpPr>
            <a:spLocks noChangeArrowheads="1"/>
          </p:cNvSpPr>
          <p:nvPr/>
        </p:nvSpPr>
        <p:spPr bwMode="auto">
          <a:xfrm>
            <a:off x="477842" y="1687109"/>
            <a:ext cx="6038158" cy="403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5250" tIns="47625" rIns="95250" bIns="47625">
            <a:spAutoFit/>
          </a:bodyPr>
          <a:lstStyle>
            <a:lvl1pPr defTabSz="9509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2000" u="sng" dirty="0">
                <a:latin typeface="Arial" panose="020B0604020202020204" pitchFamily="34" charset="0"/>
              </a:rPr>
              <a:t>Stack memory</a:t>
            </a:r>
            <a:r>
              <a:rPr lang="en-US" altLang="en-US" sz="2000" dirty="0">
                <a:latin typeface="Arial" panose="020B0604020202020204" pitchFamily="34" charset="0"/>
              </a:rPr>
              <a:t>: temporary scratch pad</a:t>
            </a:r>
          </a:p>
        </p:txBody>
      </p:sp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4476846"/>
              </p:ext>
            </p:extLst>
          </p:nvPr>
        </p:nvGraphicFramePr>
        <p:xfrm>
          <a:off x="584200" y="2606400"/>
          <a:ext cx="2039938" cy="325581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399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56806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u="none" dirty="0">
                          <a:solidFill>
                            <a:schemeClr val="tx1"/>
                          </a:solidFill>
                          <a:latin typeface="+mn-lt"/>
                        </a:rPr>
                        <a:t>main stack frame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151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ct val="0"/>
                        </a:spcBef>
                        <a:buSzTx/>
                        <a:buFontTx/>
                        <a:buNone/>
                      </a:pPr>
                      <a:r>
                        <a:rPr lang="en-US" altLang="en-US" sz="1800" u="none" dirty="0">
                          <a:solidFill>
                            <a:schemeClr val="tx1"/>
                          </a:solidFill>
                          <a:latin typeface="+mn-lt"/>
                        </a:rPr>
                        <a:t>function called by main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ct val="0"/>
                        </a:spcBef>
                        <a:buSzTx/>
                        <a:buFontTx/>
                        <a:buNone/>
                      </a:pPr>
                      <a:r>
                        <a:rPr lang="en-US" altLang="en-US" sz="1800" u="none" dirty="0">
                          <a:solidFill>
                            <a:schemeClr val="tx1"/>
                          </a:solidFill>
                          <a:latin typeface="+mn-lt"/>
                        </a:rPr>
                        <a:t>stack frame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8062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u="none" dirty="0">
                          <a:solidFill>
                            <a:schemeClr val="tx1"/>
                          </a:solidFill>
                          <a:latin typeface="+mn-lt"/>
                        </a:rPr>
                        <a:t>more stack frames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943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ct val="0"/>
                        </a:spcBef>
                        <a:buSzTx/>
                        <a:buFontTx/>
                        <a:buNone/>
                      </a:pPr>
                      <a:r>
                        <a:rPr lang="en-US" altLang="en-US" sz="1800" u="none" dirty="0">
                          <a:solidFill>
                            <a:schemeClr val="tx1"/>
                          </a:solidFill>
                          <a:latin typeface="+mn-lt"/>
                        </a:rPr>
                        <a:t>current function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ct val="0"/>
                        </a:spcBef>
                        <a:buSzTx/>
                        <a:buFontTx/>
                        <a:buNone/>
                      </a:pPr>
                      <a:r>
                        <a:rPr lang="en-US" altLang="en-US" sz="1800" u="none" dirty="0">
                          <a:solidFill>
                            <a:schemeClr val="tx1"/>
                          </a:solidFill>
                          <a:latin typeface="+mn-lt"/>
                        </a:rPr>
                        <a:t>   stack frame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7757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800" dirty="0"/>
              <a:t>C/C++ Memory Model (cont.)</a:t>
            </a:r>
            <a:endParaRPr lang="en-US" sz="3800" dirty="0">
              <a:cs typeface="Arial" panose="020B0604020202020204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2840182" y="2606400"/>
            <a:ext cx="3674918" cy="6158756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  <a:buSzTx/>
            </a:pPr>
            <a:r>
              <a:rPr lang="en-US" altLang="en-US" sz="2000" dirty="0">
                <a:latin typeface="Arial" panose="020B0604020202020204" pitchFamily="34" charset="0"/>
              </a:rPr>
              <a:t>Allocated/deallocated at run time by invoking operators new/delete (or functions malloc/free)</a:t>
            </a:r>
          </a:p>
          <a:p>
            <a:pPr>
              <a:spcBef>
                <a:spcPct val="0"/>
              </a:spcBef>
              <a:buSzTx/>
            </a:pPr>
            <a:endParaRPr lang="en-US" altLang="en-US" sz="20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SzTx/>
            </a:pPr>
            <a:r>
              <a:rPr lang="en-US" altLang="en-US" sz="2000" dirty="0">
                <a:latin typeface="Arial" panose="020B0604020202020204" pitchFamily="34" charset="0"/>
              </a:rPr>
              <a:t>Memory is available to anyone with a pointer to the allocated memory from the time of allocation </a:t>
            </a:r>
            <a:r>
              <a:rPr lang="en-US" altLang="en-US" sz="2000">
                <a:latin typeface="Arial" panose="020B0604020202020204" pitchFamily="34" charset="0"/>
              </a:rPr>
              <a:t>until deallocated</a:t>
            </a:r>
            <a:endParaRPr lang="en-US" altLang="en-US" sz="2000" dirty="0"/>
          </a:p>
        </p:txBody>
      </p:sp>
      <p:sp>
        <p:nvSpPr>
          <p:cNvPr id="13" name="Rectangle 27"/>
          <p:cNvSpPr>
            <a:spLocks noChangeArrowheads="1"/>
          </p:cNvSpPr>
          <p:nvPr/>
        </p:nvSpPr>
        <p:spPr bwMode="auto">
          <a:xfrm>
            <a:off x="477842" y="1687109"/>
            <a:ext cx="6038158" cy="711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5250" tIns="47625" rIns="95250" bIns="47625">
            <a:spAutoFit/>
          </a:bodyPr>
          <a:lstStyle>
            <a:lvl1pPr defTabSz="9509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2000" u="sng" dirty="0">
                <a:latin typeface="Arial" panose="020B0604020202020204" pitchFamily="34" charset="0"/>
              </a:rPr>
              <a:t>Heap memory</a:t>
            </a:r>
            <a:r>
              <a:rPr lang="en-US" altLang="en-US" sz="2000" dirty="0">
                <a:latin typeface="Arial" panose="020B0604020202020204" pitchFamily="34" charset="0"/>
              </a:rPr>
              <a:t>: valid from the time of allocation to deallocation</a:t>
            </a:r>
          </a:p>
        </p:txBody>
      </p:sp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509956"/>
              </p:ext>
            </p:extLst>
          </p:nvPr>
        </p:nvGraphicFramePr>
        <p:xfrm>
          <a:off x="584200" y="2606400"/>
          <a:ext cx="2039938" cy="14750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399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933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ct val="0"/>
                        </a:spcBef>
                        <a:buSzTx/>
                        <a:buFontTx/>
                        <a:buNone/>
                      </a:pPr>
                      <a:r>
                        <a:rPr lang="en-US" altLang="en-US" sz="180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rPr>
                        <a:t>allocated heap memory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492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ct val="0"/>
                        </a:spcBef>
                        <a:buSzTx/>
                        <a:buFontTx/>
                        <a:buNone/>
                      </a:pPr>
                      <a:r>
                        <a:rPr lang="en-US" altLang="en-US" sz="180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rPr>
                        <a:t>free heap memory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8269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njones\Dropbox (2U)\Work\Designing Slides\Syracuse\03 Engin and CS\logo\logo_SYR-EngAtSYR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627" y="4120259"/>
            <a:ext cx="4286250" cy="385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0768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1592</TotalTime>
  <Words>231</Words>
  <Application>Microsoft Office PowerPoint</Application>
  <PresentationFormat>On-screen Show (4:3)</PresentationFormat>
  <Paragraphs>36</Paragraphs>
  <Slides>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Arial</vt:lpstr>
      <vt:lpstr>Calibri</vt:lpstr>
      <vt:lpstr>Scala OT</vt:lpstr>
      <vt:lpstr>ScalaOT</vt:lpstr>
      <vt:lpstr>ScalaSansLF-Regular</vt:lpstr>
      <vt:lpstr>ScalaSansOT</vt:lpstr>
      <vt:lpstr>Clarity</vt:lpstr>
      <vt:lpstr>1_Clarity</vt:lpstr>
      <vt:lpstr>VISIO</vt:lpstr>
      <vt:lpstr>C++ Models</vt:lpstr>
      <vt:lpstr>C/C++ Compilation Model</vt:lpstr>
      <vt:lpstr>C/C++ Computational Model</vt:lpstr>
      <vt:lpstr>C/C++ Memory Model</vt:lpstr>
      <vt:lpstr>C/C++ Memory Model (cont.)</vt:lpstr>
      <vt:lpstr>C/C++ Memory Model (cont.)</vt:lpstr>
      <vt:lpstr>PowerPoint Presentation</vt:lpstr>
    </vt:vector>
  </TitlesOfParts>
  <Company>2U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GSM 420 / MBAH 420</dc:title>
  <dc:creator>Michael Lederer</dc:creator>
  <cp:lastModifiedBy>2toradmin</cp:lastModifiedBy>
  <cp:revision>189</cp:revision>
  <dcterms:created xsi:type="dcterms:W3CDTF">2015-11-10T20:00:19Z</dcterms:created>
  <dcterms:modified xsi:type="dcterms:W3CDTF">2017-09-27T18:34:55Z</dcterms:modified>
</cp:coreProperties>
</file>