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1" r:id="rId4"/>
    <p:sldId id="355" r:id="rId5"/>
    <p:sldId id="350" r:id="rId6"/>
    <p:sldId id="262" r:id="rId7"/>
    <p:sldId id="258" r:id="rId8"/>
    <p:sldId id="259" r:id="rId9"/>
    <p:sldId id="261" r:id="rId10"/>
    <p:sldId id="260" r:id="rId11"/>
    <p:sldId id="354" r:id="rId12"/>
    <p:sldId id="356" r:id="rId13"/>
    <p:sldId id="346" r:id="rId14"/>
    <p:sldId id="347" r:id="rId15"/>
    <p:sldId id="348" r:id="rId16"/>
    <p:sldId id="357" r:id="rId17"/>
    <p:sldId id="349" r:id="rId18"/>
    <p:sldId id="358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FEE7-2D71-4ECA-89DF-C03F1F7CE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1F6AF-7D28-4031-8854-6D4491626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ED107-4CF1-4746-A93F-3631AA66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86B84-AADE-4922-86BD-3032B9BF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46BF1-21C0-4909-AB76-B6B70A23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4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A03F-DE34-4D10-8EFF-97F14FB7B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F20B8-7DD0-4DAF-BB58-8B12EA1EE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AB47E-0DE6-4709-BBCA-F5EDDA23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BAD57-C095-4139-8F77-9B261F95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DDB9-3815-41A4-A063-54032544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4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E4AB2-F2B1-4F49-AE34-A37F03945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F5AC0-0BBD-4A06-92E3-D90BF011B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07D6E-670A-422F-AAFE-E2613ECF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30B69-0397-4C4D-9366-50081D36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CA70E-F23F-4AC5-9686-F7A37152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6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4A4BD-6533-411D-BA90-1DEAC7BB8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7535-9559-4449-80BD-C535DCEA7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3B300-8576-4D18-B61E-54C09EB3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C333E-DA18-4BE9-8715-CD7D3B19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1384-C371-41D0-B0E8-1D51667B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6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6AB2B-0800-4D40-9CDC-CBD78E52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F6AE7-333D-41D2-B52A-F104C05ED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B38B-2546-46CE-9CF0-854DED01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B10A8-993A-413C-A9D5-76D47D05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20FEA-D156-4A1B-9801-5879863E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5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601B-C3C3-4772-BCE0-A9C1816E3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43A10-963C-4064-A10F-C62284A64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72756-60C8-4F35-AC32-8A9CA72EA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0DED2-B3A4-43D4-B660-62A5260B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95816-FD56-4468-A807-B362A33A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A20FE-8346-4315-9BAF-125EDA83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9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46900-25FA-4335-A2A5-239D8984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CB400-1C20-4388-BAAB-2DEFADD61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C5A06-4DE8-447D-9398-8CCF6EC59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8654B4-1B52-4E81-B764-E7CF039B9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388C2-A098-4335-B03E-44D4AC5AB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CDE433-06EB-4533-AAC5-6305843A8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367728-9D65-49AD-A046-AA364589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D48295-824A-4342-BFA1-E22B6F58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CED7-0DF8-4102-95FF-4FF67D6A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3C854-4EEB-4947-9AD9-C27DC1FB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B6A3D-B60F-468F-B010-01B99E53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331CC1-BED3-41E0-86EB-33879EC7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9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73A78-5D08-4BF5-BCA8-8B3A350F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AA7D8-D766-47EF-AAA6-57A85E2F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196F7-80A2-4207-AE75-82FFA161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9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D4A1-1903-48C8-8392-72B590CB4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9090-938A-4347-AA33-A9812C5E0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98EC1-0A8F-4649-967A-8A6064F37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6BA08-A526-4272-A955-2F3801AC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8136A-E566-457E-BAA2-9569BE66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52376-69D2-4A82-9851-239F3759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CEBD-069C-460A-BC5C-FC9BFBF4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A962C-5383-4488-91D1-AE2554949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D1856-E172-4A3C-A7CF-A10A1809D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4ACA7-7226-4AEC-AB35-85FC699A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8C93E-F0E0-4D6A-8B95-796920D3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4DA4-1AA1-4C42-8ECA-E92A51AA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5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1B0C7-5A44-4F62-AF05-685144E7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E74C1-CDDC-46EC-83A3-1137B6F2F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ECD05-E3A3-4E5B-87E0-9A1B6D73B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F112A-0B85-415A-813E-088CD9EC8A1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701DC-6CD8-494D-8F09-BA0DC1D0B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C66D9-418C-4C16-B817-1F703A90C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E04F-D5C6-47EC-84AD-2D93BE5E1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app.goo.gl/rJG6mqommi9ePNyn9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xamarin/cross-platform/app-fundamentals/code-shari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xamarin/android/internals/architectur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rctouch.com/blog/xamarin-forms-more-capable-than-you-thin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xamarin/android/deploy-test/app-package-siz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microsoft.com/en-us/xamarin/xamarin-forms/user-interface/map" TargetMode="External"/><Relationship Id="rId3" Type="http://schemas.openxmlformats.org/officeDocument/2006/relationships/hyperlink" Target="https://docs.microsoft.com/en-us/xamarin/android/get-started/" TargetMode="External"/><Relationship Id="rId7" Type="http://schemas.openxmlformats.org/officeDocument/2006/relationships/hyperlink" Target="https://docs.microsoft.com/en-us/xamarin/cross-platform/app-fundamentals/code-sharing" TargetMode="External"/><Relationship Id="rId2" Type="http://schemas.openxmlformats.org/officeDocument/2006/relationships/hyperlink" Target="https://docs.microsoft.com/en-us/xamar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microsoft.com/en-us/xamarin/cross-platform/app-fundamentals/building-cross-platform-applications/architecture" TargetMode="External"/><Relationship Id="rId5" Type="http://schemas.openxmlformats.org/officeDocument/2006/relationships/hyperlink" Target="https://docs.microsoft.com/en-us/xamarin/cross-platform/app-fundamentals/building-cross-platform-applications/understanding-the-xamarin-mobile-platform" TargetMode="External"/><Relationship Id="rId4" Type="http://schemas.openxmlformats.org/officeDocument/2006/relationships/hyperlink" Target="https://docs.microsoft.com/en-us/xamarin/xamarin-forms/enterprise-application-patterns/mvv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rctouch.com/blog/xamarin-forms-more-capable-than-you-think/" TargetMode="External"/><Relationship Id="rId2" Type="http://schemas.openxmlformats.org/officeDocument/2006/relationships/hyperlink" Target="https://applikeysolutions.com/blog/xamarin-forms-vs-xamarin-native-what-fits-you-b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ckernoon.com/the-pros-and-cons-of-xamarin-for-cross-platform-development-2a31c6610792" TargetMode="External"/><Relationship Id="rId5" Type="http://schemas.openxmlformats.org/officeDocument/2006/relationships/hyperlink" Target="https://www.altexsoft.com/blog/mobile/pros-and-cons-of-xamarin-vs-native/" TargetMode="External"/><Relationship Id="rId4" Type="http://schemas.openxmlformats.org/officeDocument/2006/relationships/hyperlink" Target="https://insanelab.com/blog/mobile-development/xamarin-mobile-application-development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microsoft.com/blog/2016/02/24/microsoft-to-acquire-xamarin-and-empower-more-developers-to-build-apps-on-any-device/" TargetMode="External"/><Relationship Id="rId2" Type="http://schemas.openxmlformats.org/officeDocument/2006/relationships/hyperlink" Target="https://visualstudio.microsoft.com/xamar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register.co.uk/2016/03/31/xamarin_tools_code_free_and_open_sourc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iamsharper/overview-to-xamarin-understanding-xamarin-architectur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%3A%2F%2F1.bp.blogspot.com%2F-YhwDe9JHfV4%2FTWP7wyJEdzI%2FAAAAAAAACn8%2F25ZCLbA7GHo%2Fs1600%2Fincompatible.jpg&amp;imgrefurl=http%3A%2F%2Flendchanedo.blogspot.com%2F2010%2F06%2Fincompatible.html&amp;docid=0_iK7QqejJ3eFM&amp;tbnid=ow_FDDbgRZwUfM%3A&amp;vet=10ahUKEwj22rnTjMHhAhVsh-AKHR7tA7MQMwhSKBEwEQ..i&amp;w=568&amp;h=412&amp;bih=992&amp;biw=1114&amp;q=incompatible&amp;ved=0ahUKEwj22rnTjMHhAhVsh-AKHR7tA7MQMwhSKBEwEQ&amp;iact=mrc&amp;uact=8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dotnettricks.com/learn/xamarin/understanding-xamarin-ios-build-native-ios-app" TargetMode="External"/><Relationship Id="rId5" Type="http://schemas.openxmlformats.org/officeDocument/2006/relationships/hyperlink" Target="https://developer.android.com/guide/platform/images/android-stack_2x.png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msdn.microsoft.com/cesardelatorre/2016/06/27/net-core-1-0-net-framework-xamarin-the-whatand-when-to-use-i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xamarin/get-started/" TargetMode="External"/><Relationship Id="rId2" Type="http://schemas.openxmlformats.org/officeDocument/2006/relationships/hyperlink" Target="https://docs.microsoft.com/en-us/xamarin/cross-platform/get-started/introduction-to-mobile-develop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likeysolutions.com/blog/xamarin-forms-vs-xamarin-native-what-fits-you-best" TargetMode="Externa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xamarin/android/internals/architectu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dotnet/standard/net-stand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94612-237E-4C57-8E2D-319CDC1C97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Xamarin Overview</a:t>
            </a:r>
            <a:br>
              <a:rPr lang="en-US" dirty="0"/>
            </a:br>
            <a:r>
              <a:rPr lang="en-US" dirty="0"/>
              <a:t>CSE 686 (Internet Programming)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34F12-5E1D-4099-B820-9184D78EE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6250"/>
            <a:ext cx="9144000" cy="971550"/>
          </a:xfrm>
        </p:spPr>
        <p:txBody>
          <a:bodyPr/>
          <a:lstStyle/>
          <a:p>
            <a:r>
              <a:rPr lang="en-US" dirty="0"/>
              <a:t>Mike Corley</a:t>
            </a:r>
          </a:p>
        </p:txBody>
      </p:sp>
    </p:spTree>
    <p:extLst>
      <p:ext uri="{BB962C8B-B14F-4D97-AF65-F5344CB8AC3E}">
        <p14:creationId xmlns:p14="http://schemas.microsoft.com/office/powerpoint/2010/main" val="62166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56749-B78D-48A9-9D28-B9D922AE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793" y="117991"/>
            <a:ext cx="10515600" cy="775862"/>
          </a:xfrm>
        </p:spPr>
        <p:txBody>
          <a:bodyPr/>
          <a:lstStyle/>
          <a:p>
            <a:r>
              <a:rPr lang="en-US" dirty="0"/>
              <a:t>Xamarin Native  versus Xamarin Forms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3175E6-3E78-42F9-AC6A-5304F88E7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6" y="1096639"/>
            <a:ext cx="10519113" cy="484239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199AC3E-5295-42E1-B02C-7D249A69592D}"/>
              </a:ext>
            </a:extLst>
          </p:cNvPr>
          <p:cNvSpPr/>
          <p:nvPr/>
        </p:nvSpPr>
        <p:spPr>
          <a:xfrm>
            <a:off x="2564444" y="6141815"/>
            <a:ext cx="510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https://images.app.goo.gl/rJG6mqommi9ePNyn9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5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EE1346-6644-4324-A4D1-CDB3212683B4}"/>
              </a:ext>
            </a:extLst>
          </p:cNvPr>
          <p:cNvSpPr/>
          <p:nvPr/>
        </p:nvSpPr>
        <p:spPr>
          <a:xfrm>
            <a:off x="544122" y="1824297"/>
            <a:ext cx="4107976" cy="3029803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Shared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DD1D7F-3F11-4CCA-9BBC-86D41F42DF82}"/>
              </a:ext>
            </a:extLst>
          </p:cNvPr>
          <p:cNvSpPr/>
          <p:nvPr/>
        </p:nvSpPr>
        <p:spPr>
          <a:xfrm>
            <a:off x="6448264" y="4026920"/>
            <a:ext cx="4107976" cy="24133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iOS app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B842FF-5E59-4020-9E54-1B0FB528C8D0}"/>
              </a:ext>
            </a:extLst>
          </p:cNvPr>
          <p:cNvSpPr/>
          <p:nvPr/>
        </p:nvSpPr>
        <p:spPr>
          <a:xfrm>
            <a:off x="6887267" y="4951441"/>
            <a:ext cx="3270912" cy="1030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Xamarin.iOS</a:t>
            </a:r>
            <a:r>
              <a:rPr lang="en-US" sz="2000" dirty="0">
                <a:solidFill>
                  <a:schemeClr val="tx1"/>
                </a:solidFill>
              </a:rPr>
              <a:t> SDK assemblies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42D7A-D428-4FC7-A8B1-DB07B8EC9CA6}"/>
              </a:ext>
            </a:extLst>
          </p:cNvPr>
          <p:cNvSpPr/>
          <p:nvPr/>
        </p:nvSpPr>
        <p:spPr>
          <a:xfrm>
            <a:off x="6448264" y="514434"/>
            <a:ext cx="4107976" cy="24133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Android app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2978F5-F556-45D6-801A-86EACD636133}"/>
              </a:ext>
            </a:extLst>
          </p:cNvPr>
          <p:cNvSpPr/>
          <p:nvPr/>
        </p:nvSpPr>
        <p:spPr>
          <a:xfrm>
            <a:off x="6667765" y="1571531"/>
            <a:ext cx="3709915" cy="1030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Xamarin.Android</a:t>
            </a:r>
            <a:r>
              <a:rPr lang="en-US" sz="2000" dirty="0">
                <a:solidFill>
                  <a:schemeClr val="tx1"/>
                </a:solidFill>
              </a:rPr>
              <a:t> SDK assemblies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7A1C73-B622-4E6F-905A-C6258C09E9C7}"/>
              </a:ext>
            </a:extLst>
          </p:cNvPr>
          <p:cNvSpPr/>
          <p:nvPr/>
        </p:nvSpPr>
        <p:spPr>
          <a:xfrm>
            <a:off x="743152" y="1863660"/>
            <a:ext cx="3709915" cy="1030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UI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814514-1536-4E10-964C-36ED91AB7ED1}"/>
              </a:ext>
            </a:extLst>
          </p:cNvPr>
          <p:cNvSpPr/>
          <p:nvPr/>
        </p:nvSpPr>
        <p:spPr>
          <a:xfrm>
            <a:off x="743152" y="3625014"/>
            <a:ext cx="3709915" cy="1030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Backend Code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FB4711-B5E3-4D77-BEE3-2710B5FF8574}"/>
              </a:ext>
            </a:extLst>
          </p:cNvPr>
          <p:cNvSpPr txBox="1"/>
          <p:nvPr/>
        </p:nvSpPr>
        <p:spPr>
          <a:xfrm>
            <a:off x="871127" y="4949860"/>
            <a:ext cx="3453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.</a:t>
            </a:r>
            <a:r>
              <a:rPr lang="en-US" sz="2000" dirty="0" err="1"/>
              <a:t>Net</a:t>
            </a:r>
            <a:r>
              <a:rPr lang="en-US" sz="2000" dirty="0"/>
              <a:t> standard (shared library)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ACFC791-686D-435D-BE0F-C8527F713167}"/>
              </a:ext>
            </a:extLst>
          </p:cNvPr>
          <p:cNvCxnSpPr>
            <a:cxnSpLocks/>
          </p:cNvCxnSpPr>
          <p:nvPr/>
        </p:nvCxnSpPr>
        <p:spPr>
          <a:xfrm flipV="1">
            <a:off x="4672568" y="2086733"/>
            <a:ext cx="1816637" cy="970094"/>
          </a:xfrm>
          <a:prstGeom prst="straightConnector1">
            <a:avLst/>
          </a:prstGeom>
          <a:ln w="317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424DBD0-8056-47BA-B269-BE81D9E5E05A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4672568" y="3780801"/>
            <a:ext cx="1775696" cy="1452809"/>
          </a:xfrm>
          <a:prstGeom prst="straightConnector1">
            <a:avLst/>
          </a:prstGeom>
          <a:ln w="317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8398D76-9CCB-4A53-BA09-C7913C98465F}"/>
              </a:ext>
            </a:extLst>
          </p:cNvPr>
          <p:cNvSpPr txBox="1"/>
          <p:nvPr/>
        </p:nvSpPr>
        <p:spPr>
          <a:xfrm>
            <a:off x="6358609" y="3123653"/>
            <a:ext cx="5110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Native apps consume shared code </a:t>
            </a:r>
          </a:p>
        </p:txBody>
      </p:sp>
    </p:spTree>
    <p:extLst>
      <p:ext uri="{BB962C8B-B14F-4D97-AF65-F5344CB8AC3E}">
        <p14:creationId xmlns:p14="http://schemas.microsoft.com/office/powerpoint/2010/main" val="313747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53CE3E-C3EE-48A5-B378-BA3509440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37" y="126833"/>
            <a:ext cx="9013371" cy="60227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07FB51-FEBD-4F53-BD51-115C4CB21808}"/>
              </a:ext>
            </a:extLst>
          </p:cNvPr>
          <p:cNvSpPr/>
          <p:nvPr/>
        </p:nvSpPr>
        <p:spPr>
          <a:xfrm>
            <a:off x="1068475" y="6361835"/>
            <a:ext cx="10055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https://docs.microsoft.com/en-us/xamarin/cross-platform/app-fundamentals/code-sharing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8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975C5-D0BC-4119-8824-122C0F47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209677"/>
            <a:ext cx="11601123" cy="732155"/>
          </a:xfrm>
        </p:spPr>
        <p:txBody>
          <a:bodyPr/>
          <a:lstStyle/>
          <a:p>
            <a:r>
              <a:rPr lang="en-US" dirty="0"/>
              <a:t>Xamarin Architecture (Android SDK bindings)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C03FF3-44B0-4FAC-9908-759F22F2E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" y="1512601"/>
            <a:ext cx="9375113" cy="4595591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E7CA17F-F99F-422C-8F8C-CB54C5C05A16}"/>
              </a:ext>
            </a:extLst>
          </p:cNvPr>
          <p:cNvSpPr/>
          <p:nvPr/>
        </p:nvSpPr>
        <p:spPr>
          <a:xfrm>
            <a:off x="1097280" y="6211669"/>
            <a:ext cx="9997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https://docs.microsoft.com/en-us/xamarin/android/internals/architecture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93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4D3C-F3D7-4BB3-9114-69F04016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094"/>
            <a:ext cx="10515600" cy="816404"/>
          </a:xfrm>
        </p:spPr>
        <p:txBody>
          <a:bodyPr/>
          <a:lstStyle/>
          <a:p>
            <a:r>
              <a:rPr lang="en-US" dirty="0"/>
              <a:t>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90803-6A97-4CDC-A5DD-A6A6E849B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528"/>
            <a:ext cx="10515600" cy="567647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Different platforms use different code, different development paradigms/frameworks, different tool sets, and provide different environments with constraints on deployment and use.</a:t>
            </a:r>
          </a:p>
          <a:p>
            <a:pPr lvl="2"/>
            <a:r>
              <a:rPr lang="en-US" dirty="0"/>
              <a:t>No portability/sharing across platforms</a:t>
            </a:r>
          </a:p>
          <a:p>
            <a:pPr lvl="2"/>
            <a:r>
              <a:rPr lang="en-US" dirty="0"/>
              <a:t>More expensive: need skilled resources with expertise in respective tools and environments</a:t>
            </a:r>
          </a:p>
          <a:p>
            <a:pPr lvl="2"/>
            <a:r>
              <a:rPr lang="en-US" dirty="0"/>
              <a:t>Longer development cycles and maintenance of multiple code bases </a:t>
            </a:r>
          </a:p>
          <a:p>
            <a:pPr lvl="1"/>
            <a:r>
              <a:rPr lang="en-US" dirty="0"/>
              <a:t>Xamarin solves much of these issues </a:t>
            </a:r>
          </a:p>
          <a:p>
            <a:pPr lvl="2"/>
            <a:r>
              <a:rPr lang="en-US" dirty="0"/>
              <a:t>Lots of code reuse and portability</a:t>
            </a:r>
          </a:p>
          <a:p>
            <a:pPr lvl="3"/>
            <a:r>
              <a:rPr lang="en-US" sz="2000" dirty="0"/>
              <a:t>Single (shared) code base</a:t>
            </a:r>
          </a:p>
          <a:p>
            <a:pPr lvl="2"/>
            <a:r>
              <a:rPr lang="en-US" dirty="0"/>
              <a:t>Single set of development tools/environment</a:t>
            </a:r>
          </a:p>
          <a:p>
            <a:pPr lvl="3"/>
            <a:r>
              <a:rPr lang="en-US" sz="2000" dirty="0"/>
              <a:t>Shorter development cycles.</a:t>
            </a:r>
          </a:p>
          <a:p>
            <a:pPr lvl="2"/>
            <a:r>
              <a:rPr lang="en-US" dirty="0"/>
              <a:t>Access to advanced development constructs: e.g. dependency injection </a:t>
            </a:r>
          </a:p>
          <a:p>
            <a:pPr lvl="2"/>
            <a:r>
              <a:rPr lang="en-US" dirty="0"/>
              <a:t>Xamarin Native offers a high degree of </a:t>
            </a:r>
            <a:r>
              <a:rPr lang="en-US" i="1" dirty="0"/>
              <a:t>“</a:t>
            </a:r>
            <a:r>
              <a:rPr lang="en-US" i="1" u="sng" dirty="0"/>
              <a:t>code reuse</a:t>
            </a:r>
            <a:r>
              <a:rPr lang="en-US" i="1" dirty="0"/>
              <a:t>” – (</a:t>
            </a:r>
            <a:r>
              <a:rPr lang="en-US" dirty="0"/>
              <a:t>75-80%) [1]</a:t>
            </a:r>
          </a:p>
          <a:p>
            <a:pPr lvl="2"/>
            <a:r>
              <a:rPr lang="en-US" dirty="0"/>
              <a:t>Xamarin Forms  offers a high degree of </a:t>
            </a:r>
            <a:r>
              <a:rPr lang="en-US" i="1" dirty="0"/>
              <a:t>“</a:t>
            </a:r>
            <a:r>
              <a:rPr lang="en-US" i="1" u="sng" dirty="0"/>
              <a:t>code portability</a:t>
            </a:r>
            <a:r>
              <a:rPr lang="en-US" dirty="0"/>
              <a:t>” – (80-95%) [1]</a:t>
            </a:r>
          </a:p>
          <a:p>
            <a:r>
              <a:rPr lang="en-US" dirty="0">
                <a:hlinkClick r:id="rId2"/>
              </a:rPr>
              <a:t>https://arctouch.com/blog/xamarin-forms-more-capable-than-you-think/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50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2E1F-89F6-4CAC-B632-AAD22C936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0320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Risks?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FA1B8-BEBC-4BA7-B43A-EE3E19A09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Xamarin Native</a:t>
            </a:r>
          </a:p>
          <a:p>
            <a:pPr lvl="2"/>
            <a:r>
              <a:rPr lang="en-US" sz="2200" dirty="0"/>
              <a:t>SDK bindings and interop utilize the native Android and iOS platform SDKs</a:t>
            </a:r>
          </a:p>
          <a:p>
            <a:pPr lvl="2"/>
            <a:r>
              <a:rPr lang="en-US" sz="2200" dirty="0"/>
              <a:t>Lots of reported code </a:t>
            </a:r>
            <a:r>
              <a:rPr lang="en-US" sz="2200" u="sng" dirty="0"/>
              <a:t>reuse</a:t>
            </a:r>
            <a:r>
              <a:rPr lang="en-US" sz="2200" dirty="0"/>
              <a:t> (75-80%) [1]</a:t>
            </a:r>
          </a:p>
          <a:p>
            <a:pPr lvl="2"/>
            <a:r>
              <a:rPr lang="en-US" sz="2200" dirty="0"/>
              <a:t>Similar App performance to native tools/environments</a:t>
            </a:r>
          </a:p>
          <a:p>
            <a:pPr lvl="2"/>
            <a:r>
              <a:rPr lang="en-US" sz="2200" dirty="0"/>
              <a:t>Larger App footprint  </a:t>
            </a:r>
          </a:p>
          <a:p>
            <a:pPr lvl="2"/>
            <a:endParaRPr lang="en-US" dirty="0"/>
          </a:p>
          <a:p>
            <a:r>
              <a:rPr lang="en-US" dirty="0"/>
              <a:t>Xamarin Forms </a:t>
            </a:r>
          </a:p>
          <a:p>
            <a:pPr lvl="1"/>
            <a:r>
              <a:rPr lang="en-US" sz="2200" dirty="0"/>
              <a:t>Traditionally, performance/responsiveness constraints for certain applications with high graphics requirements (games), highly dynamic content (animation etc.)</a:t>
            </a:r>
          </a:p>
          <a:p>
            <a:pPr lvl="2"/>
            <a:r>
              <a:rPr lang="en-US" sz="2200" dirty="0"/>
              <a:t>Performance had much improved with Xamarin Forms [2]</a:t>
            </a:r>
          </a:p>
          <a:p>
            <a:pPr lvl="1"/>
            <a:r>
              <a:rPr lang="en-US" sz="2200" dirty="0"/>
              <a:t>Applications that require minimalist App size requirements</a:t>
            </a:r>
          </a:p>
          <a:p>
            <a:pPr lvl="1"/>
            <a:r>
              <a:rPr lang="en-US" sz="2200" dirty="0"/>
              <a:t>Xamarin Forms Apps and larger than Native Apps</a:t>
            </a:r>
          </a:p>
          <a:p>
            <a:pPr lvl="1"/>
            <a:r>
              <a:rPr lang="en-US" sz="2200" dirty="0"/>
              <a:t>Shared Code is Not boxed in!</a:t>
            </a:r>
          </a:p>
          <a:p>
            <a:pPr lvl="2"/>
            <a:r>
              <a:rPr lang="en-US" sz="2200" dirty="0"/>
              <a:t>Shared code and can access native platform SDKs.</a:t>
            </a:r>
          </a:p>
          <a:p>
            <a:pPr marL="0" indent="0">
              <a:buNone/>
            </a:pPr>
            <a:br>
              <a:rPr lang="en-US" sz="3000" dirty="0"/>
            </a:br>
            <a:r>
              <a:rPr lang="en-US" sz="3000" dirty="0">
                <a:hlinkClick r:id="rId2"/>
              </a:rPr>
              <a:t>https://docs.microsoft.com/en-us/xamarin/android/deploy-test/app-package-size</a:t>
            </a:r>
            <a:endParaRPr lang="en-US" sz="3000" dirty="0"/>
          </a:p>
          <a:p>
            <a:pPr lvl="2"/>
            <a:endParaRPr lang="en-US" sz="2200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29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7785-0783-4A9C-A010-4BCDC63C8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916"/>
            <a:ext cx="10515600" cy="848475"/>
          </a:xfrm>
        </p:spPr>
        <p:txBody>
          <a:bodyPr/>
          <a:lstStyle/>
          <a:p>
            <a:r>
              <a:rPr lang="en-US" dirty="0"/>
              <a:t>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E7DD-91B2-49AC-A7FE-C991E54E1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2390"/>
            <a:ext cx="10515600" cy="559918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hlinkClick r:id="rId2"/>
              </a:rPr>
              <a:t>https://docs.microsoft.com/en-us/xamarin/</a:t>
            </a:r>
            <a:endParaRPr lang="en-US" dirty="0"/>
          </a:p>
          <a:p>
            <a:r>
              <a:rPr lang="en-US" dirty="0">
                <a:hlinkClick r:id="rId3"/>
              </a:rPr>
              <a:t>https://docs.microsoft.com/en-us/xamarin/android/get-started/</a:t>
            </a:r>
            <a:endParaRPr lang="en-US" dirty="0"/>
          </a:p>
          <a:p>
            <a:r>
              <a:rPr lang="en-US" dirty="0">
                <a:hlinkClick r:id="rId4"/>
              </a:rPr>
              <a:t>https://docs.microsoft.com/en-us/xamarin/xamarin-forms/enterprise-application-patterns/mvvm</a:t>
            </a:r>
            <a:endParaRPr lang="en-US" dirty="0"/>
          </a:p>
          <a:p>
            <a:r>
              <a:rPr lang="en-US" dirty="0">
                <a:hlinkClick r:id="rId5"/>
              </a:rPr>
              <a:t>https://docs.microsoft.com/en-us/xamarin/cross-platform/app-fundamentals/building-cross-platform-applications/understanding-the-xamarin-mobile-platform</a:t>
            </a:r>
            <a:endParaRPr lang="en-US" dirty="0"/>
          </a:p>
          <a:p>
            <a:r>
              <a:rPr lang="en-US" dirty="0">
                <a:hlinkClick r:id="rId6"/>
              </a:rPr>
              <a:t>https://docs.microsoft.com/en-us/xamarin/cross-platform/app-fundamentals/building-cross-platform-applications/architecture</a:t>
            </a:r>
            <a:endParaRPr lang="en-US" dirty="0"/>
          </a:p>
          <a:p>
            <a:r>
              <a:rPr lang="en-US" dirty="0">
                <a:hlinkClick r:id="rId7"/>
              </a:rPr>
              <a:t>https://docs.microsoft.com/en-us/xamarin/cross-platform/app-fundamentals/code-sharing</a:t>
            </a:r>
            <a:endParaRPr lang="en-US" dirty="0"/>
          </a:p>
          <a:p>
            <a:r>
              <a:rPr lang="en-US" dirty="0">
                <a:hlinkClick r:id="rId8"/>
              </a:rPr>
              <a:t>https://docs.microsoft.com/en-us/xamarin/xamarin-forms/user-interface/map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0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BD44-8547-4758-A065-097081BE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Sources for 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191A8-8960-4AF6-A4EE-4AF70C52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[1] </a:t>
            </a:r>
            <a:r>
              <a:rPr lang="en-US" dirty="0">
                <a:hlinkClick r:id="rId2"/>
              </a:rPr>
              <a:t>https://applikeysolutions.com/blog/xamarin-forms-vs-xamarin-native-what-fits-you-best</a:t>
            </a:r>
            <a:endParaRPr lang="en-US" dirty="0"/>
          </a:p>
          <a:p>
            <a:endParaRPr lang="en-US" dirty="0"/>
          </a:p>
          <a:p>
            <a:r>
              <a:rPr lang="en-US" dirty="0"/>
              <a:t>[2] </a:t>
            </a:r>
            <a:r>
              <a:rPr lang="en-US" dirty="0">
                <a:hlinkClick r:id="rId3"/>
              </a:rPr>
              <a:t>https://arctouch.com/blog/xamarin-forms-more-capable-than-you-think/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hlinkClick r:id="rId4"/>
              </a:rPr>
              <a:t>https://insanelab.com/blog/mobile-development/xamarin-mobile-application-development/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https://www.altexsoft.com/blog/mobile/pros-and-cons-of-xamarin-vs-native/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6"/>
              </a:rPr>
              <a:t>https://hackernoon.com/the-pros-and-cons-of-xamarin-for-cross-platform-development-2a31c6610792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5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B92C-932F-47CC-B775-E9237AB7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06" y="99000"/>
            <a:ext cx="10515600" cy="720097"/>
          </a:xfrm>
        </p:spPr>
        <p:txBody>
          <a:bodyPr/>
          <a:lstStyle/>
          <a:p>
            <a:r>
              <a:rPr lang="en-US" dirty="0"/>
              <a:t>Visual Studio 2017 (latest update)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4C3A5-3F3E-40CE-8757-05B523CAD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089" y="878645"/>
            <a:ext cx="10515600" cy="626173"/>
          </a:xfrm>
        </p:spPr>
        <p:txBody>
          <a:bodyPr/>
          <a:lstStyle/>
          <a:p>
            <a:r>
              <a:rPr lang="en-US" dirty="0"/>
              <a:t>Start-&gt;Run: Type “Visual Studio Installer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0BDBA4-8B86-4C08-BBF2-E45E7AB27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89" y="1564366"/>
            <a:ext cx="9987378" cy="511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51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1D02-B902-42D2-A995-B37E52D8A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14300"/>
            <a:ext cx="11789664" cy="78790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Live Demo: Cross platform Prototype (UWP, Android, iOS)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80FB46-3656-4A17-B9D9-55CE0DB1D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" y="1295400"/>
            <a:ext cx="1196035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2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C0D2F-0096-4084-9589-6AE5C339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545"/>
            <a:ext cx="10515600" cy="719655"/>
          </a:xfrm>
        </p:spPr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60CCE-E177-44AD-B3DB-BDDD425A5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690"/>
            <a:ext cx="10515600" cy="5701765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Microsoft supported open source </a:t>
            </a:r>
            <a:r>
              <a:rPr lang="en-US" sz="9600" dirty="0" err="1"/>
              <a:t>.Net</a:t>
            </a:r>
            <a:r>
              <a:rPr lang="en-US" sz="9600" dirty="0"/>
              <a:t> based (multiplatform) mobile development framework</a:t>
            </a:r>
          </a:p>
          <a:p>
            <a:pPr lvl="1"/>
            <a:r>
              <a:rPr lang="en-US" sz="8000" dirty="0"/>
              <a:t>Android</a:t>
            </a:r>
          </a:p>
          <a:p>
            <a:pPr lvl="1"/>
            <a:r>
              <a:rPr lang="en-US" sz="8000" dirty="0"/>
              <a:t>iOS</a:t>
            </a:r>
          </a:p>
          <a:p>
            <a:pPr lvl="1"/>
            <a:r>
              <a:rPr lang="en-US" sz="8000" dirty="0"/>
              <a:t>Mac</a:t>
            </a:r>
          </a:p>
          <a:p>
            <a:pPr lvl="1"/>
            <a:r>
              <a:rPr lang="en-US" sz="8000" dirty="0"/>
              <a:t>Windows (UWP)</a:t>
            </a:r>
          </a:p>
          <a:p>
            <a:r>
              <a:rPr lang="en-US" sz="9600" dirty="0"/>
              <a:t>Enables (native) cross platform application development on Android and iOS</a:t>
            </a:r>
          </a:p>
          <a:p>
            <a:pPr marL="457200" lvl="1" indent="0">
              <a:buNone/>
            </a:pPr>
            <a:endParaRPr lang="en-US" sz="8600" dirty="0"/>
          </a:p>
          <a:p>
            <a:r>
              <a:rPr lang="en-US" sz="8000" dirty="0"/>
              <a:t>Originated in 2011 as an open source framework, Microsoft owned and supported since 2016</a:t>
            </a:r>
          </a:p>
          <a:p>
            <a:pPr lvl="1"/>
            <a:r>
              <a:rPr lang="en-US" sz="8000" dirty="0"/>
              <a:t>Available for free</a:t>
            </a:r>
          </a:p>
          <a:p>
            <a:pPr lvl="2"/>
            <a:r>
              <a:rPr lang="en-US" sz="8000" dirty="0"/>
              <a:t>ships with every edition of Visual Studio (we use the free community edition).</a:t>
            </a:r>
          </a:p>
          <a:p>
            <a:pPr marL="914400" lvl="2" indent="0">
              <a:buNone/>
            </a:pPr>
            <a:endParaRPr lang="en-US" sz="8000" dirty="0"/>
          </a:p>
          <a:p>
            <a:pPr lvl="1"/>
            <a:r>
              <a:rPr lang="en-US" sz="8000" dirty="0">
                <a:hlinkClick r:id="rId2"/>
              </a:rPr>
              <a:t>https://visualstudio.microsoft.com/xamarin/</a:t>
            </a:r>
            <a:endParaRPr lang="en-US" sz="8000" dirty="0"/>
          </a:p>
          <a:p>
            <a:pPr lvl="2"/>
            <a:endParaRPr lang="en-US" sz="8000" dirty="0"/>
          </a:p>
          <a:p>
            <a:pPr lvl="1"/>
            <a:r>
              <a:rPr lang="en-US" sz="8000" dirty="0">
                <a:hlinkClick r:id="rId3"/>
              </a:rPr>
              <a:t>https://blogs.microsoft.com/blog/2016/02/24/microsoft-to-acquire-xamarin-and-empower-more-developers-to-build-apps-on-any-device/</a:t>
            </a:r>
            <a:endParaRPr lang="en-US" sz="8000" dirty="0"/>
          </a:p>
          <a:p>
            <a:pPr lvl="1"/>
            <a:endParaRPr lang="en-US" sz="8000" dirty="0"/>
          </a:p>
          <a:p>
            <a:pPr lvl="1"/>
            <a:r>
              <a:rPr lang="en-US" sz="8000" dirty="0">
                <a:hlinkClick r:id="rId4"/>
              </a:rPr>
              <a:t>https://www.theregister.co.uk/2016/03/31/xamarin_tools_code_free_and_open_source/</a:t>
            </a:r>
            <a:endParaRPr lang="en-US" sz="8000" dirty="0"/>
          </a:p>
          <a:p>
            <a:pPr lvl="1"/>
            <a:endParaRPr lang="en-US" sz="8000" dirty="0"/>
          </a:p>
          <a:p>
            <a:pPr lvl="1"/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85270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0555D-1030-45F5-96A2-2B8CC8C46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74626"/>
            <a:ext cx="10515600" cy="963612"/>
          </a:xfrm>
        </p:spPr>
        <p:txBody>
          <a:bodyPr/>
          <a:lstStyle/>
          <a:p>
            <a:r>
              <a:rPr lang="en-US" dirty="0"/>
              <a:t>Why Xamarin?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152DE-EA7E-4F15-BE88-4E9B53EE3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5314949"/>
          </a:xfrm>
        </p:spPr>
        <p:txBody>
          <a:bodyPr/>
          <a:lstStyle/>
          <a:p>
            <a:r>
              <a:rPr lang="en-US" dirty="0"/>
              <a:t>Developing for multiple platforms: Android, iOS, UWP</a:t>
            </a:r>
          </a:p>
          <a:p>
            <a:pPr lvl="1"/>
            <a:r>
              <a:rPr lang="en-US" dirty="0"/>
              <a:t>Mobile Platforms are different!</a:t>
            </a:r>
          </a:p>
          <a:p>
            <a:pPr lvl="2"/>
            <a:r>
              <a:rPr lang="en-US" dirty="0"/>
              <a:t>Tools and developer expertise  </a:t>
            </a:r>
          </a:p>
          <a:p>
            <a:pPr lvl="3"/>
            <a:r>
              <a:rPr lang="en-US" sz="2000" dirty="0"/>
              <a:t>Development environment</a:t>
            </a:r>
          </a:p>
          <a:p>
            <a:pPr lvl="4"/>
            <a:r>
              <a:rPr lang="en-US" sz="2000" dirty="0"/>
              <a:t> Android Studio  Versus </a:t>
            </a:r>
            <a:r>
              <a:rPr lang="en-US" sz="2000" dirty="0" err="1"/>
              <a:t>Xcode</a:t>
            </a:r>
            <a:endParaRPr lang="en-US" sz="2000" dirty="0"/>
          </a:p>
          <a:p>
            <a:pPr lvl="4"/>
            <a:r>
              <a:rPr lang="en-US" sz="2000" dirty="0"/>
              <a:t>Java versus Objective-C  (programming languages)</a:t>
            </a:r>
          </a:p>
          <a:p>
            <a:pPr lvl="4"/>
            <a:r>
              <a:rPr lang="en-US" sz="2000" dirty="0"/>
              <a:t>Android SDK versus Cocoa (User Interface frameworks)</a:t>
            </a:r>
          </a:p>
          <a:p>
            <a:pPr lvl="4"/>
            <a:r>
              <a:rPr lang="en-US" sz="2000" dirty="0"/>
              <a:t>ART (Android Runtime) versus iOS runtime</a:t>
            </a:r>
          </a:p>
          <a:p>
            <a:pPr lvl="4"/>
            <a:r>
              <a:rPr lang="en-US" sz="2000" dirty="0"/>
              <a:t>Platform constraints:  app deployment/management/look and feel</a:t>
            </a:r>
          </a:p>
          <a:p>
            <a:pPr lvl="3"/>
            <a:r>
              <a:rPr lang="en-US" sz="2000" dirty="0"/>
              <a:t>Absolutely separate code bases</a:t>
            </a:r>
          </a:p>
          <a:p>
            <a:pPr lvl="3"/>
            <a:r>
              <a:rPr lang="en-US" sz="2000" dirty="0"/>
              <a:t>No portability or reuse between code / platform </a:t>
            </a:r>
          </a:p>
          <a:p>
            <a:pPr lvl="3"/>
            <a:r>
              <a:rPr lang="en-US" sz="2000" dirty="0"/>
              <a:t>Higher developer cycle/overhead to develop/maintain/manage</a:t>
            </a:r>
          </a:p>
          <a:p>
            <a:pPr lvl="3"/>
            <a:endParaRPr lang="en-US" sz="2000" dirty="0"/>
          </a:p>
          <a:p>
            <a:pPr lvl="1"/>
            <a:r>
              <a:rPr lang="en-US" dirty="0"/>
              <a:t>Xamarin solves many of these issues by a single paradigm (C#), while enabling (native) Android and iOS application development</a:t>
            </a:r>
          </a:p>
        </p:txBody>
      </p:sp>
    </p:spTree>
    <p:extLst>
      <p:ext uri="{BB962C8B-B14F-4D97-AF65-F5344CB8AC3E}">
        <p14:creationId xmlns:p14="http://schemas.microsoft.com/office/powerpoint/2010/main" val="60578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DB97E1-2392-49FD-907B-80A066AD21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1601"/>
            <a:ext cx="10071100" cy="58749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C2654-43FD-4EF9-B7E2-306AC4DB2CBC}"/>
              </a:ext>
            </a:extLst>
          </p:cNvPr>
          <p:cNvSpPr/>
          <p:nvPr/>
        </p:nvSpPr>
        <p:spPr>
          <a:xfrm>
            <a:off x="514350" y="6211669"/>
            <a:ext cx="10318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https://www.slideshare.net/iamsharper/overview-to-xamarin-understanding-xamarin-architecture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4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53D2BDF-B782-468E-80D8-89324F78F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85" y="1024931"/>
            <a:ext cx="4520846" cy="5252431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7CB5DD77-3A6B-4671-9DD7-5D15AA00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24" y="53877"/>
            <a:ext cx="11726910" cy="5698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   Android  Versus iOS  (Architecture)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8698003-44DE-4DA3-9743-F9821BA38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6521" y="2826738"/>
            <a:ext cx="12192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US" altLang="en-US" sz="11400" dirty="0">
                <a:latin typeface="Arial" panose="020B0604020202020204" pitchFamily="34" charset="0"/>
              </a:rPr>
              <a:t>       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1027" name="Picture 3" descr="Image result for incompatible">
            <a:hlinkClick r:id="rId3"/>
            <a:extLst>
              <a:ext uri="{FF2B5EF4-FFF2-40B4-BE49-F238E27FC236}">
                <a16:creationId xmlns:a16="http://schemas.microsoft.com/office/drawing/2014/main" id="{2C690C9E-0E5C-4FF6-B45F-AACB3ECAC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215" y="3054103"/>
            <a:ext cx="2350452" cy="161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A3DA1CD-AC6A-4B49-A215-ADFE4B86061A}"/>
              </a:ext>
            </a:extLst>
          </p:cNvPr>
          <p:cNvCxnSpPr/>
          <p:nvPr/>
        </p:nvCxnSpPr>
        <p:spPr>
          <a:xfrm>
            <a:off x="5287054" y="2012390"/>
            <a:ext cx="2350452" cy="0"/>
          </a:xfrm>
          <a:prstGeom prst="straightConnector1">
            <a:avLst/>
          </a:prstGeom>
          <a:ln w="666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F463991-DBC7-4E7A-8C6A-A136808C38EF}"/>
              </a:ext>
            </a:extLst>
          </p:cNvPr>
          <p:cNvSpPr txBox="1"/>
          <p:nvPr/>
        </p:nvSpPr>
        <p:spPr>
          <a:xfrm>
            <a:off x="5417799" y="2406823"/>
            <a:ext cx="253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Portability / reuse??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833C55-80F6-4D52-85CF-F7C0D48938F5}"/>
              </a:ext>
            </a:extLst>
          </p:cNvPr>
          <p:cNvSpPr/>
          <p:nvPr/>
        </p:nvSpPr>
        <p:spPr>
          <a:xfrm>
            <a:off x="232024" y="6321192"/>
            <a:ext cx="4520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5"/>
              </a:rPr>
              <a:t>https://developer.android.com/guide/platform/images/android-stack_2x.png</a:t>
            </a:r>
            <a:endParaRPr lang="en-US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1CF0E8-7215-4366-B971-6B4B998E30F1}"/>
              </a:ext>
            </a:extLst>
          </p:cNvPr>
          <p:cNvSpPr/>
          <p:nvPr/>
        </p:nvSpPr>
        <p:spPr>
          <a:xfrm>
            <a:off x="6096000" y="627736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hlinkClick r:id="rId6"/>
              </a:rPr>
              <a:t>https://www.dotnettricks.com/learn/xamarin/understanding-xamarin-ios-build-native-ios-app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B8BFB-CA91-4AD4-AE89-556DD9779C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658" y="971154"/>
            <a:ext cx="3938190" cy="520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3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3363B-A059-4181-9E42-791441E5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45" y="29261"/>
            <a:ext cx="11763909" cy="1165724"/>
          </a:xfrm>
        </p:spPr>
        <p:txBody>
          <a:bodyPr>
            <a:normAutofit/>
          </a:bodyPr>
          <a:lstStyle/>
          <a:p>
            <a:r>
              <a:rPr lang="en-US" dirty="0" err="1"/>
              <a:t>.Net</a:t>
            </a:r>
            <a:r>
              <a:rPr lang="en-US" dirty="0"/>
              <a:t> Implementations: Architecture Overview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E5B116-06A3-4774-AB8B-2A6CD382B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47" y="1356189"/>
            <a:ext cx="8424809" cy="46747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5FD2FC5-80E5-41FC-9AD4-A1E7E47F2FFA}"/>
              </a:ext>
            </a:extLst>
          </p:cNvPr>
          <p:cNvSpPr/>
          <p:nvPr/>
        </p:nvSpPr>
        <p:spPr>
          <a:xfrm>
            <a:off x="71920" y="6169708"/>
            <a:ext cx="11671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https://blogs.msdn.microsoft.com/cesardelatorre/2016/06/27/net-core-1-0-net-framework-xamarin-the-whatand-when-to-use-it/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21633-1405-4640-B6D0-EE3B14433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53" y="87724"/>
            <a:ext cx="10515600" cy="1021886"/>
          </a:xfrm>
        </p:spPr>
        <p:txBody>
          <a:bodyPr/>
          <a:lstStyle/>
          <a:p>
            <a:r>
              <a:rPr lang="en-US" dirty="0"/>
              <a:t>Xamarin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2E32-16E6-4FDB-BF00-56CD485CB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53" y="1152881"/>
            <a:ext cx="10515600" cy="2276119"/>
          </a:xfrm>
        </p:spPr>
        <p:txBody>
          <a:bodyPr/>
          <a:lstStyle/>
          <a:p>
            <a:r>
              <a:rPr lang="en-US" dirty="0"/>
              <a:t>Xamarin supports two foundational App development approaches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Xamarin Native </a:t>
            </a:r>
          </a:p>
          <a:p>
            <a:pPr lvl="2"/>
            <a:r>
              <a:rPr lang="en-US" dirty="0">
                <a:hlinkClick r:id="rId2"/>
              </a:rPr>
              <a:t>https://docs.microsoft.com/en-us/xamarin/cross-platform/get-started/introduction-to-mobile-development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Xamarin Forms </a:t>
            </a:r>
          </a:p>
          <a:p>
            <a:pPr lvl="2"/>
            <a:r>
              <a:rPr lang="en-US" dirty="0">
                <a:hlinkClick r:id="rId3"/>
              </a:rPr>
              <a:t>https://docs.microsoft.com/en-us/xamarin/get-started/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6A8922-55D9-48A9-AC3D-1C4A4B542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5" y="3637052"/>
            <a:ext cx="6559193" cy="31332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9035CDD-30FE-4309-9FA1-B9EE0596C1D6}"/>
              </a:ext>
            </a:extLst>
          </p:cNvPr>
          <p:cNvSpPr/>
          <p:nvPr/>
        </p:nvSpPr>
        <p:spPr>
          <a:xfrm>
            <a:off x="7633699" y="5525878"/>
            <a:ext cx="4116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https://applikeysolutions.com/blog/xamarin-forms-vs-xamarin-native-what-fits-you-best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8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6F4D-CFE7-499E-A0F0-62F98D1FB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879"/>
            <a:ext cx="10515600" cy="867774"/>
          </a:xfrm>
        </p:spPr>
        <p:txBody>
          <a:bodyPr/>
          <a:lstStyle/>
          <a:p>
            <a:r>
              <a:rPr lang="en-US" dirty="0"/>
              <a:t>1. Xamarin Native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BEDCD-243B-4AD5-8FCF-DB7C16806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143999"/>
            <a:ext cx="11493500" cy="56061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</a:t>
            </a:r>
            <a:r>
              <a:rPr lang="en-US" u="sng" dirty="0"/>
              <a:t>native </a:t>
            </a:r>
            <a:r>
              <a:rPr lang="en-US" dirty="0"/>
              <a:t>Android and iOS mobile applications!</a:t>
            </a:r>
          </a:p>
          <a:p>
            <a:pPr lvl="1"/>
            <a:r>
              <a:rPr lang="en-US" sz="2200" dirty="0"/>
              <a:t>How??</a:t>
            </a:r>
          </a:p>
          <a:p>
            <a:pPr lvl="2"/>
            <a:r>
              <a:rPr lang="en-US" sz="2200" dirty="0"/>
              <a:t>Xamarin provides complete Bindings and Interop for the underlying platform SDKs</a:t>
            </a:r>
          </a:p>
          <a:p>
            <a:pPr lvl="3"/>
            <a:r>
              <a:rPr lang="en-US" sz="2200" dirty="0"/>
              <a:t> </a:t>
            </a:r>
            <a:r>
              <a:rPr lang="en-US" sz="2200" i="1" dirty="0"/>
              <a:t>Xamarin iOS.dll  </a:t>
            </a:r>
            <a:r>
              <a:rPr lang="en-US" sz="2200" dirty="0"/>
              <a:t>-- compiles into native iOS using the native tools and runtime</a:t>
            </a:r>
          </a:p>
          <a:p>
            <a:pPr lvl="4"/>
            <a:r>
              <a:rPr lang="en-US" sz="2200" dirty="0"/>
              <a:t>Objective-C, etc.</a:t>
            </a:r>
          </a:p>
          <a:p>
            <a:pPr lvl="4"/>
            <a:endParaRPr lang="en-US" sz="2200" dirty="0"/>
          </a:p>
          <a:p>
            <a:pPr lvl="3"/>
            <a:r>
              <a:rPr lang="en-US" sz="2200" i="1" dirty="0"/>
              <a:t> Xamarin.Android.dll  </a:t>
            </a:r>
            <a:r>
              <a:rPr lang="en-US" sz="2200" dirty="0"/>
              <a:t>-- compiles into native Android  assembly code using the native tools and runtime,</a:t>
            </a:r>
          </a:p>
          <a:p>
            <a:pPr lvl="4"/>
            <a:r>
              <a:rPr lang="en-US" sz="2200" dirty="0"/>
              <a:t>Java, </a:t>
            </a:r>
            <a:r>
              <a:rPr lang="en-US" sz="2200" dirty="0" err="1"/>
              <a:t>etc</a:t>
            </a:r>
            <a:endParaRPr lang="en-US" sz="2200" dirty="0"/>
          </a:p>
          <a:p>
            <a:pPr marL="1828800" lvl="4" indent="0">
              <a:buNone/>
            </a:pPr>
            <a:endParaRPr lang="en-US" sz="2200" dirty="0"/>
          </a:p>
          <a:p>
            <a:pPr lvl="2"/>
            <a:r>
              <a:rPr lang="en-US" sz="2200" dirty="0"/>
              <a:t>Interop enables access full spectrum of the underlying platform and device libraries </a:t>
            </a:r>
          </a:p>
          <a:p>
            <a:pPr lvl="2"/>
            <a:endParaRPr lang="en-US" sz="2200" dirty="0"/>
          </a:p>
          <a:p>
            <a:pPr lvl="2"/>
            <a:r>
              <a:rPr lang="en-US" sz="2200" dirty="0"/>
              <a:t>Xamarin apps are 100% native, consumed/installed/managed on the native platform with native tools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https://docs.microsoft.com/en-us/xamarin/android/internals/architecture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2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6F4D-CFE7-499E-A0F0-62F98D1FB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59" y="138701"/>
            <a:ext cx="10515600" cy="1042827"/>
          </a:xfrm>
        </p:spPr>
        <p:txBody>
          <a:bodyPr/>
          <a:lstStyle/>
          <a:p>
            <a:r>
              <a:rPr lang="en-US" dirty="0"/>
              <a:t>2. Xamarin Forms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BEDCD-243B-4AD5-8FCF-DB7C16806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528"/>
            <a:ext cx="10515600" cy="55377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22D70A-FD3D-47A1-836A-9D4343AF48F7}"/>
              </a:ext>
            </a:extLst>
          </p:cNvPr>
          <p:cNvSpPr/>
          <p:nvPr/>
        </p:nvSpPr>
        <p:spPr>
          <a:xfrm>
            <a:off x="735459" y="1080117"/>
            <a:ext cx="109462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Portable UI framework for mobile apps.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Uses native libraries to enable front ends development using portable/shared code.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How??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Shared application code is built as shared (</a:t>
            </a:r>
            <a:r>
              <a:rPr lang="en-US" sz="2400" dirty="0" err="1"/>
              <a:t>.Net</a:t>
            </a:r>
            <a:r>
              <a:rPr lang="en-US" sz="2400" dirty="0"/>
              <a:t> standard) library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.Net</a:t>
            </a:r>
            <a:r>
              <a:rPr lang="en-US" sz="2400" dirty="0"/>
              <a:t> standard is formal API specification supported by all </a:t>
            </a:r>
            <a:r>
              <a:rPr lang="en-US" sz="2400" dirty="0" err="1"/>
              <a:t>.Net</a:t>
            </a:r>
            <a:r>
              <a:rPr lang="en-US" sz="2400" dirty="0"/>
              <a:t> framework implementations “write once run everywhere”.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Android and iOS “native” projects consume the shared library as the portable mobile application.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Interop services enable access full spectrum of the underlying platform and device libraries </a:t>
            </a:r>
          </a:p>
          <a:p>
            <a:pPr lvl="2"/>
            <a:r>
              <a:rPr lang="en-US" sz="2400" dirty="0"/>
              <a:t>Xamarin Native apps allow for between (80-95%) cross-platform code [1]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>
                <a:hlinkClick r:id="rId2"/>
              </a:rPr>
              <a:t>https://docs.microsoft.com/en-us/dotnet/standard/net-standard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08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1144</Words>
  <Application>Microsoft Office PowerPoint</Application>
  <PresentationFormat>Widescreen</PresentationFormat>
  <Paragraphs>147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Xamarin Overview CSE 686 (Internet Programming) Spring 2019</vt:lpstr>
      <vt:lpstr>Background </vt:lpstr>
      <vt:lpstr>Why Xamarin?</vt:lpstr>
      <vt:lpstr>PowerPoint Presentation</vt:lpstr>
      <vt:lpstr>    Android  Versus iOS  (Architecture)</vt:lpstr>
      <vt:lpstr>.Net Implementations: Architecture Overview</vt:lpstr>
      <vt:lpstr>Xamarin Overview</vt:lpstr>
      <vt:lpstr>1. Xamarin Native </vt:lpstr>
      <vt:lpstr>2. Xamarin Forms </vt:lpstr>
      <vt:lpstr>Xamarin Native  versus Xamarin Forms</vt:lpstr>
      <vt:lpstr>PowerPoint Presentation</vt:lpstr>
      <vt:lpstr>PowerPoint Presentation</vt:lpstr>
      <vt:lpstr>Xamarin Architecture (Android SDK bindings) </vt:lpstr>
      <vt:lpstr>Benefits?</vt:lpstr>
      <vt:lpstr>Risks? </vt:lpstr>
      <vt:lpstr>Useful Links</vt:lpstr>
      <vt:lpstr> Sources for additional information</vt:lpstr>
      <vt:lpstr>Visual Studio 2017 (latest update) </vt:lpstr>
      <vt:lpstr>Live Demo: Cross platform Prototype (UWP, Android, iOS)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Xamarin Overview</dc:title>
  <dc:creator>Michael Corley</dc:creator>
  <cp:lastModifiedBy>James Fawcett</cp:lastModifiedBy>
  <cp:revision>48</cp:revision>
  <dcterms:created xsi:type="dcterms:W3CDTF">2019-04-04T16:09:10Z</dcterms:created>
  <dcterms:modified xsi:type="dcterms:W3CDTF">2019-04-21T15:23:28Z</dcterms:modified>
</cp:coreProperties>
</file>