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60" r:id="rId3"/>
    <p:sldId id="268" r:id="rId4"/>
    <p:sldId id="261" r:id="rId5"/>
    <p:sldId id="262" r:id="rId6"/>
    <p:sldId id="263" r:id="rId7"/>
    <p:sldId id="352" r:id="rId8"/>
    <p:sldId id="354" r:id="rId9"/>
    <p:sldId id="353" r:id="rId10"/>
    <p:sldId id="346"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4338" autoAdjust="0"/>
  </p:normalViewPr>
  <p:slideViewPr>
    <p:cSldViewPr snapToGrid="0">
      <p:cViewPr varScale="1">
        <p:scale>
          <a:sx n="55" d="100"/>
          <a:sy n="55" d="100"/>
        </p:scale>
        <p:origin x="1314"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47CEEC-80D4-4CCB-B3F6-1F324127FED0}" type="datetimeFigureOut">
              <a:rPr lang="en-US" smtClean="0"/>
              <a:t>12/5/2014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740609-A75C-41D3-B149-FB6EA0864918}" type="slidenum">
              <a:rPr lang="en-US" smtClean="0"/>
              <a:t>‹#›</a:t>
            </a:fld>
            <a:endParaRPr lang="en-US"/>
          </a:p>
        </p:txBody>
      </p:sp>
    </p:spTree>
    <p:extLst>
      <p:ext uri="{BB962C8B-B14F-4D97-AF65-F5344CB8AC3E}">
        <p14:creationId xmlns:p14="http://schemas.microsoft.com/office/powerpoint/2010/main" val="4647770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smtClean="0"/>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1358417-EBF0-4D4B-9F83-62D0B7ACF23B}" type="datetimeFigureOut">
              <a:rPr lang="en-US" smtClean="0"/>
              <a:t>12/5/2014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9C7EE172-81F1-4D5C-99C7-3BDDD563F59C}" type="slidenum">
              <a:rPr lang="en-US" smtClean="0"/>
              <a:t>‹#›</a:t>
            </a:fld>
            <a:endParaRPr lang="en-US"/>
          </a:p>
        </p:txBody>
      </p:sp>
    </p:spTree>
    <p:extLst>
      <p:ext uri="{BB962C8B-B14F-4D97-AF65-F5344CB8AC3E}">
        <p14:creationId xmlns:p14="http://schemas.microsoft.com/office/powerpoint/2010/main" val="12161270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1358417-EBF0-4D4B-9F83-62D0B7ACF23B}" type="datetimeFigureOut">
              <a:rPr lang="en-US" smtClean="0"/>
              <a:t>12/5/2014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7EE172-81F1-4D5C-99C7-3BDDD563F59C}" type="slidenum">
              <a:rPr lang="en-US" smtClean="0"/>
              <a:t>‹#›</a:t>
            </a:fld>
            <a:endParaRPr lang="en-US"/>
          </a:p>
        </p:txBody>
      </p:sp>
    </p:spTree>
    <p:extLst>
      <p:ext uri="{BB962C8B-B14F-4D97-AF65-F5344CB8AC3E}">
        <p14:creationId xmlns:p14="http://schemas.microsoft.com/office/powerpoint/2010/main" val="4379406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smtClean="0"/>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A1358417-EBF0-4D4B-9F83-62D0B7ACF23B}" type="datetimeFigureOut">
              <a:rPr lang="en-US" smtClean="0"/>
              <a:t>12/5/2014</a:t>
            </a:fld>
            <a:endParaRPr lang="en-US"/>
          </a:p>
        </p:txBody>
      </p:sp>
      <p:sp>
        <p:nvSpPr>
          <p:cNvPr id="5" name="Footer Placeholder 4"/>
          <p:cNvSpPr>
            <a:spLocks noGrp="1"/>
          </p:cNvSpPr>
          <p:nvPr>
            <p:ph type="ftr" sz="quarter" idx="11"/>
          </p:nvPr>
        </p:nvSpPr>
        <p:spPr>
          <a:xfrm>
            <a:off x="2182708" y="6272784"/>
            <a:ext cx="6327648" cy="365125"/>
          </a:xfrm>
        </p:spPr>
        <p:txBody>
          <a:bodyPr/>
          <a:lstStyle/>
          <a:p>
            <a:endParaRPr lang="en-US"/>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9C7EE172-81F1-4D5C-99C7-3BDDD563F59C}" type="slidenum">
              <a:rPr lang="en-US" smtClean="0"/>
              <a:t>‹#›</a:t>
            </a:fld>
            <a:endParaRPr lang="en-US"/>
          </a:p>
        </p:txBody>
      </p:sp>
    </p:spTree>
    <p:extLst>
      <p:ext uri="{BB962C8B-B14F-4D97-AF65-F5344CB8AC3E}">
        <p14:creationId xmlns:p14="http://schemas.microsoft.com/office/powerpoint/2010/main" val="10353994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1358417-EBF0-4D4B-9F83-62D0B7ACF23B}" type="datetimeFigureOut">
              <a:rPr lang="en-US" smtClean="0"/>
              <a:t>12/5/2014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7EE172-81F1-4D5C-99C7-3BDDD563F59C}" type="slidenum">
              <a:rPr lang="en-US" smtClean="0"/>
              <a:t>‹#›</a:t>
            </a:fld>
            <a:endParaRPr lang="en-US"/>
          </a:p>
        </p:txBody>
      </p:sp>
    </p:spTree>
    <p:extLst>
      <p:ext uri="{BB962C8B-B14F-4D97-AF65-F5344CB8AC3E}">
        <p14:creationId xmlns:p14="http://schemas.microsoft.com/office/powerpoint/2010/main" val="784943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1358417-EBF0-4D4B-9F83-62D0B7ACF23B}" type="datetimeFigureOut">
              <a:rPr lang="en-US" smtClean="0"/>
              <a:t>12/5/2014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7EE172-81F1-4D5C-99C7-3BDDD563F59C}" type="slidenum">
              <a:rPr lang="en-US" smtClean="0"/>
              <a:t>‹#›</a:t>
            </a:fld>
            <a:endParaRPr lang="en-US"/>
          </a:p>
        </p:txBody>
      </p:sp>
    </p:spTree>
    <p:extLst>
      <p:ext uri="{BB962C8B-B14F-4D97-AF65-F5344CB8AC3E}">
        <p14:creationId xmlns:p14="http://schemas.microsoft.com/office/powerpoint/2010/main" val="38904918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1358417-EBF0-4D4B-9F83-62D0B7ACF23B}" type="datetimeFigureOut">
              <a:rPr lang="en-US" smtClean="0"/>
              <a:t>12/5/2014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7EE172-81F1-4D5C-99C7-3BDDD563F59C}" type="slidenum">
              <a:rPr lang="en-US" smtClean="0"/>
              <a:t>‹#›</a:t>
            </a:fld>
            <a:endParaRPr lang="en-US"/>
          </a:p>
        </p:txBody>
      </p:sp>
    </p:spTree>
    <p:extLst>
      <p:ext uri="{BB962C8B-B14F-4D97-AF65-F5344CB8AC3E}">
        <p14:creationId xmlns:p14="http://schemas.microsoft.com/office/powerpoint/2010/main" val="11375030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358417-EBF0-4D4B-9F83-62D0B7ACF23B}" type="datetimeFigureOut">
              <a:rPr lang="en-US" smtClean="0"/>
              <a:t>12/5/2014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7EE172-81F1-4D5C-99C7-3BDDD563F59C}" type="slidenum">
              <a:rPr lang="en-US" smtClean="0"/>
              <a:t>‹#›</a:t>
            </a:fld>
            <a:endParaRPr lang="en-US"/>
          </a:p>
        </p:txBody>
      </p:sp>
    </p:spTree>
    <p:extLst>
      <p:ext uri="{BB962C8B-B14F-4D97-AF65-F5344CB8AC3E}">
        <p14:creationId xmlns:p14="http://schemas.microsoft.com/office/powerpoint/2010/main" val="15194049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smtClean="0"/>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358417-EBF0-4D4B-9F83-62D0B7ACF23B}" type="datetimeFigureOut">
              <a:rPr lang="en-US" smtClean="0"/>
              <a:t>12/5/2014</a:t>
            </a:fld>
            <a:endParaRPr lang="en-US"/>
          </a:p>
        </p:txBody>
      </p:sp>
      <p:sp>
        <p:nvSpPr>
          <p:cNvPr id="6" name="Footer Placeholder 5"/>
          <p:cNvSpPr>
            <a:spLocks noGrp="1"/>
          </p:cNvSpPr>
          <p:nvPr>
            <p:ph type="ftr" sz="quarter" idx="11"/>
          </p:nvPr>
        </p:nvSpPr>
        <p:spPr/>
        <p:txBody>
          <a:bodyPr/>
          <a:lstStyle/>
          <a:p>
            <a:endParaRPr lang="en-US"/>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9C7EE172-81F1-4D5C-99C7-3BDDD563F59C}" type="slidenum">
              <a:rPr lang="en-US" smtClean="0"/>
              <a:t>‹#›</a:t>
            </a:fld>
            <a:endParaRPr lang="en-US"/>
          </a:p>
        </p:txBody>
      </p:sp>
    </p:spTree>
    <p:extLst>
      <p:ext uri="{BB962C8B-B14F-4D97-AF65-F5344CB8AC3E}">
        <p14:creationId xmlns:p14="http://schemas.microsoft.com/office/powerpoint/2010/main" val="102811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358417-EBF0-4D4B-9F83-62D0B7ACF23B}" type="datetimeFigureOut">
              <a:rPr lang="en-US" smtClean="0"/>
              <a:t>12/5/2014</a:t>
            </a:fld>
            <a:endParaRPr lang="en-US"/>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9C7EE172-81F1-4D5C-99C7-3BDDD563F59C}" type="slidenum">
              <a:rPr lang="en-US" smtClean="0"/>
              <a:t>‹#›</a:t>
            </a:fld>
            <a:endParaRPr lang="en-US"/>
          </a:p>
        </p:txBody>
      </p:sp>
    </p:spTree>
    <p:extLst>
      <p:ext uri="{BB962C8B-B14F-4D97-AF65-F5344CB8AC3E}">
        <p14:creationId xmlns:p14="http://schemas.microsoft.com/office/powerpoint/2010/main" val="10652244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1358417-EBF0-4D4B-9F83-62D0B7ACF23B}" type="datetimeFigureOut">
              <a:rPr lang="en-US" smtClean="0"/>
              <a:t>12/5/2014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7EE172-81F1-4D5C-99C7-3BDDD563F59C}" type="slidenum">
              <a:rPr lang="en-US" smtClean="0"/>
              <a:t>‹#›</a:t>
            </a:fld>
            <a:endParaRPr lang="en-US"/>
          </a:p>
        </p:txBody>
      </p:sp>
    </p:spTree>
    <p:extLst>
      <p:ext uri="{BB962C8B-B14F-4D97-AF65-F5344CB8AC3E}">
        <p14:creationId xmlns:p14="http://schemas.microsoft.com/office/powerpoint/2010/main" val="12075313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1358417-EBF0-4D4B-9F83-62D0B7ACF23B}" type="datetimeFigureOut">
              <a:rPr lang="en-US" smtClean="0"/>
              <a:t>12/5/2014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7EE172-81F1-4D5C-99C7-3BDDD563F59C}" type="slidenum">
              <a:rPr lang="en-US" smtClean="0"/>
              <a:t>‹#›</a:t>
            </a:fld>
            <a:endParaRPr lang="en-US"/>
          </a:p>
        </p:txBody>
      </p:sp>
    </p:spTree>
    <p:extLst>
      <p:ext uri="{BB962C8B-B14F-4D97-AF65-F5344CB8AC3E}">
        <p14:creationId xmlns:p14="http://schemas.microsoft.com/office/powerpoint/2010/main" val="951023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A1358417-EBF0-4D4B-9F83-62D0B7ACF23B}" type="datetimeFigureOut">
              <a:rPr lang="en-US" smtClean="0"/>
              <a:t>12/5/2014</a:t>
            </a:fld>
            <a:endParaRPr lang="en-US"/>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9C7EE172-81F1-4D5C-99C7-3BDDD563F59C}" type="slidenum">
              <a:rPr lang="en-US" smtClean="0"/>
              <a:t>‹#›</a:t>
            </a:fld>
            <a:endParaRPr lang="en-US"/>
          </a:p>
        </p:txBody>
      </p:sp>
    </p:spTree>
    <p:extLst>
      <p:ext uri="{BB962C8B-B14F-4D97-AF65-F5344CB8AC3E}">
        <p14:creationId xmlns:p14="http://schemas.microsoft.com/office/powerpoint/2010/main" val="8166630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code dependency visualizer</a:t>
            </a:r>
            <a:endParaRPr lang="en-US" dirty="0"/>
          </a:p>
        </p:txBody>
      </p:sp>
      <p:sp>
        <p:nvSpPr>
          <p:cNvPr id="3" name="Subtitle 2"/>
          <p:cNvSpPr>
            <a:spLocks noGrp="1"/>
          </p:cNvSpPr>
          <p:nvPr>
            <p:ph type="subTitle" idx="1"/>
          </p:nvPr>
        </p:nvSpPr>
        <p:spPr>
          <a:xfrm>
            <a:off x="1069847" y="4389120"/>
            <a:ext cx="8672029" cy="2468880"/>
          </a:xfrm>
        </p:spPr>
        <p:txBody>
          <a:bodyPr>
            <a:normAutofit/>
          </a:bodyPr>
          <a:lstStyle/>
          <a:p>
            <a:r>
              <a:rPr lang="en-US" dirty="0" smtClean="0"/>
              <a:t>CSE </a:t>
            </a:r>
            <a:r>
              <a:rPr lang="en-US" dirty="0" smtClean="0"/>
              <a:t>690 </a:t>
            </a:r>
            <a:r>
              <a:rPr lang="en-US" dirty="0" smtClean="0"/>
              <a:t>– </a:t>
            </a:r>
            <a:r>
              <a:rPr lang="en-US" dirty="0" smtClean="0"/>
              <a:t>Independent Study</a:t>
            </a:r>
            <a:endParaRPr lang="en-US" dirty="0" smtClean="0"/>
          </a:p>
          <a:p>
            <a:r>
              <a:rPr lang="en-US" dirty="0" smtClean="0"/>
              <a:t>Instructor: Prof. Jim Fawcett</a:t>
            </a:r>
          </a:p>
          <a:p>
            <a:r>
              <a:rPr lang="en-US" dirty="0" smtClean="0"/>
              <a:t>Submitted By: </a:t>
            </a:r>
            <a:r>
              <a:rPr lang="en-US" dirty="0" err="1" smtClean="0"/>
              <a:t>Prateek</a:t>
            </a:r>
            <a:r>
              <a:rPr lang="en-US" dirty="0" smtClean="0"/>
              <a:t> Sharma</a:t>
            </a:r>
          </a:p>
          <a:p>
            <a:endParaRPr lang="en-US" dirty="0" smtClean="0"/>
          </a:p>
          <a:p>
            <a:r>
              <a:rPr lang="en-US" dirty="0" smtClean="0"/>
              <a:t>Fall </a:t>
            </a:r>
            <a:r>
              <a:rPr lang="en-US" dirty="0" smtClean="0"/>
              <a:t>2014</a:t>
            </a:r>
          </a:p>
          <a:p>
            <a:endParaRPr lang="en-US" dirty="0"/>
          </a:p>
        </p:txBody>
      </p:sp>
    </p:spTree>
    <p:extLst>
      <p:ext uri="{BB962C8B-B14F-4D97-AF65-F5344CB8AC3E}">
        <p14:creationId xmlns:p14="http://schemas.microsoft.com/office/powerpoint/2010/main" val="10477904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Dependency Visualizer</a:t>
            </a:r>
            <a:endParaRPr lang="en-US" dirty="0"/>
          </a:p>
        </p:txBody>
      </p:sp>
      <p:sp>
        <p:nvSpPr>
          <p:cNvPr id="3" name="Content Placeholder 2"/>
          <p:cNvSpPr>
            <a:spLocks noGrp="1"/>
          </p:cNvSpPr>
          <p:nvPr>
            <p:ph idx="1"/>
          </p:nvPr>
        </p:nvSpPr>
        <p:spPr/>
        <p:txBody>
          <a:bodyPr>
            <a:normAutofit lnSpcReduction="10000"/>
          </a:bodyPr>
          <a:lstStyle/>
          <a:p>
            <a:r>
              <a:rPr lang="en-US" dirty="0" smtClean="0"/>
              <a:t>Application </a:t>
            </a:r>
            <a:r>
              <a:rPr lang="en-US" dirty="0" smtClean="0"/>
              <a:t>to visualize the dependencies among C++ source code files</a:t>
            </a:r>
          </a:p>
          <a:p>
            <a:endParaRPr lang="en-US" dirty="0" smtClean="0"/>
          </a:p>
          <a:p>
            <a:r>
              <a:rPr lang="en-US" dirty="0" smtClean="0"/>
              <a:t>Aim is to create a 2D spring based system for source code files where vertices will repel each other and try to move away for center</a:t>
            </a:r>
          </a:p>
          <a:p>
            <a:endParaRPr lang="en-US" dirty="0"/>
          </a:p>
          <a:p>
            <a:r>
              <a:rPr lang="en-US" dirty="0" smtClean="0"/>
              <a:t>Based on the force on each vertex, we need to find a position in 2D dimension where sum of all the forces will be zero.</a:t>
            </a:r>
            <a:endParaRPr lang="en-US" dirty="0"/>
          </a:p>
          <a:p>
            <a:pPr marL="0" indent="0">
              <a:buNone/>
            </a:pPr>
            <a:endParaRPr lang="en-US" dirty="0"/>
          </a:p>
          <a:p>
            <a:r>
              <a:rPr lang="en-US" dirty="0" smtClean="0"/>
              <a:t>Contains of two separate parts:</a:t>
            </a:r>
          </a:p>
          <a:p>
            <a:pPr lvl="1"/>
            <a:r>
              <a:rPr lang="en-US" dirty="0" smtClean="0"/>
              <a:t>C++ application to build the dependency file</a:t>
            </a:r>
          </a:p>
          <a:p>
            <a:pPr lvl="1"/>
            <a:r>
              <a:rPr lang="en-US" dirty="0" smtClean="0"/>
              <a:t>C# WPF application to visualize the dependencies.</a:t>
            </a:r>
          </a:p>
          <a:p>
            <a:pPr lvl="1"/>
            <a:endParaRPr lang="en-US" dirty="0" smtClean="0"/>
          </a:p>
        </p:txBody>
      </p:sp>
    </p:spTree>
    <p:extLst>
      <p:ext uri="{BB962C8B-B14F-4D97-AF65-F5344CB8AC3E}">
        <p14:creationId xmlns:p14="http://schemas.microsoft.com/office/powerpoint/2010/main" val="37496391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physics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59063" y="2093976"/>
            <a:ext cx="5064124" cy="4051300"/>
          </a:xfr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65357" y="2093976"/>
            <a:ext cx="2220582" cy="1654552"/>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72988" y="4119626"/>
            <a:ext cx="3915537" cy="1238246"/>
          </a:xfrm>
          <a:prstGeom prst="rect">
            <a:avLst/>
          </a:prstGeom>
        </p:spPr>
      </p:pic>
    </p:spTree>
    <p:extLst>
      <p:ext uri="{BB962C8B-B14F-4D97-AF65-F5344CB8AC3E}">
        <p14:creationId xmlns:p14="http://schemas.microsoft.com/office/powerpoint/2010/main" val="25847485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Analyzing dependencies</a:t>
            </a:r>
            <a:endParaRPr lang="en-US" dirty="0"/>
          </a:p>
        </p:txBody>
      </p:sp>
      <p:sp>
        <p:nvSpPr>
          <p:cNvPr id="3" name="Content Placeholder 2"/>
          <p:cNvSpPr>
            <a:spLocks noGrp="1"/>
          </p:cNvSpPr>
          <p:nvPr>
            <p:ph idx="1"/>
          </p:nvPr>
        </p:nvSpPr>
        <p:spPr/>
        <p:txBody>
          <a:bodyPr/>
          <a:lstStyle/>
          <a:p>
            <a:pPr marL="0" indent="0">
              <a:buNone/>
            </a:pPr>
            <a:endParaRPr lang="en-US" dirty="0" smtClean="0"/>
          </a:p>
          <a:p>
            <a:pPr lvl="1"/>
            <a:r>
              <a:rPr lang="en-US" dirty="0" smtClean="0"/>
              <a:t>Dependency graph created by the C++ application</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6266" y="2878944"/>
            <a:ext cx="9906326" cy="3293256"/>
          </a:xfrm>
          <a:prstGeom prst="rect">
            <a:avLst/>
          </a:prstGeom>
        </p:spPr>
      </p:pic>
    </p:spTree>
    <p:extLst>
      <p:ext uri="{BB962C8B-B14F-4D97-AF65-F5344CB8AC3E}">
        <p14:creationId xmlns:p14="http://schemas.microsoft.com/office/powerpoint/2010/main" val="32462098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Dependency Visualizer</a:t>
            </a:r>
            <a:endParaRPr lang="en-US" dirty="0"/>
          </a:p>
        </p:txBody>
      </p:sp>
      <p:sp>
        <p:nvSpPr>
          <p:cNvPr id="3" name="Content Placeholder 2"/>
          <p:cNvSpPr>
            <a:spLocks noGrp="1"/>
          </p:cNvSpPr>
          <p:nvPr>
            <p:ph idx="1"/>
          </p:nvPr>
        </p:nvSpPr>
        <p:spPr/>
        <p:txBody>
          <a:bodyPr/>
          <a:lstStyle/>
          <a:p>
            <a:pPr marL="0" indent="0">
              <a:buNone/>
            </a:pPr>
            <a:endParaRPr lang="en-US" dirty="0" smtClean="0"/>
          </a:p>
          <a:p>
            <a:pPr lvl="1"/>
            <a:r>
              <a:rPr lang="en-US" dirty="0" smtClean="0"/>
              <a:t>To draw the visual dependency graph, C# application uses following steps:</a:t>
            </a:r>
          </a:p>
          <a:p>
            <a:pPr lvl="2"/>
            <a:r>
              <a:rPr lang="en-US" sz="1800" dirty="0" smtClean="0"/>
              <a:t>Create a graph canvas where Vertices are files and edges are dependencies among files.</a:t>
            </a:r>
          </a:p>
          <a:p>
            <a:pPr lvl="2"/>
            <a:r>
              <a:rPr lang="en-US" sz="1800" dirty="0" smtClean="0"/>
              <a:t>Decide the random position for vertices on Canvas.</a:t>
            </a:r>
          </a:p>
          <a:p>
            <a:pPr lvl="2"/>
            <a:r>
              <a:rPr lang="en-US" sz="1800" dirty="0" smtClean="0"/>
              <a:t>Calculate the Vector Force for each file.</a:t>
            </a:r>
          </a:p>
          <a:p>
            <a:pPr marL="548640" lvl="2" indent="0">
              <a:buNone/>
            </a:pPr>
            <a:r>
              <a:rPr lang="en-US" sz="1800" dirty="0"/>
              <a:t>	</a:t>
            </a:r>
            <a:r>
              <a:rPr lang="en-US" sz="1800" dirty="0" smtClean="0"/>
              <a:t>	F = Xi + </a:t>
            </a:r>
            <a:r>
              <a:rPr lang="en-US" sz="1800" dirty="0" err="1" smtClean="0"/>
              <a:t>Yj</a:t>
            </a:r>
            <a:endParaRPr lang="en-US" sz="1800" dirty="0" smtClean="0"/>
          </a:p>
          <a:p>
            <a:pPr marL="548640" lvl="2" indent="0">
              <a:buNone/>
            </a:pPr>
            <a:r>
              <a:rPr lang="en-US" sz="1800" dirty="0"/>
              <a:t>	</a:t>
            </a:r>
            <a:endParaRPr lang="en-US" sz="1800" dirty="0" smtClean="0"/>
          </a:p>
          <a:p>
            <a:pPr lvl="2"/>
            <a:r>
              <a:rPr lang="en-US" sz="1800" dirty="0" smtClean="0"/>
              <a:t>Solve the </a:t>
            </a:r>
            <a:r>
              <a:rPr lang="en-US" sz="1800" dirty="0"/>
              <a:t>linear algebraic equation </a:t>
            </a:r>
            <a:r>
              <a:rPr lang="en-US" sz="1800" dirty="0" smtClean="0"/>
              <a:t>of vector forces iteratively. </a:t>
            </a:r>
          </a:p>
          <a:p>
            <a:pPr marL="822960" lvl="3" indent="0">
              <a:buNone/>
            </a:pPr>
            <a:r>
              <a:rPr lang="en-US" sz="1800" dirty="0" smtClean="0"/>
              <a:t>		F</a:t>
            </a:r>
            <a:r>
              <a:rPr lang="en-US" sz="1800" baseline="-25000" dirty="0" smtClean="0"/>
              <a:t>1</a:t>
            </a:r>
            <a:r>
              <a:rPr lang="en-US" sz="1800" dirty="0" smtClean="0"/>
              <a:t>V</a:t>
            </a:r>
            <a:r>
              <a:rPr lang="en-US" sz="1800" baseline="-25000" dirty="0" smtClean="0"/>
              <a:t>1</a:t>
            </a:r>
            <a:r>
              <a:rPr lang="en-US" sz="1800" dirty="0" smtClean="0"/>
              <a:t> + F</a:t>
            </a:r>
            <a:r>
              <a:rPr lang="en-US" sz="1800" baseline="-25000" dirty="0" smtClean="0"/>
              <a:t>2</a:t>
            </a:r>
            <a:r>
              <a:rPr lang="en-US" sz="1800" dirty="0"/>
              <a:t>V</a:t>
            </a:r>
            <a:r>
              <a:rPr lang="en-US" sz="1800" baseline="-25000" dirty="0" smtClean="0"/>
              <a:t>2</a:t>
            </a:r>
            <a:r>
              <a:rPr lang="en-US" sz="1800" dirty="0" smtClean="0"/>
              <a:t> +  …..= 0</a:t>
            </a:r>
          </a:p>
        </p:txBody>
      </p:sp>
    </p:spTree>
    <p:extLst>
      <p:ext uri="{BB962C8B-B14F-4D97-AF65-F5344CB8AC3E}">
        <p14:creationId xmlns:p14="http://schemas.microsoft.com/office/powerpoint/2010/main" val="11623408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demo</a:t>
            </a:r>
            <a:endParaRPr lang="en-US" dirty="0"/>
          </a:p>
        </p:txBody>
      </p:sp>
      <p:sp>
        <p:nvSpPr>
          <p:cNvPr id="4" name="Content Placeholder 3"/>
          <p:cNvSpPr>
            <a:spLocks noGrp="1"/>
          </p:cNvSpPr>
          <p:nvPr>
            <p:ph idx="1"/>
          </p:nvPr>
        </p:nvSpPr>
        <p:spPr/>
        <p:txBody>
          <a:bodyPr/>
          <a:lstStyle/>
          <a:p>
            <a:endParaRPr lang="en-US"/>
          </a:p>
        </p:txBody>
      </p:sp>
    </p:spTree>
    <p:extLst>
      <p:ext uri="{BB962C8B-B14F-4D97-AF65-F5344CB8AC3E}">
        <p14:creationId xmlns:p14="http://schemas.microsoft.com/office/powerpoint/2010/main" val="22662677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 Design decisions</a:t>
            </a:r>
            <a:endParaRPr lang="en-US" dirty="0"/>
          </a:p>
        </p:txBody>
      </p:sp>
      <p:sp>
        <p:nvSpPr>
          <p:cNvPr id="3" name="Content Placeholder 2"/>
          <p:cNvSpPr>
            <a:spLocks noGrp="1"/>
          </p:cNvSpPr>
          <p:nvPr>
            <p:ph idx="1"/>
          </p:nvPr>
        </p:nvSpPr>
        <p:spPr/>
        <p:txBody>
          <a:bodyPr/>
          <a:lstStyle/>
          <a:p>
            <a:r>
              <a:rPr lang="en-US" dirty="0" smtClean="0"/>
              <a:t>Net force for the whole system:</a:t>
            </a:r>
          </a:p>
          <a:p>
            <a:pPr marL="0" indent="0">
              <a:buNone/>
            </a:pPr>
            <a:r>
              <a:rPr lang="en-US" dirty="0"/>
              <a:t> </a:t>
            </a:r>
            <a:r>
              <a:rPr lang="en-US" dirty="0" smtClean="0"/>
              <a:t>  Practically, in real world scenario, it is very difficult to achieve the net force Zero for   the overall system.</a:t>
            </a:r>
          </a:p>
          <a:p>
            <a:pPr marL="0" indent="0">
              <a:buNone/>
            </a:pPr>
            <a:r>
              <a:rPr lang="en-US" dirty="0" smtClean="0"/>
              <a:t>   F</a:t>
            </a:r>
            <a:r>
              <a:rPr lang="en-US" baseline="-25000" dirty="0" smtClean="0"/>
              <a:t>1</a:t>
            </a:r>
            <a:r>
              <a:rPr lang="en-US" dirty="0" smtClean="0"/>
              <a:t>V</a:t>
            </a:r>
            <a:r>
              <a:rPr lang="en-US" baseline="-25000" dirty="0" smtClean="0"/>
              <a:t>1</a:t>
            </a:r>
            <a:r>
              <a:rPr lang="en-US" dirty="0" smtClean="0"/>
              <a:t> </a:t>
            </a:r>
            <a:r>
              <a:rPr lang="en-US" dirty="0"/>
              <a:t>+ F</a:t>
            </a:r>
            <a:r>
              <a:rPr lang="en-US" baseline="-25000" dirty="0"/>
              <a:t>2</a:t>
            </a:r>
            <a:r>
              <a:rPr lang="en-US" dirty="0"/>
              <a:t>V</a:t>
            </a:r>
            <a:r>
              <a:rPr lang="en-US" baseline="-25000" dirty="0"/>
              <a:t>2</a:t>
            </a:r>
            <a:r>
              <a:rPr lang="en-US" dirty="0"/>
              <a:t> +  </a:t>
            </a:r>
            <a:r>
              <a:rPr lang="en-US" dirty="0" smtClean="0"/>
              <a:t>…..</a:t>
            </a:r>
            <a:r>
              <a:rPr lang="en-US" dirty="0"/>
              <a:t> </a:t>
            </a:r>
            <a:r>
              <a:rPr lang="en-US" dirty="0" smtClean="0"/>
              <a:t>F</a:t>
            </a:r>
            <a:r>
              <a:rPr lang="en-US" baseline="-25000" dirty="0" smtClean="0"/>
              <a:t>N</a:t>
            </a:r>
            <a:r>
              <a:rPr lang="en-US" dirty="0" smtClean="0"/>
              <a:t>V</a:t>
            </a:r>
            <a:r>
              <a:rPr lang="en-US" baseline="-25000" dirty="0" smtClean="0"/>
              <a:t>N</a:t>
            </a:r>
            <a:r>
              <a:rPr lang="en-US" dirty="0"/>
              <a:t> </a:t>
            </a:r>
            <a:r>
              <a:rPr lang="en-US" dirty="0" smtClean="0"/>
              <a:t>will never be zero.</a:t>
            </a:r>
          </a:p>
          <a:p>
            <a:pPr marL="0" indent="0">
              <a:buNone/>
            </a:pPr>
            <a:r>
              <a:rPr lang="en-US" dirty="0"/>
              <a:t> </a:t>
            </a:r>
            <a:r>
              <a:rPr lang="en-US" dirty="0" smtClean="0"/>
              <a:t>  So, we take constant C which is very close to zero.</a:t>
            </a:r>
          </a:p>
          <a:p>
            <a:pPr marL="0" indent="0">
              <a:buNone/>
            </a:pPr>
            <a:r>
              <a:rPr lang="en-US" dirty="0" smtClean="0"/>
              <a:t> </a:t>
            </a:r>
            <a:r>
              <a:rPr lang="en-US" dirty="0"/>
              <a:t>F</a:t>
            </a:r>
            <a:r>
              <a:rPr lang="en-US" baseline="-25000" dirty="0"/>
              <a:t>1</a:t>
            </a:r>
            <a:r>
              <a:rPr lang="en-US" dirty="0"/>
              <a:t>V</a:t>
            </a:r>
            <a:r>
              <a:rPr lang="en-US" baseline="-25000" dirty="0"/>
              <a:t>1</a:t>
            </a:r>
            <a:r>
              <a:rPr lang="en-US" dirty="0"/>
              <a:t> + F</a:t>
            </a:r>
            <a:r>
              <a:rPr lang="en-US" baseline="-25000" dirty="0"/>
              <a:t>2</a:t>
            </a:r>
            <a:r>
              <a:rPr lang="en-US" dirty="0"/>
              <a:t>V</a:t>
            </a:r>
            <a:r>
              <a:rPr lang="en-US" baseline="-25000" dirty="0"/>
              <a:t>2</a:t>
            </a:r>
            <a:r>
              <a:rPr lang="en-US" dirty="0"/>
              <a:t> +  ….. F</a:t>
            </a:r>
            <a:r>
              <a:rPr lang="en-US" baseline="-25000" dirty="0"/>
              <a:t>N</a:t>
            </a:r>
            <a:r>
              <a:rPr lang="en-US" dirty="0"/>
              <a:t>V</a:t>
            </a:r>
            <a:r>
              <a:rPr lang="en-US" baseline="-25000" dirty="0"/>
              <a:t>N</a:t>
            </a:r>
            <a:r>
              <a:rPr lang="en-US" dirty="0"/>
              <a:t> </a:t>
            </a:r>
            <a:r>
              <a:rPr lang="en-US" dirty="0" smtClean="0"/>
              <a:t>= C</a:t>
            </a:r>
          </a:p>
          <a:p>
            <a:pPr marL="0" indent="0">
              <a:buNone/>
            </a:pPr>
            <a:r>
              <a:rPr lang="en-US" dirty="0" smtClean="0"/>
              <a:t>   Based on the sample test cases, value of C is chosen is be 100. </a:t>
            </a:r>
            <a:endParaRPr lang="en-US" dirty="0"/>
          </a:p>
          <a:p>
            <a:pPr marL="0" indent="0">
              <a:buNone/>
            </a:pPr>
            <a:endParaRPr lang="en-US" dirty="0" smtClean="0"/>
          </a:p>
        </p:txBody>
      </p:sp>
    </p:spTree>
    <p:extLst>
      <p:ext uri="{BB962C8B-B14F-4D97-AF65-F5344CB8AC3E}">
        <p14:creationId xmlns:p14="http://schemas.microsoft.com/office/powerpoint/2010/main" val="37449447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 design decisions</a:t>
            </a:r>
            <a:endParaRPr lang="en-US" dirty="0"/>
          </a:p>
        </p:txBody>
      </p:sp>
      <p:sp>
        <p:nvSpPr>
          <p:cNvPr id="3" name="Content Placeholder 2"/>
          <p:cNvSpPr>
            <a:spLocks noGrp="1"/>
          </p:cNvSpPr>
          <p:nvPr>
            <p:ph idx="1"/>
          </p:nvPr>
        </p:nvSpPr>
        <p:spPr/>
        <p:txBody>
          <a:bodyPr/>
          <a:lstStyle/>
          <a:p>
            <a:r>
              <a:rPr lang="en-US" dirty="0" smtClean="0"/>
              <a:t>Iteration count to solve the linear force algebraic equation</a:t>
            </a:r>
          </a:p>
          <a:p>
            <a:pPr lvl="1"/>
            <a:r>
              <a:rPr lang="en-US" dirty="0" smtClean="0"/>
              <a:t>To solve the linear algebraic equation, we use iterative algorithm where vertices are moved proportional to their forces (Step size is calculated for the movement and vertices force decides the step size)</a:t>
            </a:r>
          </a:p>
          <a:p>
            <a:pPr lvl="1"/>
            <a:endParaRPr lang="en-US" dirty="0"/>
          </a:p>
          <a:p>
            <a:pPr lvl="1"/>
            <a:r>
              <a:rPr lang="en-US" dirty="0" smtClean="0"/>
              <a:t>If we don’t use any terminating condition to solve the equation, algorithm might keep on running indefinitely.</a:t>
            </a:r>
          </a:p>
          <a:p>
            <a:pPr lvl="1"/>
            <a:endParaRPr lang="en-US" dirty="0"/>
          </a:p>
          <a:p>
            <a:pPr lvl="1"/>
            <a:r>
              <a:rPr lang="en-US" dirty="0" smtClean="0"/>
              <a:t>So, based on sample tests, we have chosen MAX_ITERATION_COUNT as 30.</a:t>
            </a:r>
          </a:p>
          <a:p>
            <a:pPr lvl="1"/>
            <a:endParaRPr lang="en-US" dirty="0"/>
          </a:p>
          <a:p>
            <a:pPr lvl="1"/>
            <a:r>
              <a:rPr lang="en-US" dirty="0" smtClean="0"/>
              <a:t>If after the </a:t>
            </a:r>
            <a:r>
              <a:rPr lang="en-US" dirty="0"/>
              <a:t>MAX_ITERATION_COUNT </a:t>
            </a:r>
            <a:r>
              <a:rPr lang="en-US" dirty="0" smtClean="0"/>
              <a:t>, application is not able to solve the equation, first best result which is less than ERROR_THRESHOLD will be chosen.</a:t>
            </a:r>
          </a:p>
          <a:p>
            <a:pPr marL="274320" lvl="1" indent="0">
              <a:buNone/>
            </a:pPr>
            <a:r>
              <a:rPr lang="en-US" dirty="0" smtClean="0"/>
              <a:t>   Here </a:t>
            </a:r>
            <a:r>
              <a:rPr lang="en-US" dirty="0"/>
              <a:t>ERROR_THRESHOLD </a:t>
            </a:r>
            <a:r>
              <a:rPr lang="en-US" dirty="0" smtClean="0"/>
              <a:t> is the max allowed deviation from the C.</a:t>
            </a:r>
            <a:endParaRPr lang="en-US" dirty="0"/>
          </a:p>
        </p:txBody>
      </p:sp>
    </p:spTree>
    <p:extLst>
      <p:ext uri="{BB962C8B-B14F-4D97-AF65-F5344CB8AC3E}">
        <p14:creationId xmlns:p14="http://schemas.microsoft.com/office/powerpoint/2010/main" val="29535399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 design decisions</a:t>
            </a:r>
            <a:endParaRPr lang="en-US" dirty="0"/>
          </a:p>
        </p:txBody>
      </p:sp>
      <p:sp>
        <p:nvSpPr>
          <p:cNvPr id="3" name="Content Placeholder 2"/>
          <p:cNvSpPr>
            <a:spLocks noGrp="1"/>
          </p:cNvSpPr>
          <p:nvPr>
            <p:ph idx="1"/>
          </p:nvPr>
        </p:nvSpPr>
        <p:spPr/>
        <p:txBody>
          <a:bodyPr/>
          <a:lstStyle/>
          <a:p>
            <a:r>
              <a:rPr lang="en-US" dirty="0" smtClean="0"/>
              <a:t>Arrangement of vertices in 2D space</a:t>
            </a:r>
          </a:p>
          <a:p>
            <a:pPr lvl="1"/>
            <a:r>
              <a:rPr lang="en-US" dirty="0" smtClean="0"/>
              <a:t>Since vertices are drawn randomly, it is hard to achieve the obvious. </a:t>
            </a:r>
          </a:p>
          <a:p>
            <a:pPr marL="274320" lvl="1" indent="0">
              <a:buNone/>
            </a:pPr>
            <a:r>
              <a:rPr lang="en-US" dirty="0" smtClean="0"/>
              <a:t>   For ex:  application is not going to give the same result every result  show here.</a:t>
            </a:r>
          </a:p>
          <a:p>
            <a:pPr lvl="1"/>
            <a:endParaRPr lang="en-US" dirty="0" smtClean="0"/>
          </a:p>
          <a:p>
            <a:pPr lvl="1"/>
            <a:endParaRPr lang="en-US" dirty="0"/>
          </a:p>
          <a:p>
            <a:pPr lvl="1"/>
            <a:endParaRPr lang="en-US" dirty="0" smtClean="0"/>
          </a:p>
          <a:p>
            <a:pPr lvl="1"/>
            <a:endParaRPr lang="en-US" dirty="0"/>
          </a:p>
          <a:p>
            <a:pPr lvl="1"/>
            <a:endParaRPr lang="en-US" dirty="0" smtClean="0"/>
          </a:p>
          <a:p>
            <a:pPr lvl="1"/>
            <a:endParaRPr lang="en-US" dirty="0" smtClean="0"/>
          </a:p>
          <a:p>
            <a:pPr lvl="1"/>
            <a:r>
              <a:rPr lang="en-US" dirty="0" smtClean="0"/>
              <a:t>So, addition capability is provided so that user can change the position of the vertices and again run the force equilibrium using with custom iteration count.</a:t>
            </a:r>
            <a:endParaRPr lang="en-US" dirty="0"/>
          </a:p>
          <a:p>
            <a:pPr lvl="1"/>
            <a:endParaRPr lang="en-US" dirty="0"/>
          </a:p>
        </p:txBody>
      </p:sp>
      <p:pic>
        <p:nvPicPr>
          <p:cNvPr id="4" name="Content Placeholder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87862" y="3184221"/>
            <a:ext cx="1954529" cy="1563624"/>
          </a:xfrm>
          <a:prstGeom prst="rect">
            <a:avLst/>
          </a:prstGeom>
        </p:spPr>
      </p:pic>
    </p:spTree>
    <p:extLst>
      <p:ext uri="{BB962C8B-B14F-4D97-AF65-F5344CB8AC3E}">
        <p14:creationId xmlns:p14="http://schemas.microsoft.com/office/powerpoint/2010/main" val="5725250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63146" y="2733157"/>
            <a:ext cx="4491503" cy="1609344"/>
          </a:xfrm>
        </p:spPr>
        <p:txBody>
          <a:bodyPr/>
          <a:lstStyle/>
          <a:p>
            <a:r>
              <a:rPr lang="en-US" dirty="0" smtClean="0"/>
              <a:t>Thank you !!!</a:t>
            </a:r>
            <a:endParaRPr lang="en-US" dirty="0"/>
          </a:p>
        </p:txBody>
      </p:sp>
    </p:spTree>
    <p:extLst>
      <p:ext uri="{BB962C8B-B14F-4D97-AF65-F5344CB8AC3E}">
        <p14:creationId xmlns:p14="http://schemas.microsoft.com/office/powerpoint/2010/main" val="375575461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536</TotalTime>
  <Words>446</Words>
  <Application>Microsoft Office PowerPoint</Application>
  <PresentationFormat>Widescreen</PresentationFormat>
  <Paragraphs>60</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Calibri</vt:lpstr>
      <vt:lpstr>Rockwell</vt:lpstr>
      <vt:lpstr>Rockwell Condensed</vt:lpstr>
      <vt:lpstr>Wingdings</vt:lpstr>
      <vt:lpstr>Wood Type</vt:lpstr>
      <vt:lpstr>code dependency visualizer</vt:lpstr>
      <vt:lpstr>Dependency Visualizer</vt:lpstr>
      <vt:lpstr>Basic physics</vt:lpstr>
      <vt:lpstr>Analyzing dependencies</vt:lpstr>
      <vt:lpstr>Dependency Visualizer</vt:lpstr>
      <vt:lpstr>demo</vt:lpstr>
      <vt:lpstr>Important Design decisions</vt:lpstr>
      <vt:lpstr>Important design decisions</vt:lpstr>
      <vt:lpstr>Important design decisions</vt:lpstr>
      <vt:lpstr>Thank you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Microsoft account</cp:lastModifiedBy>
  <cp:revision>236</cp:revision>
  <dcterms:created xsi:type="dcterms:W3CDTF">2014-11-29T12:07:46Z</dcterms:created>
  <dcterms:modified xsi:type="dcterms:W3CDTF">2014-12-05T17:36:19Z</dcterms:modified>
</cp:coreProperties>
</file>