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78" r:id="rId4"/>
    <p:sldId id="258" r:id="rId5"/>
    <p:sldId id="259" r:id="rId6"/>
    <p:sldId id="263" r:id="rId7"/>
    <p:sldId id="277" r:id="rId8"/>
    <p:sldId id="260" r:id="rId9"/>
    <p:sldId id="269" r:id="rId10"/>
    <p:sldId id="273" r:id="rId11"/>
    <p:sldId id="272" r:id="rId12"/>
    <p:sldId id="275" r:id="rId13"/>
    <p:sldId id="261" r:id="rId14"/>
    <p:sldId id="274" r:id="rId15"/>
    <p:sldId id="265" r:id="rId16"/>
    <p:sldId id="270" r:id="rId17"/>
    <p:sldId id="276" r:id="rId18"/>
    <p:sldId id="262" r:id="rId19"/>
    <p:sldId id="266" r:id="rId20"/>
    <p:sldId id="268" r:id="rId21"/>
    <p:sldId id="26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700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13C51-2C2C-45F6-B08A-C8BF7EB6B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4BF52-0486-4589-A92E-E2793C760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C767E-FEFD-4569-A0E6-2A8C45584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84F1BB-4073-4527-828A-F38BA80097FB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7CAF9-7D75-40B8-92A0-0B632F96E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38554-9D4A-4D98-BF22-C5A94F3E8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DE400-7543-4260-897B-491F8706EC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25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A350-2A3C-4C1E-B886-961E74C8D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92684-164A-40A9-AC22-C71400746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E9BAF-5694-4330-98F5-427BA333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C97D1C-70E4-4B34-BEBF-10D96CB00F74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D0211-EA10-42E9-ACCE-9ADBE2C6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37534-CAA8-464A-AE1D-506E56020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B56BA3-1254-4B9B-A7DF-C775F5F573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9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773A5-9CAA-428B-917F-95C6E250B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F4382-0037-433B-A68B-0A6530F61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25208-7647-40FD-B236-CF8508308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8DBF9C-6427-42FD-8EF2-E7605C38AA00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1AB00-6968-4194-860D-4EBDAF7A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96575-84C6-4507-B12F-084FB887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B3632-32FD-4E99-A930-EC25BB461B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09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876D3-AA78-4A22-8552-47BA80B02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E67C5-7B8E-474D-B892-CBAD5CB6B0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A5ABF-E0D9-4C86-8871-3503538BF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C7F07-457C-4262-A9AA-C9F0BAED1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7711E0-48B8-42D4-A830-49572511408F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1814D4-71F8-49C7-9F76-A99F63CF6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114CE-9813-4D21-9348-131857AFF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796775-0551-461C-AEDD-547A4B4C89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9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2370D-1F6D-406C-A110-47CE95229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4BCB5-B022-497F-A588-44607C5AF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F7A0B-128E-4E7D-98F3-CCB964BB1C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45D191-88AF-4885-B6E4-FEB6B1DB5B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2C1FC-9110-495E-A1B5-2CAAD1FB49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BC7F32-2292-4FE3-8765-D93FBC382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2B833F-8261-4BA0-931A-68201BDCA7E1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CBCDB4-5E58-42C6-8753-6661B621E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F0B92-82BB-4EBB-9153-D5A07AAC3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DDCCD1-4FA9-4B14-9934-AE5EA4F65F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8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4FF23-2D69-4612-A634-44EC0BB58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A5545D-50E8-4B66-A727-8E7BD824D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21FF15-C6CF-483A-B247-851E696D1264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12754-1827-4A94-96A0-B6EB9E29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97982E-DCC4-4922-8689-8707E7EE7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B47CC-3D8C-444E-B076-AC321132AF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8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D78CF0-76E3-4FE7-A094-4C68CE31C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EE95C0-B8C6-402C-BB2C-694467B508BD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2BA6A5-280D-4056-8C0F-D70140A22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148A1-CEE9-4067-9272-C39CD62AD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6994DC-44CB-4105-8F28-7A8AADEB13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0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9D3E7-08F4-4580-BA8B-1E915FBAF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E64EE-E346-42DB-87D4-BC16CC10A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649CF-A3C4-40E3-B34A-5F3FF4990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82DA8-D32F-4470-A1B8-34F8BB76E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E97D8B-0953-4133-B14D-EC45C5A549C4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11EE62-384F-44F8-A820-241963D2E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EA784E-7669-4E1E-A56C-735A70D70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90AF7-9490-48AE-B95D-E8B48CACB3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4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C082D-3CDD-4489-9757-47225C80C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AECB66-6FDF-4826-8E33-D224350C6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D616D-E353-4888-96FA-1EB45950C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B7B3D-EE87-413E-B3B9-CCAEF8903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94F5BA-3407-4469-B237-DF7C4677CD00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98FC-0476-4BCF-A580-A78BDE75F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4DA8C-2EA2-456E-B2EC-0423DBA9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FB32DA-C537-4227-83C1-0120FDA7CA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39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2173-ACBD-4FCF-B3EF-1939C5F8E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7A845E-4271-48DB-A474-83579C330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3A165-9246-4D8D-923F-50FB1AB3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399171-AE28-4C6B-AB15-954596319994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11417-221A-4560-9572-0FA6E6C9A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27790-C21D-4AAA-9B48-6B833758E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4A0FD-B353-4F97-A601-F628C37168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64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6B2E89-95A5-434A-A38E-AEAD417328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8E8C5-15DF-4BE9-A969-B65B02CE5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04778-859A-4366-9858-C12C4DC6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FF2662-7D0E-4B8F-A676-AF3537942F1E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50F47-1574-4DA9-9F20-2D2BADC4F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F517C-AE64-4732-8CD4-FA8F2D1B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856EA5-46A1-4608-8498-0AE76B89C0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99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232D5-D647-484D-ACCE-3DE537BD5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CD204-7643-4FCB-978D-B744DB0F9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7F67F-9541-430C-904B-CF31BB277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9B5F086-0760-469E-98DD-19F2DF9A39C6}" type="datetimeFigureOut">
              <a:rPr lang="en-US" smtClean="0"/>
              <a:pPr>
                <a:defRPr/>
              </a:pPr>
              <a:t>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A4F63-79F6-429B-A1AB-6B37E8006D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8BDEE-93BE-4341-8CDA-01D340909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DD8458-A2A8-4097-8203-5030214767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9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/aController/anActio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ichielvoo.net/blog/expressions-vs-statements-part-2-asp-net-code-block-types/" TargetMode="External"/><Relationship Id="rId2" Type="http://schemas.openxmlformats.org/officeDocument/2006/relationships/hyperlink" Target="http://weblogs.asp.net/scottgu/archive/2010/04/06/new-lt-gt-syntax-for-html-encoding-output-in-asp-net-4-and-asp-net-mvc-2.asp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nerddinnerbook.s3.amazonaws.com/Intro.htm" TargetMode="External"/><Relationship Id="rId2" Type="http://schemas.openxmlformats.org/officeDocument/2006/relationships/hyperlink" Target="http://weblogs.asp.net/scottgu/archive/2007/11/13/asp-net-mvc-framework-part-1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ocs.jquery.com/Tutorials:How_jQuery_Works" TargetMode="External"/><Relationship Id="rId4" Type="http://schemas.openxmlformats.org/officeDocument/2006/relationships/hyperlink" Target="http://dotnetslackers.com/articles/csharp/introducinglinq1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600" dirty="0" err="1">
                <a:solidFill>
                  <a:schemeClr val="tx2">
                    <a:satMod val="200000"/>
                  </a:schemeClr>
                </a:solidFill>
              </a:rPr>
              <a:t>Asp.Net</a:t>
            </a:r>
            <a:r>
              <a:rPr lang="en-US" sz="6600" dirty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6600" dirty="0" err="1">
                <a:solidFill>
                  <a:schemeClr val="tx2">
                    <a:satMod val="200000"/>
                  </a:schemeClr>
                </a:solidFill>
              </a:rPr>
              <a:t>mvc</a:t>
            </a:r>
            <a:endParaRPr lang="en-US" sz="66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685800" y="3657600"/>
            <a:ext cx="7772400" cy="150812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/>
              <a:t>Jim Fawcett</a:t>
            </a:r>
          </a:p>
          <a:p>
            <a:pPr>
              <a:spcBef>
                <a:spcPct val="0"/>
              </a:spcBef>
            </a:pPr>
            <a:r>
              <a:rPr lang="en-US" dirty="0"/>
              <a:t>CSE686 – Internet Programming</a:t>
            </a:r>
          </a:p>
          <a:p>
            <a:pPr>
              <a:spcBef>
                <a:spcPct val="0"/>
              </a:spcBef>
            </a:pPr>
            <a:r>
              <a:rPr lang="en-US" dirty="0"/>
              <a:t>Spring 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What is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Asp.Net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MVC?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/>
              <a:t>Framework for building web applications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/>
              <a:t>Based on Model-View-Controller pattern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/>
              <a:t>Model manages the application data and enforces constraints on that model.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sz="2000" dirty="0"/>
              <a:t>Often accessed through persistent objects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/>
              <a:t>Views are mostly passive presentations of application state.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sz="2000" dirty="0"/>
              <a:t>Views generate requests sent to a controller based on client actions.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/>
              <a:t>Controllers translate requests into actions on the data model and generate subsequent views.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MVC Structure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57350"/>
            <a:ext cx="7891462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72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MVC Life Cycle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/>
              <a:t>Clients request a named action on a specified controller, e.g.:</a:t>
            </a:r>
          </a:p>
          <a:p>
            <a:pPr lvl="1"/>
            <a:r>
              <a:rPr lang="en-US" sz="2400" dirty="0">
                <a:hlinkClick r:id="rId2"/>
              </a:rPr>
              <a:t>http://localhost/aController/anAction</a:t>
            </a:r>
            <a:br>
              <a:rPr lang="en-US" sz="2400" dirty="0"/>
            </a:br>
            <a:endParaRPr lang="en-US" sz="2400" dirty="0"/>
          </a:p>
          <a:p>
            <a:r>
              <a:rPr lang="en-US" sz="2800" dirty="0"/>
              <a:t>The request is routed to </a:t>
            </a:r>
            <a:r>
              <a:rPr lang="en-US" sz="2800" dirty="0" err="1"/>
              <a:t>aController’s</a:t>
            </a:r>
            <a:r>
              <a:rPr lang="en-US" sz="2800" dirty="0"/>
              <a:t> </a:t>
            </a:r>
            <a:r>
              <a:rPr lang="en-US" sz="2800" dirty="0" err="1"/>
              <a:t>anAction</a:t>
            </a:r>
            <a:r>
              <a:rPr lang="en-US" sz="2800" dirty="0"/>
              <a:t> method.  </a:t>
            </a:r>
          </a:p>
          <a:p>
            <a:pPr lvl="1"/>
            <a:r>
              <a:rPr lang="en-US" sz="2400" dirty="0"/>
              <a:t>That method decides how to handle the request, perhaps by accessing a model’s state and returning some information in a view.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What is a Model?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6150"/>
          </a:xfrm>
        </p:spPr>
        <p:txBody>
          <a:bodyPr/>
          <a:lstStyle/>
          <a:p>
            <a:r>
              <a:rPr lang="en-US" sz="2800" dirty="0"/>
              <a:t>A model is a file of C# code and often an associated data store, e.g., an SQL database or XML file.</a:t>
            </a:r>
          </a:p>
          <a:p>
            <a:pPr lvl="1"/>
            <a:r>
              <a:rPr lang="en-US" sz="2400" dirty="0"/>
              <a:t>The file of C# code manages all access to the application’s data through objects.</a:t>
            </a:r>
          </a:p>
          <a:p>
            <a:pPr lvl="1"/>
            <a:r>
              <a:rPr lang="en-US" sz="2400" dirty="0" err="1"/>
              <a:t>Linq</a:t>
            </a:r>
            <a:r>
              <a:rPr lang="en-US" sz="2400" dirty="0"/>
              <a:t> to SQL and </a:t>
            </a:r>
            <a:r>
              <a:rPr lang="en-US" sz="2400" dirty="0" err="1"/>
              <a:t>Linq</a:t>
            </a:r>
            <a:r>
              <a:rPr lang="en-US" sz="2400" dirty="0"/>
              <a:t> to XML create queries into these data stores</a:t>
            </a:r>
          </a:p>
          <a:p>
            <a:pPr lvl="2"/>
            <a:r>
              <a:rPr lang="en-US" sz="2000" dirty="0"/>
              <a:t>This can be direct</a:t>
            </a:r>
          </a:p>
          <a:p>
            <a:pPr lvl="2"/>
            <a:r>
              <a:rPr lang="en-US" sz="2000" dirty="0"/>
              <a:t>More often it is done through objects that wrap </a:t>
            </a:r>
            <a:r>
              <a:rPr lang="en-US" sz="2000" dirty="0" err="1"/>
              <a:t>db</a:t>
            </a:r>
            <a:r>
              <a:rPr lang="en-US" sz="2000" dirty="0"/>
              <a:t> tables or XML files and have one public property for each attribute column of the table.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One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MVCGridDemos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Model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990600" y="1401763"/>
            <a:ext cx="7467600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>
                <a:latin typeface="Courier New" pitchFamily="49" charset="0"/>
                <a:cs typeface="Courier New" pitchFamily="49" charset="0"/>
              </a:rPr>
              <a:t>namespace MvcApplication2.Models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public class FileHandler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public string path { get; set;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public string[] files { get; set;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public bool GetFiles(string pattern)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{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try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  int pos = path.LastIndexOf("Home");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  path = path.Substring(0, pos) + "Views\\Home";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  files = System.IO.Directory.GetFiles(path);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  return true;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catch { return false;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Model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Right-click on Model folder and select Add Class.</a:t>
            </a:r>
          </a:p>
          <a:p>
            <a:pPr lvl="1"/>
            <a:r>
              <a:rPr lang="en-US" dirty="0"/>
              <a:t>Populate the model class with public properties that represent data to be managed.</a:t>
            </a:r>
          </a:p>
          <a:p>
            <a:pPr lvl="1"/>
            <a:r>
              <a:rPr lang="en-US" dirty="0"/>
              <a:t>Usually the model is persisted to an XML file or SQL database using LINQ or the Entity Data Framework.</a:t>
            </a:r>
          </a:p>
        </p:txBody>
      </p:sp>
    </p:spTree>
    <p:extLst>
      <p:ext uri="{BB962C8B-B14F-4D97-AF65-F5344CB8AC3E}">
        <p14:creationId xmlns:p14="http://schemas.microsoft.com/office/powerpoint/2010/main" val="3973603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What is a View?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/>
              <a:t>Views are usually </a:t>
            </a:r>
            <a:r>
              <a:rPr lang="en-US" sz="2800" dirty="0" err="1"/>
              <a:t>aspx</a:t>
            </a:r>
            <a:r>
              <a:rPr lang="en-US" sz="2800" dirty="0"/>
              <a:t> files with only HTML and inline code, e.g., &lt;% … C# code here … %&gt;.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/>
              <a:t>Code is used just to support presentation and does no application processing.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/>
              <a:t>The HTML is augmented by HTML Helpers, provided by </a:t>
            </a:r>
            <a:r>
              <a:rPr lang="en-US" sz="2400" dirty="0" err="1"/>
              <a:t>Asp.Net</a:t>
            </a:r>
            <a:r>
              <a:rPr lang="en-US" sz="2400" dirty="0"/>
              <a:t> MVC that provide shortcuts for commonly used HTML constructs.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 err="1"/>
              <a:t>Asp.Net</a:t>
            </a:r>
            <a:r>
              <a:rPr lang="en-US" sz="2400" dirty="0"/>
              <a:t> MVC comes with </a:t>
            </a:r>
            <a:r>
              <a:rPr lang="en-US" sz="2400" dirty="0" err="1"/>
              <a:t>jQuery</a:t>
            </a:r>
            <a:r>
              <a:rPr lang="en-US" sz="2400" dirty="0"/>
              <a:t> (</a:t>
            </a:r>
            <a:r>
              <a:rPr lang="en-US" sz="2400" dirty="0" err="1"/>
              <a:t>Javascript</a:t>
            </a:r>
            <a:r>
              <a:rPr lang="en-US" sz="2400" dirty="0"/>
              <a:t>) libraries to support reacting to client actions and doing AJAX communication with the server.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Views are results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myController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: controller</a:t>
            </a:r>
            <a:br>
              <a:rPr lang="en-US" sz="2000" dirty="0">
                <a:latin typeface="Courier New" pitchFamily="49" charset="0"/>
                <a:cs typeface="Courier New" pitchFamily="49" charset="0"/>
              </a:rPr>
            </a:br>
            <a:r>
              <a:rPr lang="en-US" sz="2000" dirty="0">
                <a:latin typeface="Courier New" pitchFamily="49" charset="0"/>
                <a:cs typeface="Courier New" pitchFamily="49" charset="0"/>
              </a:rPr>
              <a:t>{</a:t>
            </a:r>
            <a:br>
              <a:rPr lang="en-US" sz="2000" dirty="0">
                <a:latin typeface="Courier New" pitchFamily="49" charset="0"/>
                <a:cs typeface="Courier New" pitchFamily="49" charset="0"/>
              </a:rPr>
            </a:br>
            <a:r>
              <a:rPr lang="en-US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ActionResult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someMethod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ModelClass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model)</a:t>
            </a:r>
            <a:br>
              <a:rPr lang="en-US" sz="2000" dirty="0">
                <a:latin typeface="Courier New" pitchFamily="49" charset="0"/>
                <a:cs typeface="Courier New" pitchFamily="49" charset="0"/>
              </a:rPr>
            </a:br>
            <a:r>
              <a:rPr lang="en-US" sz="2000" dirty="0">
                <a:latin typeface="Courier New" pitchFamily="49" charset="0"/>
                <a:cs typeface="Courier New" pitchFamily="49" charset="0"/>
              </a:rPr>
              <a:t>    {</a:t>
            </a:r>
            <a:br>
              <a:rPr lang="en-US" sz="2000" dirty="0">
                <a:latin typeface="Courier New" pitchFamily="49" charset="0"/>
                <a:cs typeface="Courier New" pitchFamily="49" charset="0"/>
              </a:rPr>
            </a:br>
            <a:r>
              <a:rPr lang="en-US" sz="2000" dirty="0">
                <a:latin typeface="Courier New" pitchFamily="49" charset="0"/>
                <a:cs typeface="Courier New" pitchFamily="49" charset="0"/>
              </a:rPr>
              <a:t>        // possibly do something to model</a:t>
            </a:r>
            <a:br>
              <a:rPr lang="en-US" sz="2000" dirty="0">
                <a:latin typeface="Courier New" pitchFamily="49" charset="0"/>
                <a:cs typeface="Courier New" pitchFamily="49" charset="0"/>
              </a:rPr>
            </a:br>
            <a:br>
              <a:rPr lang="en-US" sz="2000" dirty="0">
                <a:latin typeface="Courier New" pitchFamily="49" charset="0"/>
                <a:cs typeface="Courier New" pitchFamily="49" charset="0"/>
              </a:rPr>
            </a:br>
            <a:r>
              <a:rPr lang="en-US" sz="20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ViewData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[“key”] = “a message”;</a:t>
            </a:r>
            <a:br>
              <a:rPr lang="en-US" sz="2000" dirty="0">
                <a:latin typeface="Courier New" pitchFamily="49" charset="0"/>
                <a:cs typeface="Courier New" pitchFamily="49" charset="0"/>
              </a:rPr>
            </a:br>
            <a:r>
              <a:rPr lang="en-US" sz="2000" dirty="0">
                <a:latin typeface="Courier New" pitchFamily="49" charset="0"/>
                <a:cs typeface="Courier New" pitchFamily="49" charset="0"/>
              </a:rPr>
              <a:t>        return View(model);</a:t>
            </a:r>
            <a:br>
              <a:rPr lang="en-US" sz="2000" dirty="0">
                <a:latin typeface="Courier New" pitchFamily="49" charset="0"/>
                <a:cs typeface="Courier New" pitchFamily="49" charset="0"/>
              </a:rPr>
            </a:br>
            <a:r>
              <a:rPr lang="en-US" sz="2000" dirty="0">
                <a:latin typeface="Courier New" pitchFamily="49" charset="0"/>
                <a:cs typeface="Courier New" pitchFamily="49" charset="0"/>
              </a:rPr>
              <a:t>    }</a:t>
            </a:r>
            <a:br>
              <a:rPr lang="en-US" sz="2000" dirty="0">
                <a:latin typeface="Courier New" pitchFamily="49" charset="0"/>
                <a:cs typeface="Courier New" pitchFamily="49" charset="0"/>
              </a:rPr>
            </a:br>
            <a:r>
              <a:rPr lang="en-US" sz="20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55088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r>
              <a:rPr lang="en-US" sz="2400" dirty="0"/>
              <a:t>&lt;% code to execute %&gt;</a:t>
            </a:r>
          </a:p>
          <a:p>
            <a:r>
              <a:rPr lang="en-US" sz="2400" dirty="0"/>
              <a:t>&lt;%= string to write to Response %&gt;</a:t>
            </a:r>
          </a:p>
          <a:p>
            <a:r>
              <a:rPr lang="en-US" sz="2400" dirty="0"/>
              <a:t>&lt;%: string to write to Response, gets HTML encoded %&gt;</a:t>
            </a:r>
          </a:p>
          <a:p>
            <a:r>
              <a:rPr lang="en-US" sz="2400" dirty="0"/>
              <a:t>&lt;%$ </a:t>
            </a:r>
            <a:r>
              <a:rPr lang="en-US" sz="2400" dirty="0" err="1"/>
              <a:t>AppSettings:Key</a:t>
            </a:r>
            <a:r>
              <a:rPr lang="en-US" sz="2400" dirty="0"/>
              <a:t> %&gt;</a:t>
            </a:r>
          </a:p>
          <a:p>
            <a:r>
              <a:rPr lang="en-US" sz="2400" dirty="0"/>
              <a:t>&lt;%# </a:t>
            </a:r>
            <a:r>
              <a:rPr lang="en-US" sz="2400" dirty="0" err="1"/>
              <a:t>Eval</a:t>
            </a:r>
            <a:r>
              <a:rPr lang="en-US" sz="2400" dirty="0"/>
              <a:t>(“Value”) %&gt; renders bound property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>
                <a:hlinkClick r:id="rId2"/>
              </a:rPr>
              <a:t>http://weblogs.asp.net/scottgu/archive/2010/04/06/new-lt-gt-syntax-for-html-encoding-output-in-asp-net-4-and-asp-net-mvc-2.aspx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http://michielvoo.net/blog/expressions-vs-statements-part-2-asp-net-code-block-types/</a:t>
            </a:r>
            <a:r>
              <a:rPr lang="en-US" sz="2400" dirty="0"/>
              <a:t>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96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Helpers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ActionLink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links to an action method</a:t>
            </a:r>
            <a:br>
              <a:rPr lang="en-US" dirty="0"/>
            </a:br>
            <a:endParaRPr lang="en-US" dirty="0"/>
          </a:p>
          <a:p>
            <a:pPr marL="68263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CheckBox</a:t>
            </a:r>
            <a:endParaRPr lang="en-US" dirty="0"/>
          </a:p>
          <a:p>
            <a:r>
              <a:rPr lang="en-US" dirty="0" err="1"/>
              <a:t>DropDownList</a:t>
            </a:r>
            <a:endParaRPr lang="en-US" dirty="0"/>
          </a:p>
          <a:p>
            <a:r>
              <a:rPr lang="en-US" dirty="0" err="1"/>
              <a:t>EditTextBox</a:t>
            </a:r>
            <a:endParaRPr lang="en-US" dirty="0"/>
          </a:p>
          <a:p>
            <a:r>
              <a:rPr lang="en-US" dirty="0"/>
              <a:t>Hidden</a:t>
            </a:r>
          </a:p>
          <a:p>
            <a:r>
              <a:rPr lang="en-US" dirty="0" err="1"/>
              <a:t>ListBox</a:t>
            </a:r>
            <a:endParaRPr lang="en-US" dirty="0"/>
          </a:p>
          <a:p>
            <a:r>
              <a:rPr lang="en-US" dirty="0"/>
              <a:t>Password</a:t>
            </a:r>
          </a:p>
          <a:p>
            <a:r>
              <a:rPr lang="en-US" dirty="0" err="1"/>
              <a:t>RadioButton</a:t>
            </a:r>
            <a:endParaRPr lang="en-US" dirty="0"/>
          </a:p>
          <a:p>
            <a:r>
              <a:rPr lang="en-US" dirty="0" err="1"/>
              <a:t>TextArea</a:t>
            </a:r>
            <a:endParaRPr lang="en-US" dirty="0"/>
          </a:p>
          <a:p>
            <a:r>
              <a:rPr lang="en-US" dirty="0" err="1"/>
              <a:t>TextBox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390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View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Right-click on View folder select Add View and configure view from the resulting dialog.</a:t>
            </a:r>
          </a:p>
          <a:p>
            <a:pPr lvl="1"/>
            <a:r>
              <a:rPr lang="en-US" dirty="0"/>
              <a:t>It’s easy to generate tables and lists that can be edited and posted back to the controller to effect changes to its model.</a:t>
            </a:r>
          </a:p>
          <a:p>
            <a:pPr lvl="1"/>
            <a:r>
              <a:rPr lang="en-US" dirty="0"/>
              <a:t>The HTML helpers on the previous page make building a view a fairly simple process.</a:t>
            </a:r>
          </a:p>
          <a:p>
            <a:pPr lvl="1"/>
            <a:r>
              <a:rPr lang="en-US" dirty="0"/>
              <a:t>The wizard for Strongly Typed views does most of the work in rendering model details.</a:t>
            </a:r>
          </a:p>
        </p:txBody>
      </p:sp>
    </p:spTree>
    <p:extLst>
      <p:ext uri="{BB962C8B-B14F-4D97-AF65-F5344CB8AC3E}">
        <p14:creationId xmlns:p14="http://schemas.microsoft.com/office/powerpoint/2010/main" val="321531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What is a Controller?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/>
              <a:t>A controller is a C# class that derives from the class Controller.</a:t>
            </a:r>
          </a:p>
          <a:p>
            <a:pPr lvl="1"/>
            <a:r>
              <a:rPr lang="en-US" sz="2400" dirty="0"/>
              <a:t>A controller defines some category of processing for the application.</a:t>
            </a:r>
          </a:p>
          <a:p>
            <a:pPr lvl="1"/>
            <a:r>
              <a:rPr lang="en-US" sz="2400" dirty="0"/>
              <a:t>Its methods define the processing details.</a:t>
            </a:r>
          </a:p>
          <a:p>
            <a:pPr lvl="1"/>
            <a:r>
              <a:rPr lang="en-US" sz="2400" dirty="0"/>
              <a:t>Routing to a controller is defined in the </a:t>
            </a:r>
            <a:r>
              <a:rPr lang="en-US" sz="2400" dirty="0" err="1"/>
              <a:t>Global.Asax.cs</a:t>
            </a:r>
            <a:r>
              <a:rPr lang="en-US" sz="2400" dirty="0"/>
              <a:t> file.  Its default processing is usually what you need.</a:t>
            </a:r>
          </a:p>
          <a:p>
            <a:pPr lvl="1"/>
            <a:r>
              <a:rPr lang="en-US" sz="2400" dirty="0"/>
              <a:t>You need to change the controller name to match the name of the default controller.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Binding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72000"/>
          </a:xfrm>
        </p:spPr>
        <p:txBody>
          <a:bodyPr/>
          <a:lstStyle/>
          <a:p>
            <a:r>
              <a:rPr lang="en-US" dirty="0"/>
              <a:t>If a controller method takes a model class as a parameter, then the MVC infrastructure will instantiate an instance and pass to the controller method when requested via a </a:t>
            </a:r>
            <a:r>
              <a:rPr lang="en-US" dirty="0" err="1"/>
              <a:t>url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r>
              <a:rPr lang="en-US" dirty="0"/>
              <a:t>On </a:t>
            </a:r>
            <a:r>
              <a:rPr lang="en-US" dirty="0" err="1"/>
              <a:t>postback</a:t>
            </a:r>
            <a:r>
              <a:rPr lang="en-US" dirty="0"/>
              <a:t>, if View parameters have the same names as model names, then the MVC infrastructure uses reflection to bind current view values to the model.</a:t>
            </a:r>
          </a:p>
        </p:txBody>
      </p:sp>
    </p:spTree>
    <p:extLst>
      <p:ext uri="{BB962C8B-B14F-4D97-AF65-F5344CB8AC3E}">
        <p14:creationId xmlns:p14="http://schemas.microsoft.com/office/powerpoint/2010/main" val="1499598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MvcCRUDwithXML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Controller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371600"/>
            <a:ext cx="7772400" cy="4984750"/>
          </a:xfrm>
        </p:spPr>
        <p:txBody>
          <a:bodyPr/>
          <a:lstStyle/>
          <a:p>
            <a:r>
              <a:rPr lang="en-US" dirty="0"/>
              <a:t>Action methods</a:t>
            </a:r>
          </a:p>
          <a:p>
            <a:pPr marL="68263" indent="0">
              <a:buNone/>
            </a:pPr>
            <a:r>
              <a:rPr lang="en-US" dirty="0"/>
              <a:t> 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133600"/>
            <a:ext cx="55626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returns </a:t>
            </a:r>
            <a:r>
              <a:rPr lang="en-US" dirty="0" err="1"/>
              <a:t>ActionResult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 err="1"/>
              <a:t>ActionResult</a:t>
            </a:r>
            <a:r>
              <a:rPr lang="en-US" sz="2800" dirty="0"/>
              <a:t>: base class</a:t>
            </a:r>
          </a:p>
          <a:p>
            <a:r>
              <a:rPr lang="en-US" sz="2800" dirty="0" err="1"/>
              <a:t>ContentResult</a:t>
            </a:r>
            <a:r>
              <a:rPr lang="en-US" sz="2800" dirty="0"/>
              <a:t>: user defined object to Response</a:t>
            </a:r>
          </a:p>
          <a:p>
            <a:r>
              <a:rPr lang="en-US" sz="2800" dirty="0" err="1"/>
              <a:t>EmptyResult</a:t>
            </a:r>
            <a:r>
              <a:rPr lang="en-US" sz="2800" dirty="0"/>
              <a:t>: Nothing to Response</a:t>
            </a:r>
          </a:p>
          <a:p>
            <a:r>
              <a:rPr lang="en-US" sz="2800" dirty="0" err="1"/>
              <a:t>FileResult</a:t>
            </a:r>
            <a:r>
              <a:rPr lang="en-US" sz="2800" dirty="0"/>
              <a:t>: Send binary file to Response</a:t>
            </a:r>
          </a:p>
          <a:p>
            <a:r>
              <a:rPr lang="en-US" sz="2800" dirty="0" err="1"/>
              <a:t>RedirectResult</a:t>
            </a:r>
            <a:r>
              <a:rPr lang="en-US" sz="2800" dirty="0"/>
              <a:t>: redirect to </a:t>
            </a:r>
            <a:r>
              <a:rPr lang="en-US" sz="2800" dirty="0" err="1"/>
              <a:t>url</a:t>
            </a:r>
            <a:endParaRPr lang="en-US" sz="2800" dirty="0"/>
          </a:p>
          <a:p>
            <a:r>
              <a:rPr lang="en-US" sz="2800" dirty="0" err="1"/>
              <a:t>RedirectToRouteResult</a:t>
            </a:r>
            <a:r>
              <a:rPr lang="en-US" sz="2800" dirty="0"/>
              <a:t>: redirect using routes</a:t>
            </a:r>
          </a:p>
          <a:p>
            <a:r>
              <a:rPr lang="en-US" sz="2800" dirty="0" err="1"/>
              <a:t>JasonResult</a:t>
            </a:r>
            <a:r>
              <a:rPr lang="en-US" sz="2800" dirty="0"/>
              <a:t>: send </a:t>
            </a:r>
            <a:r>
              <a:rPr lang="en-US" sz="2800" dirty="0" err="1"/>
              <a:t>json</a:t>
            </a:r>
            <a:r>
              <a:rPr lang="en-US" sz="2800" dirty="0"/>
              <a:t> to Response</a:t>
            </a:r>
          </a:p>
          <a:p>
            <a:r>
              <a:rPr lang="en-US" sz="2800" dirty="0" err="1"/>
              <a:t>JavaScriptResult</a:t>
            </a:r>
            <a:r>
              <a:rPr lang="en-US" sz="2800" dirty="0"/>
              <a:t>: send </a:t>
            </a:r>
            <a:r>
              <a:rPr lang="en-US" sz="2800" dirty="0" err="1"/>
              <a:t>Javascript</a:t>
            </a:r>
            <a:r>
              <a:rPr lang="en-US" sz="2800" dirty="0"/>
              <a:t> to Response</a:t>
            </a:r>
          </a:p>
          <a:p>
            <a:r>
              <a:rPr lang="en-US" sz="2800" dirty="0" err="1"/>
              <a:t>ViewResult</a:t>
            </a:r>
            <a:r>
              <a:rPr lang="en-US" sz="2800" dirty="0"/>
              <a:t>: Render a view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3796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Right-click on the Controller folder and select Add Controller.</a:t>
            </a:r>
          </a:p>
          <a:p>
            <a:pPr lvl="1"/>
            <a:r>
              <a:rPr lang="en-US" dirty="0"/>
              <a:t>Populate controller with methods whose names will become views and that take model parameters to supply views with data and react on </a:t>
            </a:r>
            <a:r>
              <a:rPr lang="en-US" dirty="0" err="1"/>
              <a:t>postback</a:t>
            </a:r>
            <a:r>
              <a:rPr lang="en-US" dirty="0"/>
              <a:t> to data changes made in view.</a:t>
            </a:r>
          </a:p>
        </p:txBody>
      </p:sp>
    </p:spTree>
    <p:extLst>
      <p:ext uri="{BB962C8B-B14F-4D97-AF65-F5344CB8AC3E}">
        <p14:creationId xmlns:p14="http://schemas.microsoft.com/office/powerpoint/2010/main" val="3082843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Web Application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Create a new </a:t>
            </a:r>
            <a:r>
              <a:rPr lang="en-US" dirty="0" err="1"/>
              <a:t>Asp.Net</a:t>
            </a:r>
            <a:r>
              <a:rPr lang="en-US" dirty="0"/>
              <a:t> MVC project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Delete any part of that you don’t need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Add a controller for each category of processing in your application: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A category is usually a few pages and db tables that focus on some particular application area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Add methods to each controller for each request you wish to handle.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Add views as needed for each controller action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Add Model classes to support the application area: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Each model class has public properties that are synchronized with data in the model db or XML file.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An Opinion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72000"/>
          </a:xfrm>
        </p:spPr>
        <p:txBody>
          <a:bodyPr/>
          <a:lstStyle/>
          <a:p>
            <a:r>
              <a:rPr lang="en-US"/>
              <a:t>This Asp.Net MVC structure is very flexible:</a:t>
            </a:r>
          </a:p>
          <a:p>
            <a:pPr lvl="1"/>
            <a:r>
              <a:rPr lang="en-US"/>
              <a:t>You can have as many application categories as you need, simply by adding controllers.</a:t>
            </a:r>
          </a:p>
          <a:p>
            <a:pPr lvl="1"/>
            <a:r>
              <a:rPr lang="en-US"/>
              <a:t>The controllers keep the application well organized.</a:t>
            </a:r>
          </a:p>
          <a:p>
            <a:pPr lvl="1"/>
            <a:r>
              <a:rPr lang="en-US"/>
              <a:t>You can have as many views as you need.  The navigation is simple and provided mostly by the MVC infrastructure, e.g., routing in Global.asax.cs.</a:t>
            </a:r>
          </a:p>
          <a:p>
            <a:pPr lvl="1"/>
            <a:r>
              <a:rPr lang="en-US"/>
              <a:t>You can have as many models as you need.  Just add classes and use Linq to access the data.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Things you need to know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/>
              <a:t>LINQ – Language integrated query</a:t>
            </a:r>
          </a:p>
          <a:p>
            <a:pPr lvl="1"/>
            <a:r>
              <a:rPr lang="en-US" sz="2400" dirty="0" err="1"/>
              <a:t>Linq</a:t>
            </a:r>
            <a:r>
              <a:rPr lang="en-US" sz="2400" dirty="0"/>
              <a:t> to XML and </a:t>
            </a:r>
            <a:r>
              <a:rPr lang="en-US" sz="2400" dirty="0" err="1"/>
              <a:t>Linq</a:t>
            </a:r>
            <a:r>
              <a:rPr lang="en-US" sz="2400" dirty="0"/>
              <a:t> to SQL are commonly used by models to provide data needed by a controller for one of its views.</a:t>
            </a:r>
          </a:p>
          <a:p>
            <a:r>
              <a:rPr lang="en-US" sz="2800" dirty="0" err="1"/>
              <a:t>Jquery</a:t>
            </a:r>
            <a:r>
              <a:rPr lang="en-US" sz="2800" dirty="0"/>
              <a:t> – </a:t>
            </a:r>
            <a:r>
              <a:rPr lang="en-US" sz="2800" dirty="0" err="1"/>
              <a:t>Javascript</a:t>
            </a:r>
            <a:r>
              <a:rPr lang="en-US" sz="2800" dirty="0"/>
              <a:t> Query library</a:t>
            </a:r>
          </a:p>
          <a:p>
            <a:pPr lvl="1"/>
            <a:r>
              <a:rPr lang="en-US" sz="2400" dirty="0" err="1"/>
              <a:t>Jquery</a:t>
            </a:r>
            <a:r>
              <a:rPr lang="en-US" sz="2400" dirty="0"/>
              <a:t> is frequently used by views to react to client actions in the browser.</a:t>
            </a:r>
          </a:p>
          <a:p>
            <a:pPr lvl="1"/>
            <a:r>
              <a:rPr lang="en-US" sz="2400" dirty="0" err="1"/>
              <a:t>Jquery</a:t>
            </a:r>
            <a:r>
              <a:rPr lang="en-US" sz="2400" dirty="0"/>
              <a:t> has facilities to use AJAX to retrieve small amounts of information from the server without loading a new view.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Class Text: “Professional </a:t>
            </a:r>
            <a:r>
              <a:rPr lang="en-US" dirty="0" err="1"/>
              <a:t>Asp.Net</a:t>
            </a:r>
            <a:r>
              <a:rPr lang="en-US" dirty="0"/>
              <a:t> MVC 4”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err="1">
                <a:hlinkClick r:id="rId2"/>
              </a:rPr>
              <a:t>Asp.Net</a:t>
            </a:r>
            <a:r>
              <a:rPr lang="en-US" dirty="0">
                <a:hlinkClick r:id="rId2"/>
              </a:rPr>
              <a:t> MVC Tutorials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>
                <a:hlinkClick r:id="rId2"/>
              </a:rPr>
              <a:t>http://weblogs.asp.net/scottgu/archive/2007/11/13/asp-net-mvc-framework-part-1.aspx</a:t>
            </a:r>
            <a:endParaRPr lang="en-US" dirty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>
                <a:hlinkClick r:id="rId3"/>
              </a:rPr>
              <a:t>http://nerddinnerbook.s3.amazonaws.com/Intro.htm</a:t>
            </a:r>
            <a:endParaRPr lang="en-US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err="1">
                <a:hlinkClick r:id="rId4"/>
              </a:rPr>
              <a:t>Linq</a:t>
            </a:r>
            <a:r>
              <a:rPr lang="en-US" dirty="0">
                <a:hlinkClick r:id="rId4"/>
              </a:rPr>
              <a:t>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>
                <a:hlinkClick r:id="rId4"/>
              </a:rPr>
              <a:t>http://dotnetslackers.com/articles/csharp/introducinglinq1.aspx</a:t>
            </a:r>
            <a:endParaRPr lang="en-US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err="1"/>
              <a:t>Jquery</a:t>
            </a:r>
            <a:endParaRPr lang="en-US" dirty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>
                <a:hlinkClick r:id="rId5"/>
              </a:rPr>
              <a:t>http://docs.jquery.com/Tutorials:How_jQuery_Works#jQuery:_The_Basics</a:t>
            </a:r>
            <a:endParaRPr lang="en-US" dirty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1278</TotalTime>
  <Words>1136</Words>
  <Application>Microsoft Office PowerPoint</Application>
  <PresentationFormat>On-screen Show (4:3)</PresentationFormat>
  <Paragraphs>135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Wingdings</vt:lpstr>
      <vt:lpstr>Wingdings 2</vt:lpstr>
      <vt:lpstr>Office Theme</vt:lpstr>
      <vt:lpstr>Asp.Net mvc</vt:lpstr>
      <vt:lpstr>What is Asp.Net MVC?</vt:lpstr>
      <vt:lpstr>MVC Structure</vt:lpstr>
      <vt:lpstr>MVC Life Cycle</vt:lpstr>
      <vt:lpstr>What is a Model?</vt:lpstr>
      <vt:lpstr>One MVCGridDemos Model</vt:lpstr>
      <vt:lpstr>Adding a Model</vt:lpstr>
      <vt:lpstr>What is a View?</vt:lpstr>
      <vt:lpstr>Views are results of actions</vt:lpstr>
      <vt:lpstr>Script Blocks</vt:lpstr>
      <vt:lpstr>Html Helpers</vt:lpstr>
      <vt:lpstr>Adding a View</vt:lpstr>
      <vt:lpstr>What is a Controller?</vt:lpstr>
      <vt:lpstr>Data Binding</vt:lpstr>
      <vt:lpstr>MvcCRUDwithXML Controller</vt:lpstr>
      <vt:lpstr>Action returns ActionResult</vt:lpstr>
      <vt:lpstr>Adding a Controller</vt:lpstr>
      <vt:lpstr>Web Application Development</vt:lpstr>
      <vt:lpstr>An Opinion</vt:lpstr>
      <vt:lpstr>Things you need to know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Asp.Net mvc</dc:title>
  <dc:creator>jim</dc:creator>
  <cp:lastModifiedBy>James Fawcett</cp:lastModifiedBy>
  <cp:revision>38</cp:revision>
  <dcterms:created xsi:type="dcterms:W3CDTF">2010-06-16T11:08:52Z</dcterms:created>
  <dcterms:modified xsi:type="dcterms:W3CDTF">2019-01-01T23:02:41Z</dcterms:modified>
</cp:coreProperties>
</file>