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924" r:id="rId2"/>
  </p:sldMasterIdLst>
  <p:notesMasterIdLst>
    <p:notesMasterId r:id="rId39"/>
  </p:notesMasterIdLst>
  <p:sldIdLst>
    <p:sldId id="321" r:id="rId3"/>
    <p:sldId id="323" r:id="rId4"/>
    <p:sldId id="316" r:id="rId5"/>
    <p:sldId id="307" r:id="rId6"/>
    <p:sldId id="293" r:id="rId7"/>
    <p:sldId id="296" r:id="rId8"/>
    <p:sldId id="294" r:id="rId9"/>
    <p:sldId id="291" r:id="rId10"/>
    <p:sldId id="319" r:id="rId11"/>
    <p:sldId id="318" r:id="rId12"/>
    <p:sldId id="292" r:id="rId13"/>
    <p:sldId id="285" r:id="rId14"/>
    <p:sldId id="295" r:id="rId15"/>
    <p:sldId id="286" r:id="rId16"/>
    <p:sldId id="287" r:id="rId17"/>
    <p:sldId id="288" r:id="rId18"/>
    <p:sldId id="297" r:id="rId19"/>
    <p:sldId id="289" r:id="rId20"/>
    <p:sldId id="298" r:id="rId21"/>
    <p:sldId id="299" r:id="rId22"/>
    <p:sldId id="300" r:id="rId23"/>
    <p:sldId id="303" r:id="rId24"/>
    <p:sldId id="320" r:id="rId25"/>
    <p:sldId id="302" r:id="rId26"/>
    <p:sldId id="301" r:id="rId27"/>
    <p:sldId id="304" r:id="rId28"/>
    <p:sldId id="305" r:id="rId29"/>
    <p:sldId id="324" r:id="rId30"/>
    <p:sldId id="317" r:id="rId31"/>
    <p:sldId id="322" r:id="rId32"/>
    <p:sldId id="284" r:id="rId33"/>
    <p:sldId id="315" r:id="rId34"/>
    <p:sldId id="314" r:id="rId35"/>
    <p:sldId id="311" r:id="rId36"/>
    <p:sldId id="312" r:id="rId37"/>
    <p:sldId id="28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411" y="5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1B0882-CBD8-4AFC-A6C0-DDA1B06B1316}" type="datetimeFigureOut">
              <a:rPr lang="en-US"/>
              <a:pPr>
                <a:defRPr/>
              </a:pPr>
              <a:t>10/6/2016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393ED83-81F7-4E22-A2EB-1122D8624AB4}" type="slidenum">
              <a:rPr lang="en-US"/>
              <a:pPr>
                <a:defRPr/>
              </a:pPr>
              <a:t>‹#›</a:t>
            </a:fld>
            <a:endParaRPr lang="en-US"/>
          </a:p>
        </p:txBody>
      </p:sp>
    </p:spTree>
    <p:extLst>
      <p:ext uri="{BB962C8B-B14F-4D97-AF65-F5344CB8AC3E}">
        <p14:creationId xmlns:p14="http://schemas.microsoft.com/office/powerpoint/2010/main" val="1948772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5CFED692-D3C5-4946-A396-552710DD8FA8}" type="slidenum">
              <a:rPr lang="en-US" smtClean="0"/>
              <a:pPr>
                <a:defRPr/>
              </a:pPr>
              <a:t>5</a:t>
            </a:fld>
            <a:endParaRPr lang="en-US"/>
          </a:p>
        </p:txBody>
      </p:sp>
    </p:spTree>
    <p:extLst>
      <p:ext uri="{BB962C8B-B14F-4D97-AF65-F5344CB8AC3E}">
        <p14:creationId xmlns:p14="http://schemas.microsoft.com/office/powerpoint/2010/main" val="99043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EE23539-7042-4B25-B86F-D079E47BAC0C}" type="slidenum">
              <a:rPr lang="en-US" smtClean="0"/>
              <a:pPr>
                <a:defRPr/>
              </a:pPr>
              <a:t>16</a:t>
            </a:fld>
            <a:endParaRPr lang="en-US"/>
          </a:p>
        </p:txBody>
      </p:sp>
    </p:spTree>
    <p:extLst>
      <p:ext uri="{BB962C8B-B14F-4D97-AF65-F5344CB8AC3E}">
        <p14:creationId xmlns:p14="http://schemas.microsoft.com/office/powerpoint/2010/main" val="439719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1BFB1A09-0B0F-4335-B8F0-92766C4CDAC0}" type="slidenum">
              <a:rPr lang="en-US" smtClean="0"/>
              <a:pPr>
                <a:defRPr/>
              </a:pPr>
              <a:t>17</a:t>
            </a:fld>
            <a:endParaRPr lang="en-US"/>
          </a:p>
        </p:txBody>
      </p:sp>
    </p:spTree>
    <p:extLst>
      <p:ext uri="{BB962C8B-B14F-4D97-AF65-F5344CB8AC3E}">
        <p14:creationId xmlns:p14="http://schemas.microsoft.com/office/powerpoint/2010/main" val="1772562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85C54846-2A3D-45A6-A67C-59B0C6C94A31}" type="slidenum">
              <a:rPr lang="en-US" smtClean="0"/>
              <a:pPr>
                <a:defRPr/>
              </a:pPr>
              <a:t>18</a:t>
            </a:fld>
            <a:endParaRPr lang="en-US"/>
          </a:p>
        </p:txBody>
      </p:sp>
    </p:spTree>
    <p:extLst>
      <p:ext uri="{BB962C8B-B14F-4D97-AF65-F5344CB8AC3E}">
        <p14:creationId xmlns:p14="http://schemas.microsoft.com/office/powerpoint/2010/main" val="208372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526BBC48-A870-4A0E-9735-80A35CA15AAD}" type="slidenum">
              <a:rPr lang="en-US" smtClean="0"/>
              <a:pPr>
                <a:defRPr/>
              </a:pPr>
              <a:t>19</a:t>
            </a:fld>
            <a:endParaRPr lang="en-US"/>
          </a:p>
        </p:txBody>
      </p:sp>
    </p:spTree>
    <p:extLst>
      <p:ext uri="{BB962C8B-B14F-4D97-AF65-F5344CB8AC3E}">
        <p14:creationId xmlns:p14="http://schemas.microsoft.com/office/powerpoint/2010/main" val="227196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71C38AE5-A234-4847-9C55-784ED13109AF}" type="slidenum">
              <a:rPr lang="en-US" smtClean="0"/>
              <a:pPr>
                <a:defRPr/>
              </a:pPr>
              <a:t>20</a:t>
            </a:fld>
            <a:endParaRPr lang="en-US"/>
          </a:p>
        </p:txBody>
      </p:sp>
    </p:spTree>
    <p:extLst>
      <p:ext uri="{BB962C8B-B14F-4D97-AF65-F5344CB8AC3E}">
        <p14:creationId xmlns:p14="http://schemas.microsoft.com/office/powerpoint/2010/main" val="1088179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9B1DA5BB-9C64-4B8A-9EFB-A9C8749BFDF6}" type="slidenum">
              <a:rPr lang="en-US" smtClean="0"/>
              <a:pPr>
                <a:defRPr/>
              </a:pPr>
              <a:t>21</a:t>
            </a:fld>
            <a:endParaRPr lang="en-US"/>
          </a:p>
        </p:txBody>
      </p:sp>
    </p:spTree>
    <p:extLst>
      <p:ext uri="{BB962C8B-B14F-4D97-AF65-F5344CB8AC3E}">
        <p14:creationId xmlns:p14="http://schemas.microsoft.com/office/powerpoint/2010/main" val="353032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F29D82A8-DA67-45D4-98D3-AAFC59C9BF6B}" type="slidenum">
              <a:rPr lang="en-US" smtClean="0"/>
              <a:pPr>
                <a:defRPr/>
              </a:pPr>
              <a:t>22</a:t>
            </a:fld>
            <a:endParaRPr lang="en-US"/>
          </a:p>
        </p:txBody>
      </p:sp>
    </p:spTree>
    <p:extLst>
      <p:ext uri="{BB962C8B-B14F-4D97-AF65-F5344CB8AC3E}">
        <p14:creationId xmlns:p14="http://schemas.microsoft.com/office/powerpoint/2010/main" val="589265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7FE96BC6-0C39-44D4-9830-16FB6D79E700}" type="slidenum">
              <a:rPr lang="en-US" smtClean="0"/>
              <a:pPr>
                <a:defRPr/>
              </a:pPr>
              <a:t>24</a:t>
            </a:fld>
            <a:endParaRPr lang="en-US"/>
          </a:p>
        </p:txBody>
      </p:sp>
    </p:spTree>
    <p:extLst>
      <p:ext uri="{BB962C8B-B14F-4D97-AF65-F5344CB8AC3E}">
        <p14:creationId xmlns:p14="http://schemas.microsoft.com/office/powerpoint/2010/main" val="2861259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966DBFDF-3C79-4814-9A08-6F271119A862}" type="slidenum">
              <a:rPr lang="en-US" smtClean="0"/>
              <a:pPr>
                <a:defRPr/>
              </a:pPr>
              <a:t>25</a:t>
            </a:fld>
            <a:endParaRPr lang="en-US"/>
          </a:p>
        </p:txBody>
      </p:sp>
    </p:spTree>
    <p:extLst>
      <p:ext uri="{BB962C8B-B14F-4D97-AF65-F5344CB8AC3E}">
        <p14:creationId xmlns:p14="http://schemas.microsoft.com/office/powerpoint/2010/main" val="3315434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2917AEBF-64BB-4941-BE7E-B35B5888D69A}" type="slidenum">
              <a:rPr lang="en-US" smtClean="0"/>
              <a:pPr>
                <a:defRPr/>
              </a:pPr>
              <a:t>31</a:t>
            </a:fld>
            <a:endParaRPr lang="en-US"/>
          </a:p>
        </p:txBody>
      </p:sp>
    </p:spTree>
    <p:extLst>
      <p:ext uri="{BB962C8B-B14F-4D97-AF65-F5344CB8AC3E}">
        <p14:creationId xmlns:p14="http://schemas.microsoft.com/office/powerpoint/2010/main" val="258462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5AF692C0-5E81-421F-8D5F-9E6D0589B678}" type="slidenum">
              <a:rPr lang="en-US" smtClean="0"/>
              <a:pPr>
                <a:defRPr/>
              </a:pPr>
              <a:t>6</a:t>
            </a:fld>
            <a:endParaRPr lang="en-US"/>
          </a:p>
        </p:txBody>
      </p:sp>
    </p:spTree>
    <p:extLst>
      <p:ext uri="{BB962C8B-B14F-4D97-AF65-F5344CB8AC3E}">
        <p14:creationId xmlns:p14="http://schemas.microsoft.com/office/powerpoint/2010/main" val="2485085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EA06CDDF-1CED-4E98-9FB0-F1ED2A999152}" type="slidenum">
              <a:rPr lang="en-US" smtClean="0"/>
              <a:pPr>
                <a:defRPr/>
              </a:pPr>
              <a:t>32</a:t>
            </a:fld>
            <a:endParaRPr lang="en-US"/>
          </a:p>
        </p:txBody>
      </p:sp>
    </p:spTree>
    <p:extLst>
      <p:ext uri="{BB962C8B-B14F-4D97-AF65-F5344CB8AC3E}">
        <p14:creationId xmlns:p14="http://schemas.microsoft.com/office/powerpoint/2010/main" val="1941729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8076B9-7A9C-4EC4-87BE-B1BB0882C696}" type="slidenum">
              <a:rPr lang="en-US" smtClean="0"/>
              <a:pPr fontAlgn="base">
                <a:spcBef>
                  <a:spcPct val="0"/>
                </a:spcBef>
                <a:spcAft>
                  <a:spcPct val="0"/>
                </a:spcAft>
                <a:defRPr/>
              </a:pPr>
              <a:t>36</a:t>
            </a:fld>
            <a:endParaRPr lang="en-US"/>
          </a:p>
        </p:txBody>
      </p:sp>
    </p:spTree>
    <p:extLst>
      <p:ext uri="{BB962C8B-B14F-4D97-AF65-F5344CB8AC3E}">
        <p14:creationId xmlns:p14="http://schemas.microsoft.com/office/powerpoint/2010/main" val="288693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A5B6C7D0-E5FB-4A59-9301-3FB24C935EB7}" type="slidenum">
              <a:rPr lang="en-US" smtClean="0"/>
              <a:pPr>
                <a:defRPr/>
              </a:pPr>
              <a:t>7</a:t>
            </a:fld>
            <a:endParaRPr lang="en-US"/>
          </a:p>
        </p:txBody>
      </p:sp>
    </p:spTree>
    <p:extLst>
      <p:ext uri="{BB962C8B-B14F-4D97-AF65-F5344CB8AC3E}">
        <p14:creationId xmlns:p14="http://schemas.microsoft.com/office/powerpoint/2010/main" val="287445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71A719F5-3653-45AB-98E8-9EC18A73374C}" type="slidenum">
              <a:rPr lang="en-US" smtClean="0"/>
              <a:pPr>
                <a:defRPr/>
              </a:pPr>
              <a:t>8</a:t>
            </a:fld>
            <a:endParaRPr lang="en-US"/>
          </a:p>
        </p:txBody>
      </p:sp>
    </p:spTree>
    <p:extLst>
      <p:ext uri="{BB962C8B-B14F-4D97-AF65-F5344CB8AC3E}">
        <p14:creationId xmlns:p14="http://schemas.microsoft.com/office/powerpoint/2010/main" val="109963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99F05152-B826-42AE-B558-632813FCEC06}" type="slidenum">
              <a:rPr lang="en-US" smtClean="0"/>
              <a:pPr>
                <a:defRPr/>
              </a:pPr>
              <a:t>11</a:t>
            </a:fld>
            <a:endParaRPr lang="en-US"/>
          </a:p>
        </p:txBody>
      </p:sp>
    </p:spTree>
    <p:extLst>
      <p:ext uri="{BB962C8B-B14F-4D97-AF65-F5344CB8AC3E}">
        <p14:creationId xmlns:p14="http://schemas.microsoft.com/office/powerpoint/2010/main" val="280509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F9BB16B6-3C7B-4A26-AF5F-C4DBF8BA2BD2}" type="slidenum">
              <a:rPr lang="en-US" smtClean="0"/>
              <a:pPr>
                <a:defRPr/>
              </a:pPr>
              <a:t>12</a:t>
            </a:fld>
            <a:endParaRPr lang="en-US"/>
          </a:p>
        </p:txBody>
      </p:sp>
    </p:spTree>
    <p:extLst>
      <p:ext uri="{BB962C8B-B14F-4D97-AF65-F5344CB8AC3E}">
        <p14:creationId xmlns:p14="http://schemas.microsoft.com/office/powerpoint/2010/main" val="383984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23C4329A-CA15-46BB-9A27-64A4C1F8E6AC}" type="slidenum">
              <a:rPr lang="en-US" smtClean="0"/>
              <a:pPr>
                <a:defRPr/>
              </a:pPr>
              <a:t>13</a:t>
            </a:fld>
            <a:endParaRPr lang="en-US"/>
          </a:p>
        </p:txBody>
      </p:sp>
    </p:spTree>
    <p:extLst>
      <p:ext uri="{BB962C8B-B14F-4D97-AF65-F5344CB8AC3E}">
        <p14:creationId xmlns:p14="http://schemas.microsoft.com/office/powerpoint/2010/main" val="278909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2A74FCB1-E329-4611-849A-43F2B0D3C5A6}" type="slidenum">
              <a:rPr lang="en-US" smtClean="0"/>
              <a:pPr>
                <a:defRPr/>
              </a:pPr>
              <a:t>14</a:t>
            </a:fld>
            <a:endParaRPr lang="en-US"/>
          </a:p>
        </p:txBody>
      </p:sp>
    </p:spTree>
    <p:extLst>
      <p:ext uri="{BB962C8B-B14F-4D97-AF65-F5344CB8AC3E}">
        <p14:creationId xmlns:p14="http://schemas.microsoft.com/office/powerpoint/2010/main" val="110156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A89CB03E-EA73-46E0-8E8E-397F3C96FAA7}" type="slidenum">
              <a:rPr lang="en-US" smtClean="0"/>
              <a:pPr>
                <a:defRPr/>
              </a:pPr>
              <a:t>15</a:t>
            </a:fld>
            <a:endParaRPr lang="en-US"/>
          </a:p>
        </p:txBody>
      </p:sp>
    </p:spTree>
    <p:extLst>
      <p:ext uri="{BB962C8B-B14F-4D97-AF65-F5344CB8AC3E}">
        <p14:creationId xmlns:p14="http://schemas.microsoft.com/office/powerpoint/2010/main" val="51991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41C0D5E-FC56-41DC-8BB1-831D9CA4449D}" type="datetime1">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0E5340-3419-499C-A57E-BF5776258667}" type="slidenum">
              <a:rPr lang="en-US"/>
              <a:pPr>
                <a:defRPr/>
              </a:pPr>
              <a:t>‹#›</a:t>
            </a:fld>
            <a:endParaRPr lang="en-US"/>
          </a:p>
        </p:txBody>
      </p:sp>
    </p:spTree>
    <p:extLst>
      <p:ext uri="{BB962C8B-B14F-4D97-AF65-F5344CB8AC3E}">
        <p14:creationId xmlns:p14="http://schemas.microsoft.com/office/powerpoint/2010/main" val="11122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231EFC-1A29-4EFA-9E73-72B060FF2874}" type="datetime1">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4C7E85-2C11-4903-A544-9AF3C53E145A}" type="slidenum">
              <a:rPr lang="en-US"/>
              <a:pPr>
                <a:defRPr/>
              </a:pPr>
              <a:t>‹#›</a:t>
            </a:fld>
            <a:endParaRPr lang="en-US"/>
          </a:p>
        </p:txBody>
      </p:sp>
    </p:spTree>
    <p:extLst>
      <p:ext uri="{BB962C8B-B14F-4D97-AF65-F5344CB8AC3E}">
        <p14:creationId xmlns:p14="http://schemas.microsoft.com/office/powerpoint/2010/main" val="422484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92E1BA-8949-471E-80EE-7F3B8E2DF16F}" type="datetime1">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5A59F6-36E5-4C17-9471-CFD8B29A70B4}" type="slidenum">
              <a:rPr lang="en-US"/>
              <a:pPr>
                <a:defRPr/>
              </a:pPr>
              <a:t>‹#›</a:t>
            </a:fld>
            <a:endParaRPr lang="en-US"/>
          </a:p>
        </p:txBody>
      </p:sp>
    </p:spTree>
    <p:extLst>
      <p:ext uri="{BB962C8B-B14F-4D97-AF65-F5344CB8AC3E}">
        <p14:creationId xmlns:p14="http://schemas.microsoft.com/office/powerpoint/2010/main" val="74600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495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1500" cap="all" spc="150"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73829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8" y="381000"/>
            <a:ext cx="6859787" cy="1142999"/>
          </a:xfrm>
        </p:spPr>
        <p:txBody>
          <a:bodyPr>
            <a:normAutofit/>
          </a:bodyPr>
          <a:lstStyle>
            <a:lvl1pPr>
              <a:defRPr sz="3200"/>
            </a:lvl1p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a:defRPr sz="2000"/>
            </a:lvl1pPr>
            <a:lvl2pPr>
              <a:defRPr sz="1600"/>
            </a:lvl2pPr>
            <a:lvl3pPr>
              <a:defRPr sz="1400"/>
            </a:lvl3pPr>
            <a:lvl4pPr>
              <a:defRPr sz="1400"/>
            </a:lvl4pPr>
            <a:lvl5pPr>
              <a:defRPr sz="1400"/>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A6ED88DA-5790-47ED-8F82-C976868EF49D}" type="datetime1">
              <a:rPr lang="en-US" smtClean="0"/>
              <a:pPr>
                <a:defRPr/>
              </a:pPr>
              <a:t>10/6/2016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509B23-8FE6-4773-B218-C92F03F6CB30}" type="slidenum">
              <a:rPr lang="en-US" smtClean="0"/>
              <a:pPr>
                <a:defRPr/>
              </a:pPr>
              <a:t>‹#›</a:t>
            </a:fld>
            <a:endParaRPr lang="en-US" dirty="0"/>
          </a:p>
        </p:txBody>
      </p:sp>
    </p:spTree>
    <p:extLst>
      <p:ext uri="{BB962C8B-B14F-4D97-AF65-F5344CB8AC3E}">
        <p14:creationId xmlns:p14="http://schemas.microsoft.com/office/powerpoint/2010/main" val="18812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3601" b="0" cap="none" baseline="0"/>
            </a:lvl1pPr>
          </a:lstStyle>
          <a:p>
            <a:r>
              <a:rPr lang="en-US"/>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83DDC0B-6224-4555-B1FD-C41CD49B1D97}" type="datetime1">
              <a:rPr lang="en-US" smtClean="0"/>
              <a:pPr>
                <a:defRPr/>
              </a:pPr>
              <a:t>10/6/2016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3A3019-25DD-444F-B0EF-EC8371C17911}" type="slidenum">
              <a:rPr lang="en-US" smtClean="0"/>
              <a:pPr>
                <a:defRPr/>
              </a:pPr>
              <a:t>‹#›</a:t>
            </a:fld>
            <a:endParaRPr lang="en-US"/>
          </a:p>
        </p:txBody>
      </p:sp>
    </p:spTree>
    <p:extLst>
      <p:ext uri="{BB962C8B-B14F-4D97-AF65-F5344CB8AC3E}">
        <p14:creationId xmlns:p14="http://schemas.microsoft.com/office/powerpoint/2010/main" val="390930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7D2299ED-9F43-4DD5-A468-6433B5138366}" type="datetime1">
              <a:rPr lang="en-US" smtClean="0"/>
              <a:pPr>
                <a:defRPr/>
              </a:pPr>
              <a:t>10/6/2016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E7DEF6-033A-4AF5-A6D1-C0BA181B5EDF}" type="slidenum">
              <a:rPr lang="en-US" smtClean="0"/>
              <a:pPr>
                <a:defRPr/>
              </a:pPr>
              <a:t>‹#›</a:t>
            </a:fld>
            <a:endParaRPr lang="en-US"/>
          </a:p>
        </p:txBody>
      </p:sp>
    </p:spTree>
    <p:extLst>
      <p:ext uri="{BB962C8B-B14F-4D97-AF65-F5344CB8AC3E}">
        <p14:creationId xmlns:p14="http://schemas.microsoft.com/office/powerpoint/2010/main" val="46474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73CA8FAD-CA26-427E-93B8-6A9B18114640}" type="datetime1">
              <a:rPr lang="en-US" smtClean="0"/>
              <a:pPr>
                <a:defRPr/>
              </a:pPr>
              <a:t>10/6/2016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BA068D2-A0AA-435C-B29C-99DAABC0FD88}" type="slidenum">
              <a:rPr lang="en-US" smtClean="0"/>
              <a:pPr>
                <a:defRPr/>
              </a:pPr>
              <a:t>‹#›</a:t>
            </a:fld>
            <a:endParaRPr lang="en-US"/>
          </a:p>
        </p:txBody>
      </p:sp>
    </p:spTree>
    <p:extLst>
      <p:ext uri="{BB962C8B-B14F-4D97-AF65-F5344CB8AC3E}">
        <p14:creationId xmlns:p14="http://schemas.microsoft.com/office/powerpoint/2010/main" val="36917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20810CDF-1A3E-4D7C-B524-8E1BEB978752}" type="datetime1">
              <a:rPr lang="en-US" smtClean="0"/>
              <a:pPr>
                <a:defRPr/>
              </a:pPr>
              <a:t>10/6/2016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4C97559-4E8D-4B9A-B3CD-5DE9101F8BAD}" type="slidenum">
              <a:rPr lang="en-US" smtClean="0"/>
              <a:pPr>
                <a:defRPr/>
              </a:pPr>
              <a:t>‹#›</a:t>
            </a:fld>
            <a:endParaRPr lang="en-US"/>
          </a:p>
        </p:txBody>
      </p:sp>
    </p:spTree>
    <p:extLst>
      <p:ext uri="{BB962C8B-B14F-4D97-AF65-F5344CB8AC3E}">
        <p14:creationId xmlns:p14="http://schemas.microsoft.com/office/powerpoint/2010/main" val="262370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0E086D-61ED-47BD-855F-26B0DA615301}" type="datetime1">
              <a:rPr lang="en-US" smtClean="0"/>
              <a:pPr>
                <a:defRPr/>
              </a:pPr>
              <a:t>10/6/2016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4FE8DB0-32A6-4326-B98B-8D9B0E55096C}" type="slidenum">
              <a:rPr lang="en-US" smtClean="0"/>
              <a:pPr>
                <a:defRPr/>
              </a:pPr>
              <a:t>‹#›</a:t>
            </a:fld>
            <a:endParaRPr lang="en-US"/>
          </a:p>
        </p:txBody>
      </p:sp>
    </p:spTree>
    <p:extLst>
      <p:ext uri="{BB962C8B-B14F-4D97-AF65-F5344CB8AC3E}">
        <p14:creationId xmlns:p14="http://schemas.microsoft.com/office/powerpoint/2010/main" val="90509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2701"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ABBAB7A-8763-4297-99EE-F094CA6F68ED}" type="datetime1">
              <a:rPr lang="en-US" smtClean="0"/>
              <a:pPr>
                <a:defRPr/>
              </a:pPr>
              <a:t>10/6/2016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9EB0AA-D53C-45EC-915F-C7FB582A7476}" type="slidenum">
              <a:rPr lang="en-US" smtClean="0"/>
              <a:pPr>
                <a:defRPr/>
              </a:pPr>
              <a:t>‹#›</a:t>
            </a:fld>
            <a:endParaRPr lang="en-US"/>
          </a:p>
        </p:txBody>
      </p:sp>
    </p:spTree>
    <p:extLst>
      <p:ext uri="{BB962C8B-B14F-4D97-AF65-F5344CB8AC3E}">
        <p14:creationId xmlns:p14="http://schemas.microsoft.com/office/powerpoint/2010/main" val="205702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38B729-AC57-47B2-85E1-5DED17756008}" type="datetime1">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0E978-C230-42E7-B7E4-D9B91A0B04DB}" type="slidenum">
              <a:rPr lang="en-US"/>
              <a:pPr>
                <a:defRPr/>
              </a:pPr>
              <a:t>‹#›</a:t>
            </a:fld>
            <a:endParaRPr lang="en-US"/>
          </a:p>
        </p:txBody>
      </p:sp>
    </p:spTree>
    <p:extLst>
      <p:ext uri="{BB962C8B-B14F-4D97-AF65-F5344CB8AC3E}">
        <p14:creationId xmlns:p14="http://schemas.microsoft.com/office/powerpoint/2010/main" val="941310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2701"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E63F221-D3FF-4467-9C63-0CEACA745398}" type="datetime1">
              <a:rPr lang="en-US" smtClean="0"/>
              <a:pPr>
                <a:defRPr/>
              </a:pPr>
              <a:t>10/6/2016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085F154-1E08-406B-A8C2-04CD0196E621}" type="slidenum">
              <a:rPr lang="en-US" smtClean="0"/>
              <a:pPr>
                <a:defRPr/>
              </a:pPr>
              <a:t>‹#›</a:t>
            </a:fld>
            <a:endParaRPr lang="en-US"/>
          </a:p>
        </p:txBody>
      </p:sp>
    </p:spTree>
    <p:extLst>
      <p:ext uri="{BB962C8B-B14F-4D97-AF65-F5344CB8AC3E}">
        <p14:creationId xmlns:p14="http://schemas.microsoft.com/office/powerpoint/2010/main" val="303622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DB31998A-F5F3-4707-89B1-2ECB239E6112}" type="datetime1">
              <a:rPr lang="en-US" smtClean="0"/>
              <a:pPr>
                <a:defRPr/>
              </a:pPr>
              <a:t>10/6/2016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50C55B-5ED9-4CC5-B1D5-870E17BCCE4D}" type="slidenum">
              <a:rPr lang="en-US" smtClean="0"/>
              <a:pPr>
                <a:defRPr/>
              </a:pPr>
              <a:t>‹#›</a:t>
            </a:fld>
            <a:endParaRPr lang="en-US"/>
          </a:p>
        </p:txBody>
      </p:sp>
    </p:spTree>
    <p:extLst>
      <p:ext uri="{BB962C8B-B14F-4D97-AF65-F5344CB8AC3E}">
        <p14:creationId xmlns:p14="http://schemas.microsoft.com/office/powerpoint/2010/main" val="348270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113D20B4-1B0A-47C7-A5A5-10FFFA805275}" type="datetime1">
              <a:rPr lang="en-US" smtClean="0"/>
              <a:pPr>
                <a:defRPr/>
              </a:pPr>
              <a:t>10/6/2016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F1FD7A-EE90-4C7F-929D-E529A7D9A41E}" type="slidenum">
              <a:rPr lang="en-US" smtClean="0"/>
              <a:pPr>
                <a:defRPr/>
              </a:pPr>
              <a:t>‹#›</a:t>
            </a:fld>
            <a:endParaRPr lang="en-US"/>
          </a:p>
        </p:txBody>
      </p:sp>
    </p:spTree>
    <p:extLst>
      <p:ext uri="{BB962C8B-B14F-4D97-AF65-F5344CB8AC3E}">
        <p14:creationId xmlns:p14="http://schemas.microsoft.com/office/powerpoint/2010/main" val="8150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B1F54C7-D2E8-4D3C-9D0C-E3A7DDAEDDFB}" type="datetime1">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7BD802-63E3-46CD-B882-172FB940533D}" type="slidenum">
              <a:rPr lang="en-US"/>
              <a:pPr>
                <a:defRPr/>
              </a:pPr>
              <a:t>‹#›</a:t>
            </a:fld>
            <a:endParaRPr lang="en-US"/>
          </a:p>
        </p:txBody>
      </p:sp>
    </p:spTree>
    <p:extLst>
      <p:ext uri="{BB962C8B-B14F-4D97-AF65-F5344CB8AC3E}">
        <p14:creationId xmlns:p14="http://schemas.microsoft.com/office/powerpoint/2010/main" val="55552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6554654-B33E-4366-B344-F07C074790CF}" type="datetime1">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6D25C4-F56D-49F8-A751-4C688B8C220D}" type="slidenum">
              <a:rPr lang="en-US"/>
              <a:pPr>
                <a:defRPr/>
              </a:pPr>
              <a:t>‹#›</a:t>
            </a:fld>
            <a:endParaRPr lang="en-US"/>
          </a:p>
        </p:txBody>
      </p:sp>
    </p:spTree>
    <p:extLst>
      <p:ext uri="{BB962C8B-B14F-4D97-AF65-F5344CB8AC3E}">
        <p14:creationId xmlns:p14="http://schemas.microsoft.com/office/powerpoint/2010/main" val="301056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CFAB5E-9841-468E-900D-3EF82BD38D31}" type="datetime1">
              <a:rPr lang="en-US"/>
              <a:pPr>
                <a:defRPr/>
              </a:pPr>
              <a:t>10/6/2016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63C9AD-4D2D-4A7C-A380-3A73EE5A187F}" type="slidenum">
              <a:rPr lang="en-US"/>
              <a:pPr>
                <a:defRPr/>
              </a:pPr>
              <a:t>‹#›</a:t>
            </a:fld>
            <a:endParaRPr lang="en-US"/>
          </a:p>
        </p:txBody>
      </p:sp>
    </p:spTree>
    <p:extLst>
      <p:ext uri="{BB962C8B-B14F-4D97-AF65-F5344CB8AC3E}">
        <p14:creationId xmlns:p14="http://schemas.microsoft.com/office/powerpoint/2010/main" val="99237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BD9EFC3-0453-4F34-810A-8F6BE24A5CCF}" type="datetime1">
              <a:rPr lang="en-US"/>
              <a:pPr>
                <a:defRPr/>
              </a:pPr>
              <a:t>10/6/2016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CAED07-0C54-41C5-9EDD-0002F5B886D4}" type="slidenum">
              <a:rPr lang="en-US"/>
              <a:pPr>
                <a:defRPr/>
              </a:pPr>
              <a:t>‹#›</a:t>
            </a:fld>
            <a:endParaRPr lang="en-US"/>
          </a:p>
        </p:txBody>
      </p:sp>
    </p:spTree>
    <p:extLst>
      <p:ext uri="{BB962C8B-B14F-4D97-AF65-F5344CB8AC3E}">
        <p14:creationId xmlns:p14="http://schemas.microsoft.com/office/powerpoint/2010/main" val="379170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5D6F0B-8121-4C37-9D65-F12695A90BCD}" type="datetime1">
              <a:rPr lang="en-US"/>
              <a:pPr>
                <a:defRPr/>
              </a:pPr>
              <a:t>10/6/2016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EF54C4-7EE0-48C0-A743-5F0252494EDF}" type="slidenum">
              <a:rPr lang="en-US"/>
              <a:pPr>
                <a:defRPr/>
              </a:pPr>
              <a:t>‹#›</a:t>
            </a:fld>
            <a:endParaRPr lang="en-US"/>
          </a:p>
        </p:txBody>
      </p:sp>
    </p:spTree>
    <p:extLst>
      <p:ext uri="{BB962C8B-B14F-4D97-AF65-F5344CB8AC3E}">
        <p14:creationId xmlns:p14="http://schemas.microsoft.com/office/powerpoint/2010/main" val="5191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552CE4-66B4-4C03-BCEE-59A2DA665656}" type="datetime1">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44586B-9FF3-4256-89E6-A3D18D0AFC2F}" type="slidenum">
              <a:rPr lang="en-US"/>
              <a:pPr>
                <a:defRPr/>
              </a:pPr>
              <a:t>‹#›</a:t>
            </a:fld>
            <a:endParaRPr lang="en-US"/>
          </a:p>
        </p:txBody>
      </p:sp>
    </p:spTree>
    <p:extLst>
      <p:ext uri="{BB962C8B-B14F-4D97-AF65-F5344CB8AC3E}">
        <p14:creationId xmlns:p14="http://schemas.microsoft.com/office/powerpoint/2010/main" val="35293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3C5384-69DF-4E4A-AE65-594B586EC2B4}" type="datetime1">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7289B2-9D83-4EF2-8280-C3F77AE20A53}" type="slidenum">
              <a:rPr lang="en-US"/>
              <a:pPr>
                <a:defRPr/>
              </a:pPr>
              <a:t>‹#›</a:t>
            </a:fld>
            <a:endParaRPr lang="en-US"/>
          </a:p>
        </p:txBody>
      </p:sp>
    </p:spTree>
    <p:extLst>
      <p:ext uri="{BB962C8B-B14F-4D97-AF65-F5344CB8AC3E}">
        <p14:creationId xmlns:p14="http://schemas.microsoft.com/office/powerpoint/2010/main" val="281006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CC52AF-11BE-4C5B-A084-BD500BE744CF}" type="datetime1">
              <a:rPr lang="en-US"/>
              <a:pPr>
                <a:defRPr/>
              </a:pPr>
              <a:t>10/6/2016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989122-DDB6-4FA0-9175-9D834A5D43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E5CC52AF-11BE-4C5B-A084-BD500BE744CF}" type="datetime1">
              <a:rPr lang="en-US" smtClean="0"/>
              <a:pPr>
                <a:defRPr/>
              </a:pPr>
              <a:t>10/6/2016</a:t>
            </a:fld>
            <a:endParaRPr lang="en-US"/>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95989122-DDB6-4FA0-9175-9D834A5D43A1}" type="slidenum">
              <a:rPr lang="en-US" smtClean="0"/>
              <a:pPr>
                <a:defRPr/>
              </a:pPr>
              <a:t>‹#›</a:t>
            </a:fld>
            <a:endParaRPr lang="en-US"/>
          </a:p>
        </p:txBody>
      </p:sp>
    </p:spTree>
    <p:extLst>
      <p:ext uri="{BB962C8B-B14F-4D97-AF65-F5344CB8AC3E}">
        <p14:creationId xmlns:p14="http://schemas.microsoft.com/office/powerpoint/2010/main" val="24562061"/>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file:///C:\su\CoreTechnologies\SocketsAndRemoting\code\WCF_Fawcett_Examples\HandCraftedBasicHttpServices\BasicService%20-%20Programmatic" TargetMode="External"/><Relationship Id="rId2" Type="http://schemas.openxmlformats.org/officeDocument/2006/relationships/hyperlink" Target="file:///C:\su\CoreTechnologies\SocketsAndRemoting\code\WCF_Fawcett_Examples\HandCraftedBasicHttpServices\BasicService%20-%20Declarative" TargetMode="External"/><Relationship Id="rId1" Type="http://schemas.openxmlformats.org/officeDocument/2006/relationships/slideLayout" Target="../slideLayouts/slideLayout13.xml"/><Relationship Id="rId5" Type="http://schemas.openxmlformats.org/officeDocument/2006/relationships/hyperlink" Target="file:///C:\su\CoreTechnologies\SocketsAndRemoting\code\WCF_Fawcett_Examples\HandCraftedWSHttpServices\BasicService%20-%20Programmatic" TargetMode="External"/><Relationship Id="rId4" Type="http://schemas.openxmlformats.org/officeDocument/2006/relationships/hyperlink" Target="file:///C:\su\CoreTechnologies\SocketsAndRemoting\code\WCF_Fawcett_Examples\HandCraftedWSHttpServices\BasicService%20-%20Declarativ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localhost/Calculator/servic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ecs.syr.edu/faculty/fawcett/handouts/Coretechnologies/SocketsAndRemoting/code/WCF_EditedMicrosoftSamples/" TargetMode="External"/><Relationship Id="rId2" Type="http://schemas.openxmlformats.org/officeDocument/2006/relationships/hyperlink" Target="http://ecs.syr.edu/faculty/fawcett/handouts/Coretechnologies/SocketsAndRemoting/code/WCF_Fawcett_Examples/"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localhost/myService"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msdn.microsoft.com/en-us/library/vstudio/ms751527(v=vs.110).aspx"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msdn.micros/" TargetMode="External"/><Relationship Id="rId2" Type="http://schemas.openxmlformats.org/officeDocument/2006/relationships/hyperlink" Target="http://www.diranieh.com/"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hyperlink" Target="http://msdn.microsoft.com/en-us/library/bfsktky3(v=vs.110).aspx" TargetMode="External"/><Relationship Id="rId13" Type="http://schemas.openxmlformats.org/officeDocument/2006/relationships/hyperlink" Target="http://msdn2.microsoft.com/en-us/library/ms732015.aspx" TargetMode="External"/><Relationship Id="rId3" Type="http://schemas.openxmlformats.org/officeDocument/2006/relationships/hyperlink" Target="http://msdn2.microsoft.com/en-us/library/ms735119.aspx" TargetMode="External"/><Relationship Id="rId7" Type="http://schemas.openxmlformats.org/officeDocument/2006/relationships/hyperlink" Target="http://blogs.vertigo.com/personal/petar/Blog/Lists/Posts/Post.aspx?ID=60" TargetMode="External"/><Relationship Id="rId12" Type="http://schemas.openxmlformats.org/officeDocument/2006/relationships/hyperlink" Target="http://msdn2.microsoft.com/en-us/library/bb675151.aspx" TargetMode="External"/><Relationship Id="rId2" Type="http://schemas.openxmlformats.org/officeDocument/2006/relationships/notesSlide" Target="../notesSlides/notesSlide20.xml"/><Relationship Id="rId16" Type="http://schemas.openxmlformats.org/officeDocument/2006/relationships/hyperlink" Target="http://msdn.microsoft.com/msdnmag/issues/06/08/securitybriefs/default.aspx" TargetMode="External"/><Relationship Id="rId1" Type="http://schemas.openxmlformats.org/officeDocument/2006/relationships/slideLayout" Target="../slideLayouts/slideLayout13.xml"/><Relationship Id="rId6" Type="http://schemas.openxmlformats.org/officeDocument/2006/relationships/hyperlink" Target="http://msdn.microsoft.com/en-us/library/ms751527.aspx" TargetMode="External"/><Relationship Id="rId11" Type="http://schemas.openxmlformats.org/officeDocument/2006/relationships/hyperlink" Target="http://msdn2.microsoft.com/en-us/magazine/cc163447.aspx" TargetMode="External"/><Relationship Id="rId5" Type="http://schemas.openxmlformats.org/officeDocument/2006/relationships/hyperlink" Target="http://msdn.microsoft.com/en-us/library/aa480210.aspx" TargetMode="External"/><Relationship Id="rId15" Type="http://schemas.openxmlformats.org/officeDocument/2006/relationships/hyperlink" Target="http://msdn2.microsoft.com/en-us/library/bb310550.aspx" TargetMode="External"/><Relationship Id="rId10" Type="http://schemas.openxmlformats.org/officeDocument/2006/relationships/hyperlink" Target="http://msdn2.microsoft.com/en-us/magazine/cc163569.aspx" TargetMode="External"/><Relationship Id="rId4" Type="http://schemas.openxmlformats.org/officeDocument/2006/relationships/hyperlink" Target="http://msdn2.microsoft.com/en-us/library/ms733103.aspx" TargetMode="External"/><Relationship Id="rId9" Type="http://schemas.openxmlformats.org/officeDocument/2006/relationships/hyperlink" Target="http://msdn2.microsoft.com/en-us/magazine/cc163647.aspx" TargetMode="External"/><Relationship Id="rId14" Type="http://schemas.openxmlformats.org/officeDocument/2006/relationships/hyperlink" Target="http://www.diranieh.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msdn2.microsoft.com/en-us/library/ms731935.aspx" TargetMode="External"/><Relationship Id="rId2" Type="http://schemas.openxmlformats.org/officeDocument/2006/relationships/hyperlink" Target="http://msdn2.microsoft.com/en-us/library/ms732232.aspx" TargetMode="External"/><Relationship Id="rId1" Type="http://schemas.openxmlformats.org/officeDocument/2006/relationships/slideLayout" Target="../slideLayouts/slideLayout13.xml"/><Relationship Id="rId6" Type="http://schemas.openxmlformats.org/officeDocument/2006/relationships/hyperlink" Target="http://msdn.microsoft.com/msdnmag/issues/06/10/WCFEssentials/default.aspx" TargetMode="External"/><Relationship Id="rId5" Type="http://schemas.openxmlformats.org/officeDocument/2006/relationships/hyperlink" Target="http://msdn.microsoft.com/msdnmag/issues/06/06/wcfessentials/default.aspx" TargetMode="External"/><Relationship Id="rId4" Type="http://schemas.openxmlformats.org/officeDocument/2006/relationships/hyperlink" Target="http://msdn2.microsoft.com/en-us/library/ms731193.aspx"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msdn2.microsoft.com/en-us/library/bb412167.aspx" TargetMode="External"/><Relationship Id="rId3" Type="http://schemas.openxmlformats.org/officeDocument/2006/relationships/hyperlink" Target="http://msdn2.microsoft.com/en-us/library/bb412172.aspx" TargetMode="External"/><Relationship Id="rId7" Type="http://schemas.openxmlformats.org/officeDocument/2006/relationships/hyperlink" Target="http://msdn2.microsoft.com/en-us/library/bb885100.aspx" TargetMode="External"/><Relationship Id="rId2" Type="http://schemas.openxmlformats.org/officeDocument/2006/relationships/hyperlink" Target="http://msdn2.microsoft.com/en-us/library/bb412178.aspx" TargetMode="External"/><Relationship Id="rId1" Type="http://schemas.openxmlformats.org/officeDocument/2006/relationships/slideLayout" Target="../slideLayouts/slideLayout13.xml"/><Relationship Id="rId6" Type="http://schemas.openxmlformats.org/officeDocument/2006/relationships/hyperlink" Target="http://msdn2.microsoft.com/en-us/magazine/cc135976.aspx" TargetMode="External"/><Relationship Id="rId5" Type="http://schemas.openxmlformats.org/officeDocument/2006/relationships/hyperlink" Target="http://msdn2.microsoft.com/en-us/library/bb412204.aspx" TargetMode="External"/><Relationship Id="rId4" Type="http://schemas.openxmlformats.org/officeDocument/2006/relationships/hyperlink" Target="http://msdn2.microsoft.com/en-us/library/bb412169.aspx"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msdn.microsoft.com/msdnmag/issues/06/08/securitybriefs/default.aspx" TargetMode="External"/><Relationship Id="rId3" Type="http://schemas.openxmlformats.org/officeDocument/2006/relationships/hyperlink" Target="http://msdn2.microsoft.com/en-us/library/ms734653.aspx" TargetMode="External"/><Relationship Id="rId7" Type="http://schemas.openxmlformats.org/officeDocument/2006/relationships/hyperlink" Target="http://msdn2.microsoft.com/en-us/library/bb310550.aspx" TargetMode="External"/><Relationship Id="rId2" Type="http://schemas.openxmlformats.org/officeDocument/2006/relationships/hyperlink" Target="http://msdn2.microsoft.com/en-us/library/ms733912.aspx" TargetMode="External"/><Relationship Id="rId1" Type="http://schemas.openxmlformats.org/officeDocument/2006/relationships/slideLayout" Target="../slideLayouts/slideLayout13.xml"/><Relationship Id="rId6" Type="http://schemas.openxmlformats.org/officeDocument/2006/relationships/hyperlink" Target="http://msdn2.microsoft.com/en-us/library/ms730059.aspx" TargetMode="External"/><Relationship Id="rId5" Type="http://schemas.openxmlformats.org/officeDocument/2006/relationships/hyperlink" Target="http://msdn2.microsoft.com/en-us/library/ms731745.aspx" TargetMode="External"/><Relationship Id="rId4" Type="http://schemas.openxmlformats.org/officeDocument/2006/relationships/hyperlink" Target="http://msdn2.microsoft.com/en-us/library/ms729718.aspx" TargetMode="External"/><Relationship Id="rId9" Type="http://schemas.openxmlformats.org/officeDocument/2006/relationships/hyperlink" Target="http://kjellsj.blogspot.com/2007/02/wcf-streaming-upload-files-over-http.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ecs.syr.edu/faculty/fawcett/handouts/Coretechnologies/SocketsAndRemoting/code/WCF_EditedMicrosoftSamples/" TargetMode="External"/><Relationship Id="rId2" Type="http://schemas.openxmlformats.org/officeDocument/2006/relationships/hyperlink" Target="http://ecs.syr.edu/faculty/fawcett/handouts/Coretechnologies/SocketsAndRemoting/code/WCF_Fawcett_Exampl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99118" y="1828800"/>
            <a:ext cx="6173808" cy="2590800"/>
          </a:xfrm>
        </p:spPr>
        <p:txBody>
          <a:bodyPr/>
          <a:lstStyle/>
          <a:p>
            <a:r>
              <a:rPr lang="en-US" dirty="0"/>
              <a:t>Windows Communication Foundation</a:t>
            </a:r>
          </a:p>
        </p:txBody>
      </p:sp>
      <p:sp>
        <p:nvSpPr>
          <p:cNvPr id="4" name="Slide Number Placeholder 3"/>
          <p:cNvSpPr>
            <a:spLocks noGrp="1"/>
          </p:cNvSpPr>
          <p:nvPr>
            <p:ph type="sldNum" sz="quarter" idx="4294967295"/>
          </p:nvPr>
        </p:nvSpPr>
        <p:spPr>
          <a:xfrm>
            <a:off x="8513763" y="6400800"/>
            <a:ext cx="630237" cy="276225"/>
          </a:xfrm>
        </p:spPr>
        <p:txBody>
          <a:bodyPr/>
          <a:lstStyle/>
          <a:p>
            <a:pPr>
              <a:defRPr/>
            </a:pPr>
            <a:fld id="{61509B23-8FE6-4773-B218-C92F03F6CB30}" type="slidenum">
              <a:rPr lang="en-US" smtClean="0"/>
              <a:pPr>
                <a:defRPr/>
              </a:pPr>
              <a:t>1</a:t>
            </a:fld>
            <a:endParaRPr lang="en-US" dirty="0"/>
          </a:p>
        </p:txBody>
      </p:sp>
      <p:sp>
        <p:nvSpPr>
          <p:cNvPr id="7" name="TextBox 6"/>
          <p:cNvSpPr txBox="1"/>
          <p:nvPr/>
        </p:nvSpPr>
        <p:spPr>
          <a:xfrm>
            <a:off x="838200" y="4876800"/>
            <a:ext cx="4992082" cy="923330"/>
          </a:xfrm>
          <a:prstGeom prst="rect">
            <a:avLst/>
          </a:prstGeom>
          <a:noFill/>
        </p:spPr>
        <p:txBody>
          <a:bodyPr wrap="square" rtlCol="0">
            <a:spAutoFit/>
          </a:bodyPr>
          <a:lstStyle/>
          <a:p>
            <a:r>
              <a:rPr lang="en-US" dirty="0"/>
              <a:t>Jim Fawcett</a:t>
            </a:r>
          </a:p>
          <a:p>
            <a:r>
              <a:rPr lang="en-US" dirty="0"/>
              <a:t>CSE681 – Software Modeling and Analysis</a:t>
            </a:r>
          </a:p>
          <a:p>
            <a:r>
              <a:rPr lang="en-US" dirty="0"/>
              <a:t>Fall 2016</a:t>
            </a:r>
          </a:p>
        </p:txBody>
      </p:sp>
    </p:spTree>
    <p:extLst>
      <p:ext uri="{BB962C8B-B14F-4D97-AF65-F5344CB8AC3E}">
        <p14:creationId xmlns:p14="http://schemas.microsoft.com/office/powerpoint/2010/main" val="225243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normAutofit/>
          </a:bodyPr>
          <a:lstStyle/>
          <a:p>
            <a:r>
              <a:rPr lang="en-US" sz="2400" dirty="0" err="1">
                <a:hlinkClick r:id="rId2" action="ppaction://hlinkfile"/>
              </a:rPr>
              <a:t>BasicHTTP</a:t>
            </a:r>
            <a:r>
              <a:rPr lang="en-US" sz="2400" dirty="0">
                <a:hlinkClick r:id="rId2" action="ppaction://hlinkfile"/>
              </a:rPr>
              <a:t> Service – Declarative</a:t>
            </a:r>
            <a:endParaRPr lang="en-US" sz="2400" dirty="0"/>
          </a:p>
          <a:p>
            <a:r>
              <a:rPr lang="en-US" sz="2400" dirty="0" err="1">
                <a:hlinkClick r:id="rId3" action="ppaction://hlinkfile"/>
              </a:rPr>
              <a:t>BasicHTTP</a:t>
            </a:r>
            <a:r>
              <a:rPr lang="en-US" sz="2400" dirty="0">
                <a:hlinkClick r:id="rId3" action="ppaction://hlinkfile"/>
              </a:rPr>
              <a:t> Service – Programmatic</a:t>
            </a:r>
            <a:endParaRPr lang="en-US" sz="2400" dirty="0"/>
          </a:p>
          <a:p>
            <a:r>
              <a:rPr lang="en-US" sz="2400" dirty="0" err="1">
                <a:hlinkClick r:id="rId4" action="ppaction://hlinkfile"/>
              </a:rPr>
              <a:t>WSHttp</a:t>
            </a:r>
            <a:r>
              <a:rPr lang="en-US" sz="2400" dirty="0">
                <a:hlinkClick r:id="rId4" action="ppaction://hlinkfile"/>
              </a:rPr>
              <a:t> Service – Declarative</a:t>
            </a:r>
            <a:endParaRPr lang="en-US" sz="2400" dirty="0"/>
          </a:p>
          <a:p>
            <a:r>
              <a:rPr lang="en-US" sz="2400" dirty="0" err="1">
                <a:hlinkClick r:id="rId5" action="ppaction://hlinkfile"/>
              </a:rPr>
              <a:t>WSHttp</a:t>
            </a:r>
            <a:r>
              <a:rPr lang="en-US" sz="2400" dirty="0">
                <a:hlinkClick r:id="rId5" action="ppaction://hlinkfile"/>
              </a:rPr>
              <a:t> Service – Programmatic</a:t>
            </a:r>
            <a:br>
              <a:rPr lang="en-US" sz="2400" dirty="0"/>
            </a:br>
            <a:endParaRPr lang="en-US" sz="2400" dirty="0"/>
          </a:p>
          <a:p>
            <a:pPr marL="0" indent="0">
              <a:buNone/>
            </a:pPr>
            <a:r>
              <a:rPr lang="en-US" sz="2400" dirty="0"/>
              <a:t>I strongly recommend that you start from one of these samples rather than the Visual Studio WCF project type.  That assumes you will host in IIS and that is rather complicated to configure properly.</a:t>
            </a:r>
          </a:p>
        </p:txBody>
      </p:sp>
      <p:sp>
        <p:nvSpPr>
          <p:cNvPr id="4" name="Slide Number Placeholder 3"/>
          <p:cNvSpPr>
            <a:spLocks noGrp="1"/>
          </p:cNvSpPr>
          <p:nvPr>
            <p:ph type="sldNum" sz="quarter" idx="12"/>
          </p:nvPr>
        </p:nvSpPr>
        <p:spPr/>
        <p:txBody>
          <a:bodyPr/>
          <a:lstStyle/>
          <a:p>
            <a:pPr>
              <a:defRPr/>
            </a:pPr>
            <a:fld id="{61509B23-8FE6-4773-B218-C92F03F6CB30}" type="slidenum">
              <a:rPr lang="en-US" smtClean="0"/>
              <a:pPr>
                <a:defRPr/>
              </a:pPr>
              <a:t>10</a:t>
            </a:fld>
            <a:endParaRPr lang="en-US" dirty="0"/>
          </a:p>
        </p:txBody>
      </p:sp>
    </p:spTree>
    <p:extLst>
      <p:ext uri="{BB962C8B-B14F-4D97-AF65-F5344CB8AC3E}">
        <p14:creationId xmlns:p14="http://schemas.microsoft.com/office/powerpoint/2010/main" val="167104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t>Look and Feel of WCF</a:t>
            </a:r>
          </a:p>
        </p:txBody>
      </p:sp>
      <p:sp>
        <p:nvSpPr>
          <p:cNvPr id="18435" name="Content Placeholder 2"/>
          <p:cNvSpPr>
            <a:spLocks noGrp="1"/>
          </p:cNvSpPr>
          <p:nvPr>
            <p:ph idx="1"/>
          </p:nvPr>
        </p:nvSpPr>
        <p:spPr/>
        <p:txBody>
          <a:bodyPr>
            <a:normAutofit fontScale="92500" lnSpcReduction="20000"/>
          </a:bodyPr>
          <a:lstStyle/>
          <a:p>
            <a:pPr eaLnBrk="1" hangingPunct="1"/>
            <a:r>
              <a:rPr lang="en-US" sz="2800" dirty="0"/>
              <a:t>Convergence of programming models</a:t>
            </a:r>
          </a:p>
          <a:p>
            <a:pPr lvl="1" eaLnBrk="1" hangingPunct="1"/>
            <a:r>
              <a:rPr lang="en-US" sz="2400" dirty="0"/>
              <a:t>Just like web services</a:t>
            </a:r>
          </a:p>
          <a:p>
            <a:pPr lvl="1" eaLnBrk="1" hangingPunct="1"/>
            <a:r>
              <a:rPr lang="en-US" sz="2400" dirty="0"/>
              <a:t>Similar to </a:t>
            </a:r>
            <a:r>
              <a:rPr lang="en-US" sz="2400" dirty="0" err="1"/>
              <a:t>.Net</a:t>
            </a:r>
            <a:r>
              <a:rPr lang="en-US" sz="2400" dirty="0"/>
              <a:t> Remoting</a:t>
            </a:r>
          </a:p>
          <a:p>
            <a:pPr lvl="1" eaLnBrk="1" hangingPunct="1"/>
            <a:r>
              <a:rPr lang="en-US" sz="2400" dirty="0"/>
              <a:t>Sockets on </a:t>
            </a:r>
            <a:r>
              <a:rPr lang="en-US" sz="2400" dirty="0" err="1"/>
              <a:t>steriods</a:t>
            </a:r>
            <a:endParaRPr lang="en-US" sz="2400" dirty="0"/>
          </a:p>
          <a:p>
            <a:pPr lvl="1" eaLnBrk="1" hangingPunct="1"/>
            <a:r>
              <a:rPr lang="en-US" sz="2400" dirty="0"/>
              <a:t>Hosting for local, network, and web</a:t>
            </a:r>
          </a:p>
          <a:p>
            <a:pPr eaLnBrk="1" hangingPunct="1"/>
            <a:r>
              <a:rPr lang="en-US" sz="2800" dirty="0"/>
              <a:t>Communication models</a:t>
            </a:r>
          </a:p>
          <a:p>
            <a:pPr lvl="1" eaLnBrk="1" hangingPunct="1"/>
            <a:r>
              <a:rPr lang="en-US" sz="2400" dirty="0"/>
              <a:t>Remote Procedure Call (RPC) with optional data models</a:t>
            </a:r>
          </a:p>
          <a:p>
            <a:pPr lvl="1" eaLnBrk="1" hangingPunct="1"/>
            <a:r>
              <a:rPr lang="en-US" sz="2400" dirty="0"/>
              <a:t>Message passing</a:t>
            </a:r>
          </a:p>
          <a:p>
            <a:pPr lvl="1" eaLnBrk="1" hangingPunct="1"/>
            <a:r>
              <a:rPr lang="en-US" sz="2400" dirty="0"/>
              <a:t>One way, request and (callback) reply,  synchronous call (wait for return)</a:t>
            </a:r>
          </a:p>
        </p:txBody>
      </p:sp>
      <p:sp>
        <p:nvSpPr>
          <p:cNvPr id="4" name="Slide Number Placeholder 3"/>
          <p:cNvSpPr>
            <a:spLocks noGrp="1"/>
          </p:cNvSpPr>
          <p:nvPr>
            <p:ph type="sldNum" sz="quarter" idx="12"/>
          </p:nvPr>
        </p:nvSpPr>
        <p:spPr/>
        <p:txBody>
          <a:bodyPr/>
          <a:lstStyle/>
          <a:p>
            <a:pPr>
              <a:defRPr/>
            </a:pPr>
            <a:fld id="{038BDA66-86FF-4186-ADCD-7C4F9A29F17E}" type="slidenum">
              <a:rPr lang="en-US" smtClean="0"/>
              <a:pPr>
                <a:defRPr/>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457200" y="274638"/>
            <a:ext cx="8229600" cy="868362"/>
          </a:xfrm>
        </p:spPr>
        <p:txBody>
          <a:bodyPr/>
          <a:lstStyle/>
          <a:p>
            <a:pPr eaLnBrk="1" hangingPunct="1"/>
            <a:r>
              <a:rPr lang="en-US"/>
              <a:t>WCF Architecture</a:t>
            </a:r>
          </a:p>
        </p:txBody>
      </p:sp>
      <p:sp>
        <p:nvSpPr>
          <p:cNvPr id="4" name="Slide Number Placeholder 3"/>
          <p:cNvSpPr>
            <a:spLocks noGrp="1"/>
          </p:cNvSpPr>
          <p:nvPr>
            <p:ph type="sldNum" sz="quarter" idx="12"/>
          </p:nvPr>
        </p:nvSpPr>
        <p:spPr/>
        <p:txBody>
          <a:bodyPr/>
          <a:lstStyle/>
          <a:p>
            <a:pPr>
              <a:defRPr/>
            </a:pPr>
            <a:fld id="{22C42B18-4844-4A9B-918D-190014747C6E}" type="slidenum">
              <a:rPr lang="en-US"/>
              <a:pPr>
                <a:defRPr/>
              </a:pPr>
              <a:t>12</a:t>
            </a:fld>
            <a:endParaRPr lang="en-US" dirty="0"/>
          </a:p>
        </p:txBody>
      </p:sp>
      <p:pic>
        <p:nvPicPr>
          <p:cNvPr id="19460" name="Picture 2" descr="The WCF Archite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396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t>ServiceModel Namespace</a:t>
            </a:r>
          </a:p>
        </p:txBody>
      </p:sp>
      <p:sp>
        <p:nvSpPr>
          <p:cNvPr id="20483" name="Content Placeholder 2"/>
          <p:cNvSpPr>
            <a:spLocks noGrp="1"/>
          </p:cNvSpPr>
          <p:nvPr>
            <p:ph idx="1"/>
          </p:nvPr>
        </p:nvSpPr>
        <p:spPr/>
        <p:txBody>
          <a:bodyPr/>
          <a:lstStyle/>
          <a:p>
            <a:pPr eaLnBrk="1" hangingPunct="1"/>
            <a:r>
              <a:rPr lang="en-US"/>
              <a:t>Bindings, Channels, Endpoints, Messages, Serialization</a:t>
            </a:r>
          </a:p>
          <a:p>
            <a:pPr eaLnBrk="1" hangingPunct="1"/>
            <a:r>
              <a:rPr lang="en-US"/>
              <a:t>Activation, Concurrency, Hosting, Security, Sessions</a:t>
            </a:r>
          </a:p>
          <a:p>
            <a:pPr eaLnBrk="1" hangingPunct="1"/>
            <a:r>
              <a:rPr lang="en-US"/>
              <a:t>Queuing, Transactions</a:t>
            </a:r>
          </a:p>
          <a:p>
            <a:pPr eaLnBrk="1" hangingPunct="1"/>
            <a:r>
              <a:rPr lang="en-US"/>
              <a:t>Exceptions</a:t>
            </a:r>
          </a:p>
        </p:txBody>
      </p:sp>
      <p:sp>
        <p:nvSpPr>
          <p:cNvPr id="4" name="Slide Number Placeholder 3"/>
          <p:cNvSpPr>
            <a:spLocks noGrp="1"/>
          </p:cNvSpPr>
          <p:nvPr>
            <p:ph type="sldNum" sz="quarter" idx="12"/>
          </p:nvPr>
        </p:nvSpPr>
        <p:spPr/>
        <p:txBody>
          <a:bodyPr/>
          <a:lstStyle/>
          <a:p>
            <a:pPr>
              <a:defRPr/>
            </a:pPr>
            <a:fld id="{5E556943-E428-40F9-ABCC-7C09756273D2}" type="slidenum">
              <a:rPr lang="en-US" smtClean="0"/>
              <a:pPr>
                <a:defRPr/>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t>Principle Parts of a WCF Service</a:t>
            </a:r>
          </a:p>
        </p:txBody>
      </p:sp>
      <p:sp>
        <p:nvSpPr>
          <p:cNvPr id="5" name="Content Placeholder 4"/>
          <p:cNvSpPr>
            <a:spLocks noGrp="1"/>
          </p:cNvSpPr>
          <p:nvPr>
            <p:ph idx="1"/>
          </p:nvPr>
        </p:nvSpPr>
        <p:spPr>
          <a:xfrm>
            <a:off x="1142107" y="1752601"/>
            <a:ext cx="6852578" cy="4267200"/>
          </a:xfrm>
        </p:spPr>
        <p:txBody>
          <a:bodyPr rtlCol="0">
            <a:noAutofit/>
          </a:bodyPr>
          <a:lstStyle/>
          <a:p>
            <a:pPr eaLnBrk="1" fontAlgn="auto" hangingPunct="1">
              <a:spcAft>
                <a:spcPts val="0"/>
              </a:spcAft>
              <a:buFont typeface="Arial" pitchFamily="34" charset="0"/>
              <a:buChar char="•"/>
              <a:defRPr/>
            </a:pPr>
            <a:r>
              <a:rPr lang="en-US" sz="2800" dirty="0"/>
              <a:t>Contract</a:t>
            </a:r>
          </a:p>
          <a:p>
            <a:pPr lvl="1" eaLnBrk="1" fontAlgn="auto" hangingPunct="1">
              <a:spcAft>
                <a:spcPts val="0"/>
              </a:spcAft>
              <a:buFont typeface="Arial" pitchFamily="34" charset="0"/>
              <a:buChar char="–"/>
              <a:defRPr/>
            </a:pPr>
            <a:r>
              <a:rPr lang="en-US" sz="2000" dirty="0"/>
              <a:t>An interface defining services rendered</a:t>
            </a:r>
          </a:p>
          <a:p>
            <a:pPr lvl="1" eaLnBrk="1" fontAlgn="auto" hangingPunct="1">
              <a:spcAft>
                <a:spcPts val="0"/>
              </a:spcAft>
              <a:buFont typeface="Arial" pitchFamily="34" charset="0"/>
              <a:buChar char="–"/>
              <a:defRPr/>
            </a:pPr>
            <a:r>
              <a:rPr lang="en-US" sz="2000" dirty="0"/>
              <a:t>Service, Data, Message</a:t>
            </a:r>
          </a:p>
          <a:p>
            <a:pPr eaLnBrk="1" fontAlgn="auto" hangingPunct="1">
              <a:spcAft>
                <a:spcPts val="0"/>
              </a:spcAft>
              <a:buFont typeface="Arial" pitchFamily="34" charset="0"/>
              <a:buChar char="•"/>
              <a:defRPr/>
            </a:pPr>
            <a:r>
              <a:rPr lang="en-US" sz="2800" dirty="0"/>
              <a:t>Endpoints</a:t>
            </a:r>
          </a:p>
          <a:p>
            <a:pPr lvl="1" eaLnBrk="1" fontAlgn="auto" hangingPunct="1">
              <a:spcAft>
                <a:spcPts val="0"/>
              </a:spcAft>
              <a:buFont typeface="Arial" pitchFamily="34" charset="0"/>
              <a:buChar char="–"/>
              <a:defRPr/>
            </a:pPr>
            <a:r>
              <a:rPr lang="en-US" sz="2000" dirty="0"/>
              <a:t>Address: </a:t>
            </a:r>
            <a:r>
              <a:rPr lang="en-US" sz="2000" dirty="0">
                <a:hlinkClick r:id="rId3"/>
              </a:rPr>
              <a:t>http://localhost/Calculator/service</a:t>
            </a:r>
            <a:endParaRPr lang="en-US" sz="2000" dirty="0"/>
          </a:p>
          <a:p>
            <a:pPr lvl="1" eaLnBrk="1" fontAlgn="auto" hangingPunct="1">
              <a:spcAft>
                <a:spcPts val="0"/>
              </a:spcAft>
              <a:buFont typeface="Arial" pitchFamily="34" charset="0"/>
              <a:buChar char="–"/>
              <a:defRPr/>
            </a:pPr>
            <a:r>
              <a:rPr lang="en-US" sz="2000" dirty="0"/>
              <a:t>Binding:  </a:t>
            </a:r>
            <a:r>
              <a:rPr lang="en-US" sz="2000" dirty="0" err="1"/>
              <a:t>WSHttpBinding</a:t>
            </a:r>
            <a:endParaRPr lang="en-US" sz="2000" dirty="0"/>
          </a:p>
          <a:p>
            <a:pPr lvl="1" eaLnBrk="1" fontAlgn="auto" hangingPunct="1">
              <a:spcAft>
                <a:spcPts val="0"/>
              </a:spcAft>
              <a:buFont typeface="Arial" pitchFamily="34" charset="0"/>
              <a:buChar char="–"/>
              <a:defRPr/>
            </a:pPr>
            <a:r>
              <a:rPr lang="en-US" sz="2000" dirty="0"/>
              <a:t>Contract: </a:t>
            </a:r>
            <a:r>
              <a:rPr lang="en-US" sz="2000" dirty="0" err="1"/>
              <a:t>ICalculator</a:t>
            </a:r>
            <a:endParaRPr lang="en-US" sz="2000" dirty="0"/>
          </a:p>
          <a:p>
            <a:pPr eaLnBrk="1" fontAlgn="auto" hangingPunct="1">
              <a:spcAft>
                <a:spcPts val="0"/>
              </a:spcAft>
              <a:buFont typeface="Arial" pitchFamily="34" charset="0"/>
              <a:buChar char="•"/>
              <a:defRPr/>
            </a:pPr>
            <a:r>
              <a:rPr lang="en-US" sz="2800" dirty="0"/>
              <a:t>Implementation</a:t>
            </a:r>
          </a:p>
          <a:p>
            <a:pPr lvl="1" eaLnBrk="1" fontAlgn="auto" hangingPunct="1">
              <a:spcAft>
                <a:spcPts val="0"/>
              </a:spcAft>
              <a:buFont typeface="Arial" pitchFamily="34" charset="0"/>
              <a:buChar char="–"/>
              <a:defRPr/>
            </a:pPr>
            <a:r>
              <a:rPr lang="en-US" sz="2000" dirty="0"/>
              <a:t>One or more classes that implement the contract interfaces.  May also include hosting code.</a:t>
            </a:r>
          </a:p>
        </p:txBody>
      </p:sp>
      <p:sp>
        <p:nvSpPr>
          <p:cNvPr id="3" name="Slide Number Placeholder 2"/>
          <p:cNvSpPr>
            <a:spLocks noGrp="1"/>
          </p:cNvSpPr>
          <p:nvPr>
            <p:ph type="sldNum" sz="quarter" idx="12"/>
          </p:nvPr>
        </p:nvSpPr>
        <p:spPr/>
        <p:txBody>
          <a:bodyPr/>
          <a:lstStyle/>
          <a:p>
            <a:pPr>
              <a:defRPr/>
            </a:pPr>
            <a:fld id="{B4686973-8D69-431E-ACD2-CC54F71B1E03}" type="slidenum">
              <a:rPr lang="en-US"/>
              <a:pPr>
                <a:defRPr/>
              </a:pPr>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42108" y="381001"/>
            <a:ext cx="6859787" cy="1066800"/>
          </a:xfrm>
        </p:spPr>
        <p:txBody>
          <a:bodyPr/>
          <a:lstStyle/>
          <a:p>
            <a:pPr eaLnBrk="1" hangingPunct="1"/>
            <a:r>
              <a:rPr lang="en-US" dirty="0"/>
              <a:t>WCF Service Files</a:t>
            </a:r>
          </a:p>
        </p:txBody>
      </p:sp>
      <p:sp>
        <p:nvSpPr>
          <p:cNvPr id="3" name="Content Placeholder 2"/>
          <p:cNvSpPr>
            <a:spLocks noGrp="1"/>
          </p:cNvSpPr>
          <p:nvPr>
            <p:ph idx="1"/>
          </p:nvPr>
        </p:nvSpPr>
        <p:spPr>
          <a:xfrm>
            <a:off x="1142107" y="1752600"/>
            <a:ext cx="6852578" cy="4419601"/>
          </a:xfrm>
        </p:spPr>
        <p:txBody>
          <a:bodyPr rtlCol="0">
            <a:noAutofit/>
          </a:bodyPr>
          <a:lstStyle/>
          <a:p>
            <a:pPr eaLnBrk="1" fontAlgn="auto" hangingPunct="1">
              <a:spcAft>
                <a:spcPts val="0"/>
              </a:spcAft>
              <a:buFont typeface="Arial" pitchFamily="34" charset="0"/>
              <a:buChar char="•"/>
              <a:defRPr/>
            </a:pPr>
            <a:r>
              <a:rPr lang="en-US" sz="2400" dirty="0" err="1"/>
              <a:t>IService.cs</a:t>
            </a:r>
            <a:endParaRPr lang="en-US" sz="2400" dirty="0"/>
          </a:p>
          <a:p>
            <a:pPr lvl="1" eaLnBrk="1" fontAlgn="auto" hangingPunct="1">
              <a:spcAft>
                <a:spcPts val="0"/>
              </a:spcAft>
              <a:buFont typeface="Arial" pitchFamily="34" charset="0"/>
              <a:buChar char="–"/>
              <a:defRPr/>
            </a:pPr>
            <a:r>
              <a:rPr lang="en-US" sz="1800" dirty="0"/>
              <a:t>Interface(s) that define a service, data, or message contract</a:t>
            </a:r>
          </a:p>
          <a:p>
            <a:pPr eaLnBrk="1" fontAlgn="auto" hangingPunct="1">
              <a:spcAft>
                <a:spcPts val="0"/>
              </a:spcAft>
              <a:buFont typeface="Arial" pitchFamily="34" charset="0"/>
              <a:buChar char="•"/>
              <a:defRPr/>
            </a:pPr>
            <a:r>
              <a:rPr lang="en-US" sz="2400" dirty="0" err="1"/>
              <a:t>Service.cs</a:t>
            </a:r>
            <a:endParaRPr lang="en-US" sz="2400" dirty="0"/>
          </a:p>
          <a:p>
            <a:pPr lvl="1" eaLnBrk="1" fontAlgn="auto" hangingPunct="1">
              <a:spcAft>
                <a:spcPts val="0"/>
              </a:spcAft>
              <a:buFont typeface="Arial" pitchFamily="34" charset="0"/>
              <a:buChar char="–"/>
              <a:defRPr/>
            </a:pPr>
            <a:r>
              <a:rPr lang="en-US" sz="1800" dirty="0"/>
              <a:t>Implement the service’s functionality</a:t>
            </a:r>
          </a:p>
          <a:p>
            <a:pPr eaLnBrk="1" fontAlgn="auto" hangingPunct="1">
              <a:spcAft>
                <a:spcPts val="0"/>
              </a:spcAft>
              <a:buFont typeface="Arial" pitchFamily="34" charset="0"/>
              <a:buChar char="•"/>
              <a:defRPr/>
            </a:pPr>
            <a:r>
              <a:rPr lang="en-US" sz="2400" dirty="0"/>
              <a:t>Service.svc</a:t>
            </a:r>
          </a:p>
          <a:p>
            <a:pPr lvl="1" eaLnBrk="1" fontAlgn="auto" hangingPunct="1">
              <a:spcAft>
                <a:spcPts val="0"/>
              </a:spcAft>
              <a:buFont typeface="Arial" pitchFamily="34" charset="0"/>
              <a:buChar char="–"/>
              <a:defRPr/>
            </a:pPr>
            <a:r>
              <a:rPr lang="en-US" sz="1800" dirty="0"/>
              <a:t>Markup file (with one line) used for services hosted in IIS </a:t>
            </a:r>
          </a:p>
          <a:p>
            <a:pPr eaLnBrk="1" fontAlgn="auto" hangingPunct="1">
              <a:spcAft>
                <a:spcPts val="0"/>
              </a:spcAft>
              <a:buFont typeface="Arial" pitchFamily="34" charset="0"/>
              <a:buChar char="•"/>
              <a:defRPr/>
            </a:pPr>
            <a:r>
              <a:rPr lang="en-US" sz="2400" dirty="0"/>
              <a:t>Configuration files that declare service attributes, endpoints, and policy</a:t>
            </a:r>
          </a:p>
          <a:p>
            <a:pPr lvl="1" eaLnBrk="1" fontAlgn="auto" hangingPunct="1">
              <a:spcAft>
                <a:spcPts val="0"/>
              </a:spcAft>
              <a:buFont typeface="Arial" pitchFamily="34" charset="0"/>
              <a:buChar char="–"/>
              <a:defRPr/>
            </a:pPr>
            <a:r>
              <a:rPr lang="en-US" sz="1800" dirty="0" err="1"/>
              <a:t>App.config</a:t>
            </a:r>
            <a:r>
              <a:rPr lang="en-US" sz="1800" dirty="0"/>
              <a:t> (self hosted) contains service model markup</a:t>
            </a:r>
          </a:p>
          <a:p>
            <a:pPr lvl="1" eaLnBrk="1" fontAlgn="auto" hangingPunct="1">
              <a:spcAft>
                <a:spcPts val="0"/>
              </a:spcAft>
              <a:buFont typeface="Arial" pitchFamily="34" charset="0"/>
              <a:buChar char="–"/>
              <a:defRPr/>
            </a:pPr>
            <a:r>
              <a:rPr lang="en-US" sz="1800" dirty="0" err="1"/>
              <a:t>Web.config</a:t>
            </a:r>
            <a:r>
              <a:rPr lang="en-US" sz="1800" dirty="0"/>
              <a:t> (hosted in IIS) has web server policy markup plus service model markup, as in </a:t>
            </a:r>
            <a:r>
              <a:rPr lang="en-US" sz="1800" dirty="0" err="1"/>
              <a:t>App.config</a:t>
            </a:r>
            <a:endParaRPr lang="en-US" sz="1800" dirty="0"/>
          </a:p>
        </p:txBody>
      </p:sp>
      <p:sp>
        <p:nvSpPr>
          <p:cNvPr id="4" name="Slide Number Placeholder 3"/>
          <p:cNvSpPr>
            <a:spLocks noGrp="1"/>
          </p:cNvSpPr>
          <p:nvPr>
            <p:ph type="sldNum" sz="quarter" idx="12"/>
          </p:nvPr>
        </p:nvSpPr>
        <p:spPr/>
        <p:txBody>
          <a:bodyPr/>
          <a:lstStyle/>
          <a:p>
            <a:pPr>
              <a:defRPr/>
            </a:pPr>
            <a:fld id="{A1064716-16AC-45E0-8834-DEAC86DF106C}" type="slidenum">
              <a:rPr lang="en-US"/>
              <a:pPr>
                <a:defRPr/>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42108" y="381000"/>
            <a:ext cx="6859787" cy="609600"/>
          </a:xfrm>
        </p:spPr>
        <p:txBody>
          <a:bodyPr/>
          <a:lstStyle/>
          <a:p>
            <a:pPr eaLnBrk="1" hangingPunct="1"/>
            <a:r>
              <a:rPr lang="en-US" dirty="0"/>
              <a:t>Service </a:t>
            </a:r>
            <a:r>
              <a:rPr lang="en-US" dirty="0" err="1"/>
              <a:t>serviceModel</a:t>
            </a:r>
            <a:r>
              <a:rPr lang="en-US" dirty="0"/>
              <a:t> Markup</a:t>
            </a:r>
          </a:p>
        </p:txBody>
      </p:sp>
      <p:sp>
        <p:nvSpPr>
          <p:cNvPr id="23555" name="Content Placeholder 2"/>
          <p:cNvSpPr>
            <a:spLocks noGrp="1"/>
          </p:cNvSpPr>
          <p:nvPr>
            <p:ph idx="1"/>
          </p:nvPr>
        </p:nvSpPr>
        <p:spPr>
          <a:xfrm>
            <a:off x="990600" y="1295400"/>
            <a:ext cx="7696200" cy="5029200"/>
          </a:xfrm>
        </p:spPr>
        <p:txBody>
          <a:bodyPr>
            <a:normAutofit/>
          </a:bodyPr>
          <a:lstStyle/>
          <a:p>
            <a:pPr eaLnBrk="1" hangingPunct="1"/>
            <a:r>
              <a:rPr lang="en-US" sz="1700" dirty="0"/>
              <a:t>&lt;</a:t>
            </a:r>
            <a:r>
              <a:rPr lang="en-US" sz="1700" dirty="0" err="1"/>
              <a:t>system.serviceModel</a:t>
            </a:r>
            <a:r>
              <a:rPr lang="en-US" sz="1700" dirty="0"/>
              <a:t>&gt;</a:t>
            </a:r>
            <a:br>
              <a:rPr lang="en-US" sz="1700" dirty="0"/>
            </a:br>
            <a:r>
              <a:rPr lang="en-US" sz="1700" dirty="0"/>
              <a:t>   &lt;services&gt;</a:t>
            </a:r>
            <a:br>
              <a:rPr lang="en-US" sz="1700" dirty="0"/>
            </a:br>
            <a:r>
              <a:rPr lang="en-US" sz="1700" dirty="0"/>
              <a:t>      &lt;service name=“</a:t>
            </a:r>
            <a:r>
              <a:rPr lang="en-US" sz="1700" dirty="0" err="1"/>
              <a:t>mySvcName</a:t>
            </a:r>
            <a:r>
              <a:rPr lang="en-US" sz="1700" dirty="0"/>
              <a:t>” </a:t>
            </a:r>
            <a:r>
              <a:rPr lang="en-US" sz="1700" dirty="0" err="1"/>
              <a:t>behaviorConfiguration</a:t>
            </a:r>
            <a:r>
              <a:rPr lang="en-US" sz="1700" dirty="0"/>
              <a:t>=“…”&gt;</a:t>
            </a:r>
            <a:br>
              <a:rPr lang="en-US" sz="1700" dirty="0"/>
            </a:br>
            <a:r>
              <a:rPr lang="en-US" sz="1700" dirty="0"/>
              <a:t>         &lt;endpoint address=“” binding=“</a:t>
            </a:r>
            <a:r>
              <a:rPr lang="en-US" sz="1700" dirty="0" err="1"/>
              <a:t>wsHttpBinding</a:t>
            </a:r>
            <a:r>
              <a:rPr lang="en-US" sz="1700" dirty="0"/>
              <a:t>”</a:t>
            </a:r>
            <a:br>
              <a:rPr lang="en-US" sz="1700" dirty="0"/>
            </a:br>
            <a:r>
              <a:rPr lang="en-US" sz="1700" dirty="0"/>
              <a:t>               contract=“</a:t>
            </a:r>
            <a:r>
              <a:rPr lang="en-US" sz="1700" dirty="0" err="1"/>
              <a:t>myNamespace.myInterface</a:t>
            </a:r>
            <a:r>
              <a:rPr lang="en-US" sz="1700" dirty="0"/>
              <a:t>” /&gt;</a:t>
            </a:r>
            <a:br>
              <a:rPr lang="en-US" sz="1700" dirty="0"/>
            </a:br>
            <a:r>
              <a:rPr lang="en-US" sz="1700" dirty="0"/>
              <a:t>         &lt;!-- can expose additional endpoints here --&gt;</a:t>
            </a:r>
            <a:br>
              <a:rPr lang="en-US" sz="1700" dirty="0"/>
            </a:br>
            <a:r>
              <a:rPr lang="en-US" sz="1700" dirty="0"/>
              <a:t>         &lt;endpoint address=“</a:t>
            </a:r>
            <a:r>
              <a:rPr lang="en-US" sz="1700" dirty="0" err="1"/>
              <a:t>mex</a:t>
            </a:r>
            <a:r>
              <a:rPr lang="en-US" sz="1700" dirty="0"/>
              <a:t>” binding=“</a:t>
            </a:r>
            <a:r>
              <a:rPr lang="en-US" sz="1700" dirty="0" err="1"/>
              <a:t>mexHttpBinding</a:t>
            </a:r>
            <a:r>
              <a:rPr lang="en-US" sz="1700" dirty="0"/>
              <a:t>”</a:t>
            </a:r>
            <a:br>
              <a:rPr lang="en-US" sz="1700" dirty="0"/>
            </a:br>
            <a:r>
              <a:rPr lang="en-US" sz="1700" dirty="0"/>
              <a:t>               contract=“</a:t>
            </a:r>
            <a:r>
              <a:rPr lang="en-US" sz="1700" dirty="0" err="1"/>
              <a:t>IMetadataExchange</a:t>
            </a:r>
            <a:r>
              <a:rPr lang="en-US" sz="1700" dirty="0"/>
              <a:t>” /&gt;</a:t>
            </a:r>
            <a:br>
              <a:rPr lang="en-US" sz="1700" dirty="0"/>
            </a:br>
            <a:r>
              <a:rPr lang="en-US" sz="1700" dirty="0"/>
              <a:t>      &lt;/service&gt;</a:t>
            </a:r>
            <a:br>
              <a:rPr lang="en-US" sz="1700" dirty="0"/>
            </a:br>
            <a:r>
              <a:rPr lang="en-US" sz="1700" dirty="0"/>
              <a:t>   &lt;/services&gt;</a:t>
            </a:r>
            <a:br>
              <a:rPr lang="en-US" sz="1700" dirty="0"/>
            </a:br>
            <a:r>
              <a:rPr lang="en-US" sz="1700" dirty="0"/>
              <a:t>   &lt;behaviors&gt;</a:t>
            </a:r>
            <a:br>
              <a:rPr lang="en-US" sz="1700" dirty="0"/>
            </a:br>
            <a:r>
              <a:rPr lang="en-US" sz="1700" dirty="0"/>
              <a:t>      &lt;</a:t>
            </a:r>
            <a:r>
              <a:rPr lang="en-US" sz="1700" dirty="0" err="1"/>
              <a:t>serviceBehaviors</a:t>
            </a:r>
            <a:r>
              <a:rPr lang="en-US" sz="1700" dirty="0"/>
              <a:t>&gt;</a:t>
            </a:r>
            <a:br>
              <a:rPr lang="en-US" sz="1700" dirty="0"/>
            </a:br>
            <a:r>
              <a:rPr lang="en-US" sz="1700" dirty="0"/>
              <a:t>         &lt;behavior name=“</a:t>
            </a:r>
            <a:r>
              <a:rPr lang="en-US" sz="1700" dirty="0" err="1"/>
              <a:t>myNamespace.mySvcNameBehavior</a:t>
            </a:r>
            <a:r>
              <a:rPr lang="en-US" sz="1700" dirty="0"/>
              <a:t>”&gt;</a:t>
            </a:r>
            <a:br>
              <a:rPr lang="en-US" sz="1700" dirty="0"/>
            </a:br>
            <a:r>
              <a:rPr lang="en-US" sz="1700" dirty="0"/>
              <a:t>            &lt;</a:t>
            </a:r>
            <a:r>
              <a:rPr lang="en-US" sz="1700" dirty="0" err="1"/>
              <a:t>serviceMetaData</a:t>
            </a:r>
            <a:r>
              <a:rPr lang="en-US" sz="1700" dirty="0"/>
              <a:t> </a:t>
            </a:r>
            <a:r>
              <a:rPr lang="en-US" sz="1700" dirty="0" err="1"/>
              <a:t>httpGetEnabled</a:t>
            </a:r>
            <a:r>
              <a:rPr lang="en-US" sz="1700" dirty="0"/>
              <a:t>=“true” /&gt;</a:t>
            </a:r>
            <a:br>
              <a:rPr lang="en-US" sz="1700" dirty="0"/>
            </a:br>
            <a:r>
              <a:rPr lang="en-US" sz="1700" dirty="0"/>
              <a:t>            &lt;</a:t>
            </a:r>
            <a:r>
              <a:rPr lang="en-US" sz="1700" dirty="0" err="1"/>
              <a:t>serviceDebug</a:t>
            </a:r>
            <a:r>
              <a:rPr lang="en-US" sz="1700" dirty="0"/>
              <a:t> </a:t>
            </a:r>
            <a:r>
              <a:rPr lang="en-US" sz="1700" dirty="0" err="1"/>
              <a:t>includeExceptionDetailInFaults</a:t>
            </a:r>
            <a:r>
              <a:rPr lang="en-US" sz="1700" dirty="0"/>
              <a:t>=“false” /&gt;</a:t>
            </a:r>
            <a:br>
              <a:rPr lang="en-US" sz="1700" dirty="0"/>
            </a:br>
            <a:r>
              <a:rPr lang="en-US" sz="1700" dirty="0"/>
              <a:t>         &lt;/behavior&gt;</a:t>
            </a:r>
            <a:br>
              <a:rPr lang="en-US" sz="1700" dirty="0"/>
            </a:br>
            <a:r>
              <a:rPr lang="en-US" sz="1700" dirty="0"/>
              <a:t>      &lt;/</a:t>
            </a:r>
            <a:r>
              <a:rPr lang="en-US" sz="1700" dirty="0" err="1"/>
              <a:t>serviceBehaviors</a:t>
            </a:r>
            <a:r>
              <a:rPr lang="en-US" sz="1700" dirty="0"/>
              <a:t>&gt;</a:t>
            </a:r>
            <a:br>
              <a:rPr lang="en-US" sz="1700" dirty="0"/>
            </a:br>
            <a:r>
              <a:rPr lang="en-US" sz="1700" dirty="0"/>
              <a:t>   &lt;/behaviors&gt;</a:t>
            </a:r>
            <a:br>
              <a:rPr lang="en-US" sz="1700" dirty="0"/>
            </a:br>
            <a:r>
              <a:rPr lang="en-US" sz="1700" dirty="0"/>
              <a:t>&lt;/</a:t>
            </a:r>
            <a:r>
              <a:rPr lang="en-US" sz="1700" dirty="0" err="1"/>
              <a:t>system.serviceModel</a:t>
            </a:r>
            <a:r>
              <a:rPr lang="en-US" sz="1700" dirty="0"/>
              <a:t>&gt;</a:t>
            </a:r>
            <a:br>
              <a:rPr lang="en-US" sz="1700" dirty="0"/>
            </a:br>
            <a:r>
              <a:rPr lang="en-US" sz="1700" dirty="0"/>
              <a:t>            </a:t>
            </a:r>
          </a:p>
        </p:txBody>
      </p:sp>
      <p:sp>
        <p:nvSpPr>
          <p:cNvPr id="4" name="Slide Number Placeholder 3"/>
          <p:cNvSpPr>
            <a:spLocks noGrp="1"/>
          </p:cNvSpPr>
          <p:nvPr>
            <p:ph type="sldNum" sz="quarter" idx="12"/>
          </p:nvPr>
        </p:nvSpPr>
        <p:spPr/>
        <p:txBody>
          <a:bodyPr/>
          <a:lstStyle/>
          <a:p>
            <a:pPr>
              <a:defRPr/>
            </a:pPr>
            <a:fld id="{DD919BCE-1C65-440F-9FC4-C9BD36124880}" type="slidenum">
              <a:rPr lang="en-US"/>
              <a:pPr>
                <a:defRPr/>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t>Channels</a:t>
            </a:r>
          </a:p>
        </p:txBody>
      </p:sp>
      <p:sp>
        <p:nvSpPr>
          <p:cNvPr id="24579" name="Content Placeholder 2"/>
          <p:cNvSpPr>
            <a:spLocks noGrp="1"/>
          </p:cNvSpPr>
          <p:nvPr>
            <p:ph idx="1"/>
          </p:nvPr>
        </p:nvSpPr>
        <p:spPr/>
        <p:txBody>
          <a:bodyPr>
            <a:normAutofit/>
          </a:bodyPr>
          <a:lstStyle/>
          <a:p>
            <a:pPr eaLnBrk="1" hangingPunct="1"/>
            <a:r>
              <a:rPr lang="en-US" sz="2800" dirty="0"/>
              <a:t>Channels are the vehicles that transport messages.  They provide:</a:t>
            </a:r>
          </a:p>
          <a:p>
            <a:pPr lvl="1" eaLnBrk="1" hangingPunct="1"/>
            <a:r>
              <a:rPr lang="en-US" sz="2000" dirty="0"/>
              <a:t>Transport protocols via bindings</a:t>
            </a:r>
          </a:p>
          <a:p>
            <a:pPr lvl="2" eaLnBrk="1" hangingPunct="1"/>
            <a:r>
              <a:rPr lang="en-US" sz="1800" dirty="0"/>
              <a:t>Http, </a:t>
            </a:r>
            <a:r>
              <a:rPr lang="en-US" sz="1800" dirty="0" err="1"/>
              <a:t>WSHttp</a:t>
            </a:r>
            <a:r>
              <a:rPr lang="en-US" sz="1800" dirty="0"/>
              <a:t>, </a:t>
            </a:r>
            <a:r>
              <a:rPr lang="en-US" sz="1800" dirty="0" err="1"/>
              <a:t>Tcp</a:t>
            </a:r>
            <a:r>
              <a:rPr lang="en-US" sz="1800" dirty="0"/>
              <a:t>, MSMQ, named pipes</a:t>
            </a:r>
          </a:p>
          <a:p>
            <a:pPr lvl="1" eaLnBrk="1" hangingPunct="1"/>
            <a:r>
              <a:rPr lang="en-US" sz="2000" dirty="0"/>
              <a:t>Encoding and Encryption</a:t>
            </a:r>
          </a:p>
          <a:p>
            <a:pPr lvl="1" eaLnBrk="1" hangingPunct="1"/>
            <a:r>
              <a:rPr lang="en-US" sz="2000" dirty="0"/>
              <a:t>Reliable sessions</a:t>
            </a:r>
          </a:p>
          <a:p>
            <a:pPr lvl="1" eaLnBrk="1" hangingPunct="1"/>
            <a:r>
              <a:rPr lang="en-US" sz="2000" dirty="0"/>
              <a:t>Communication modes</a:t>
            </a:r>
          </a:p>
          <a:p>
            <a:pPr lvl="2" eaLnBrk="1" hangingPunct="1"/>
            <a:r>
              <a:rPr lang="en-US" sz="1800" dirty="0"/>
              <a:t>Simplex, duplex, send and wait</a:t>
            </a:r>
          </a:p>
          <a:p>
            <a:pPr lvl="1" eaLnBrk="1" hangingPunct="1"/>
            <a:r>
              <a:rPr lang="en-US" sz="2000" dirty="0"/>
              <a:t>Security modes</a:t>
            </a:r>
          </a:p>
        </p:txBody>
      </p:sp>
      <p:sp>
        <p:nvSpPr>
          <p:cNvPr id="4" name="Slide Number Placeholder 3"/>
          <p:cNvSpPr>
            <a:spLocks noGrp="1"/>
          </p:cNvSpPr>
          <p:nvPr>
            <p:ph type="sldNum" sz="quarter" idx="12"/>
          </p:nvPr>
        </p:nvSpPr>
        <p:spPr/>
        <p:txBody>
          <a:bodyPr/>
          <a:lstStyle/>
          <a:p>
            <a:pPr>
              <a:defRPr/>
            </a:pPr>
            <a:fld id="{415B6E14-48E7-4635-8D7A-C3F9871080F7}" type="slidenum">
              <a:rPr lang="en-US" smtClean="0"/>
              <a:pPr>
                <a:defRPr/>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457200" y="274638"/>
            <a:ext cx="8229600" cy="868362"/>
          </a:xfrm>
        </p:spPr>
        <p:txBody>
          <a:bodyPr/>
          <a:lstStyle/>
          <a:p>
            <a:pPr eaLnBrk="1" hangingPunct="1"/>
            <a:r>
              <a:rPr lang="en-US"/>
              <a:t>WCF Bindings</a:t>
            </a:r>
          </a:p>
        </p:txBody>
      </p:sp>
      <p:sp>
        <p:nvSpPr>
          <p:cNvPr id="4" name="Slide Number Placeholder 3"/>
          <p:cNvSpPr>
            <a:spLocks noGrp="1"/>
          </p:cNvSpPr>
          <p:nvPr>
            <p:ph type="sldNum" sz="quarter" idx="12"/>
          </p:nvPr>
        </p:nvSpPr>
        <p:spPr/>
        <p:txBody>
          <a:bodyPr/>
          <a:lstStyle/>
          <a:p>
            <a:pPr>
              <a:defRPr/>
            </a:pPr>
            <a:fld id="{79B661C9-0972-4B9A-B8D8-E6B716AF9652}" type="slidenum">
              <a:rPr lang="en-US"/>
              <a:pPr>
                <a:defRPr/>
              </a:pPr>
              <a:t>18</a:t>
            </a:fld>
            <a:endParaRPr lang="en-US" dirty="0"/>
          </a:p>
        </p:txBody>
      </p:sp>
      <p:graphicFrame>
        <p:nvGraphicFramePr>
          <p:cNvPr id="6" name="Table 5"/>
          <p:cNvGraphicFramePr>
            <a:graphicFrameLocks noGrp="1"/>
          </p:cNvGraphicFramePr>
          <p:nvPr/>
        </p:nvGraphicFramePr>
        <p:xfrm>
          <a:off x="457200" y="1397002"/>
          <a:ext cx="8229600" cy="4921012"/>
        </p:xfrm>
        <a:graphic>
          <a:graphicData uri="http://schemas.openxmlformats.org/drawingml/2006/table">
            <a:tbl>
              <a:tblPr>
                <a:tableStyleId>{3C2FFA5D-87B4-456A-9821-1D502468CF0F}</a:tableStyleId>
              </a:tblPr>
              <a:tblGrid>
                <a:gridCol w="1752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tblGrid>
              <a:tr h="256687">
                <a:tc>
                  <a:txBody>
                    <a:bodyPr/>
                    <a:lstStyle/>
                    <a:p>
                      <a:r>
                        <a:rPr lang="en-US" sz="1000" dirty="0"/>
                        <a:t>Binding </a:t>
                      </a:r>
                    </a:p>
                  </a:txBody>
                  <a:tcPr marL="21503" marR="21503" marT="10751" marB="10751" anchor="ctr"/>
                </a:tc>
                <a:tc>
                  <a:txBody>
                    <a:bodyPr/>
                    <a:lstStyle/>
                    <a:p>
                      <a:r>
                        <a:rPr lang="en-US" sz="1000"/>
                        <a:t>Interoperability </a:t>
                      </a:r>
                    </a:p>
                  </a:txBody>
                  <a:tcPr marL="21503" marR="21503" marT="10751" marB="10751" anchor="ctr"/>
                </a:tc>
                <a:tc>
                  <a:txBody>
                    <a:bodyPr/>
                    <a:lstStyle/>
                    <a:p>
                      <a:r>
                        <a:rPr lang="en-US" sz="1000" dirty="0"/>
                        <a:t>Mode of Security (Default) </a:t>
                      </a:r>
                    </a:p>
                  </a:txBody>
                  <a:tcPr marL="21503" marR="21503" marT="10751" marB="10751" anchor="ctr"/>
                </a:tc>
                <a:tc>
                  <a:txBody>
                    <a:bodyPr/>
                    <a:lstStyle/>
                    <a:p>
                      <a:r>
                        <a:rPr lang="en-US" sz="1000"/>
                        <a:t>Session (Default) </a:t>
                      </a:r>
                    </a:p>
                  </a:txBody>
                  <a:tcPr marL="21503" marR="21503" marT="10751" marB="10751" anchor="ctr"/>
                </a:tc>
                <a:tc>
                  <a:txBody>
                    <a:bodyPr/>
                    <a:lstStyle/>
                    <a:p>
                      <a:r>
                        <a:rPr lang="en-US" sz="1000"/>
                        <a:t>Transactions </a:t>
                      </a:r>
                    </a:p>
                  </a:txBody>
                  <a:tcPr marL="21503" marR="21503" marT="10751" marB="10751" anchor="ctr"/>
                </a:tc>
                <a:tc>
                  <a:txBody>
                    <a:bodyPr/>
                    <a:lstStyle/>
                    <a:p>
                      <a:r>
                        <a:rPr lang="en-US" sz="1000"/>
                        <a:t>Duplex </a:t>
                      </a:r>
                    </a:p>
                  </a:txBody>
                  <a:tcPr marL="21503" marR="21503" marT="10751" marB="10751" anchor="ctr"/>
                </a:tc>
                <a:extLst>
                  <a:ext uri="{0D108BD9-81ED-4DB2-BD59-A6C34878D82A}">
                    <a16:rowId xmlns:a16="http://schemas.microsoft.com/office/drawing/2014/main" val="10000"/>
                  </a:ext>
                </a:extLst>
              </a:tr>
              <a:tr h="410700">
                <a:tc>
                  <a:txBody>
                    <a:bodyPr/>
                    <a:lstStyle/>
                    <a:p>
                      <a:r>
                        <a:rPr lang="en-US" sz="1000"/>
                        <a:t>BasicHttpBinding </a:t>
                      </a:r>
                    </a:p>
                  </a:txBody>
                  <a:tcPr marL="21503" marR="21503" marT="10751" marB="10751" anchor="ctr"/>
                </a:tc>
                <a:tc>
                  <a:txBody>
                    <a:bodyPr/>
                    <a:lstStyle/>
                    <a:p>
                      <a:r>
                        <a:rPr lang="en-US" sz="1000"/>
                        <a:t>Basic Profile 1.1</a:t>
                      </a:r>
                    </a:p>
                  </a:txBody>
                  <a:tcPr marL="21503" marR="21503" marT="10751" marB="10751" anchor="ctr"/>
                </a:tc>
                <a:tc>
                  <a:txBody>
                    <a:bodyPr/>
                    <a:lstStyle/>
                    <a:p>
                      <a:r>
                        <a:rPr lang="en-US" sz="1000"/>
                        <a:t>(None), Transport, Message, Mixed</a:t>
                      </a:r>
                    </a:p>
                  </a:txBody>
                  <a:tcPr marL="21503" marR="21503" marT="10751" marB="10751" anchor="ctr"/>
                </a:tc>
                <a:tc>
                  <a:txBody>
                    <a:bodyPr/>
                    <a:lstStyle/>
                    <a:p>
                      <a:r>
                        <a:rPr lang="en-US" sz="1000"/>
                        <a:t>None, (None)</a:t>
                      </a:r>
                    </a:p>
                  </a:txBody>
                  <a:tcPr marL="21503" marR="21503" marT="10751" marB="10751" anchor="ctr"/>
                </a:tc>
                <a:tc>
                  <a:txBody>
                    <a:bodyPr/>
                    <a:lstStyle/>
                    <a:p>
                      <a:r>
                        <a:rPr lang="en-US" sz="1000"/>
                        <a:t>(None)</a:t>
                      </a:r>
                    </a:p>
                  </a:txBody>
                  <a:tcPr marL="21503" marR="21503" marT="10751" marB="10751" anchor="ctr"/>
                </a:tc>
                <a:tc>
                  <a:txBody>
                    <a:bodyPr/>
                    <a:lstStyle/>
                    <a:p>
                      <a:r>
                        <a:rPr lang="en-US" sz="1000"/>
                        <a:t>n/a</a:t>
                      </a:r>
                    </a:p>
                  </a:txBody>
                  <a:tcPr marL="21503" marR="21503" marT="10751" marB="10751" anchor="ctr"/>
                </a:tc>
                <a:extLst>
                  <a:ext uri="{0D108BD9-81ED-4DB2-BD59-A6C34878D82A}">
                    <a16:rowId xmlns:a16="http://schemas.microsoft.com/office/drawing/2014/main" val="10001"/>
                  </a:ext>
                </a:extLst>
              </a:tr>
              <a:tr h="487707">
                <a:tc>
                  <a:txBody>
                    <a:bodyPr/>
                    <a:lstStyle/>
                    <a:p>
                      <a:r>
                        <a:rPr lang="en-US" sz="1000"/>
                        <a:t>WSHttpBinding </a:t>
                      </a:r>
                    </a:p>
                  </a:txBody>
                  <a:tcPr marL="21503" marR="21503" marT="10751" marB="10751" anchor="ctr"/>
                </a:tc>
                <a:tc>
                  <a:txBody>
                    <a:bodyPr/>
                    <a:lstStyle/>
                    <a:p>
                      <a:r>
                        <a:rPr lang="en-US" sz="1000"/>
                        <a:t>WS</a:t>
                      </a:r>
                    </a:p>
                  </a:txBody>
                  <a:tcPr marL="21503" marR="21503" marT="10751" marB="10751" anchor="ctr"/>
                </a:tc>
                <a:tc>
                  <a:txBody>
                    <a:bodyPr/>
                    <a:lstStyle/>
                    <a:p>
                      <a:r>
                        <a:rPr lang="en-US" sz="1000"/>
                        <a:t>None, Transport, (Message), Mixed</a:t>
                      </a:r>
                    </a:p>
                  </a:txBody>
                  <a:tcPr marL="21503" marR="21503" marT="10751" marB="10751" anchor="ctr"/>
                </a:tc>
                <a:tc>
                  <a:txBody>
                    <a:bodyPr/>
                    <a:lstStyle/>
                    <a:p>
                      <a:r>
                        <a:rPr lang="en-US" sz="1000"/>
                        <a:t>(None), Transport, Reliable Session</a:t>
                      </a:r>
                    </a:p>
                  </a:txBody>
                  <a:tcPr marL="21503" marR="21503" marT="10751" marB="10751" anchor="ctr"/>
                </a:tc>
                <a:tc>
                  <a:txBody>
                    <a:bodyPr/>
                    <a:lstStyle/>
                    <a:p>
                      <a:r>
                        <a:rPr lang="en-US" sz="1000"/>
                        <a:t>(None), Yes</a:t>
                      </a:r>
                    </a:p>
                  </a:txBody>
                  <a:tcPr marL="21503" marR="21503" marT="10751" marB="10751" anchor="ctr"/>
                </a:tc>
                <a:tc>
                  <a:txBody>
                    <a:bodyPr/>
                    <a:lstStyle/>
                    <a:p>
                      <a:r>
                        <a:rPr lang="en-US" sz="1000" dirty="0"/>
                        <a:t>n/a</a:t>
                      </a:r>
                    </a:p>
                  </a:txBody>
                  <a:tcPr marL="21503" marR="21503" marT="10751" marB="10751" anchor="ctr"/>
                </a:tc>
                <a:extLst>
                  <a:ext uri="{0D108BD9-81ED-4DB2-BD59-A6C34878D82A}">
                    <a16:rowId xmlns:a16="http://schemas.microsoft.com/office/drawing/2014/main" val="10002"/>
                  </a:ext>
                </a:extLst>
              </a:tr>
              <a:tr h="795733">
                <a:tc>
                  <a:txBody>
                    <a:bodyPr/>
                    <a:lstStyle/>
                    <a:p>
                      <a:r>
                        <a:rPr lang="en-US" sz="1000"/>
                        <a:t>WS2007HttpBinding </a:t>
                      </a:r>
                    </a:p>
                  </a:txBody>
                  <a:tcPr marL="21503" marR="21503" marT="10751" marB="10751" anchor="ctr"/>
                </a:tc>
                <a:tc>
                  <a:txBody>
                    <a:bodyPr/>
                    <a:lstStyle/>
                    <a:p>
                      <a:r>
                        <a:rPr lang="en-US" sz="1000"/>
                        <a:t>WS-Security, WS-Trust, WS-SecureConversation, WS-SecurityPolicy</a:t>
                      </a:r>
                    </a:p>
                  </a:txBody>
                  <a:tcPr marL="21503" marR="21503" marT="10751" marB="10751" anchor="ctr"/>
                </a:tc>
                <a:tc>
                  <a:txBody>
                    <a:bodyPr/>
                    <a:lstStyle/>
                    <a:p>
                      <a:r>
                        <a:rPr lang="en-US" sz="1000"/>
                        <a:t>None, Transport, (Message), Mixed</a:t>
                      </a:r>
                    </a:p>
                  </a:txBody>
                  <a:tcPr marL="21503" marR="21503" marT="10751" marB="10751" anchor="ctr"/>
                </a:tc>
                <a:tc>
                  <a:txBody>
                    <a:bodyPr/>
                    <a:lstStyle/>
                    <a:p>
                      <a:r>
                        <a:rPr lang="en-US" sz="1000"/>
                        <a:t>(None), Transport, Reliable Session</a:t>
                      </a:r>
                    </a:p>
                  </a:txBody>
                  <a:tcPr marL="21503" marR="21503" marT="10751" marB="10751" anchor="ctr"/>
                </a:tc>
                <a:tc>
                  <a:txBody>
                    <a:bodyPr/>
                    <a:lstStyle/>
                    <a:p>
                      <a:r>
                        <a:rPr lang="en-US" sz="1000"/>
                        <a:t>(None), Yes</a:t>
                      </a:r>
                    </a:p>
                  </a:txBody>
                  <a:tcPr marL="21503" marR="21503" marT="10751" marB="10751" anchor="ctr"/>
                </a:tc>
                <a:tc>
                  <a:txBody>
                    <a:bodyPr/>
                    <a:lstStyle/>
                    <a:p>
                      <a:r>
                        <a:rPr lang="en-US" sz="1000"/>
                        <a:t>n/a</a:t>
                      </a:r>
                    </a:p>
                  </a:txBody>
                  <a:tcPr marL="21503" marR="21503" marT="10751" marB="10751" anchor="ctr"/>
                </a:tc>
                <a:extLst>
                  <a:ext uri="{0D108BD9-81ED-4DB2-BD59-A6C34878D82A}">
                    <a16:rowId xmlns:a16="http://schemas.microsoft.com/office/drawing/2014/main" val="10003"/>
                  </a:ext>
                </a:extLst>
              </a:tr>
              <a:tr h="256687">
                <a:tc>
                  <a:txBody>
                    <a:bodyPr/>
                    <a:lstStyle/>
                    <a:p>
                      <a:r>
                        <a:rPr lang="en-US" sz="1000"/>
                        <a:t>WSDualHttpBinding </a:t>
                      </a:r>
                    </a:p>
                  </a:txBody>
                  <a:tcPr marL="21503" marR="21503" marT="10751" marB="10751" anchor="ctr"/>
                </a:tc>
                <a:tc>
                  <a:txBody>
                    <a:bodyPr/>
                    <a:lstStyle/>
                    <a:p>
                      <a:r>
                        <a:rPr lang="en-US" sz="1000"/>
                        <a:t>WS</a:t>
                      </a:r>
                    </a:p>
                  </a:txBody>
                  <a:tcPr marL="21503" marR="21503" marT="10751" marB="10751" anchor="ctr"/>
                </a:tc>
                <a:tc>
                  <a:txBody>
                    <a:bodyPr/>
                    <a:lstStyle/>
                    <a:p>
                      <a:r>
                        <a:rPr lang="en-US" sz="1000"/>
                        <a:t>None, (Message)</a:t>
                      </a:r>
                    </a:p>
                  </a:txBody>
                  <a:tcPr marL="21503" marR="21503" marT="10751" marB="10751" anchor="ctr"/>
                </a:tc>
                <a:tc>
                  <a:txBody>
                    <a:bodyPr/>
                    <a:lstStyle/>
                    <a:p>
                      <a:r>
                        <a:rPr lang="en-US" sz="1000"/>
                        <a:t>(Reliable Session)</a:t>
                      </a:r>
                    </a:p>
                  </a:txBody>
                  <a:tcPr marL="21503" marR="21503" marT="10751" marB="10751" anchor="ctr"/>
                </a:tc>
                <a:tc>
                  <a:txBody>
                    <a:bodyPr/>
                    <a:lstStyle/>
                    <a:p>
                      <a:r>
                        <a:rPr lang="en-US" sz="1000"/>
                        <a:t>(None), Yes</a:t>
                      </a:r>
                    </a:p>
                  </a:txBody>
                  <a:tcPr marL="21503" marR="21503" marT="10751" marB="10751" anchor="ctr"/>
                </a:tc>
                <a:tc>
                  <a:txBody>
                    <a:bodyPr/>
                    <a:lstStyle/>
                    <a:p>
                      <a:r>
                        <a:rPr lang="en-US" sz="1000"/>
                        <a:t>Yes</a:t>
                      </a:r>
                    </a:p>
                  </a:txBody>
                  <a:tcPr marL="21503" marR="21503" marT="10751" marB="10751" anchor="ctr"/>
                </a:tc>
                <a:extLst>
                  <a:ext uri="{0D108BD9-81ED-4DB2-BD59-A6C34878D82A}">
                    <a16:rowId xmlns:a16="http://schemas.microsoft.com/office/drawing/2014/main" val="10004"/>
                  </a:ext>
                </a:extLst>
              </a:tr>
              <a:tr h="333694">
                <a:tc>
                  <a:txBody>
                    <a:bodyPr/>
                    <a:lstStyle/>
                    <a:p>
                      <a:r>
                        <a:rPr lang="en-US" sz="1000"/>
                        <a:t>WSFederationHttpBinding </a:t>
                      </a:r>
                    </a:p>
                  </a:txBody>
                  <a:tcPr marL="21503" marR="21503" marT="10751" marB="10751" anchor="ctr"/>
                </a:tc>
                <a:tc>
                  <a:txBody>
                    <a:bodyPr/>
                    <a:lstStyle/>
                    <a:p>
                      <a:r>
                        <a:rPr lang="en-US" sz="1000"/>
                        <a:t>WS-Federation</a:t>
                      </a:r>
                    </a:p>
                  </a:txBody>
                  <a:tcPr marL="21503" marR="21503" marT="10751" marB="10751" anchor="ctr"/>
                </a:tc>
                <a:tc>
                  <a:txBody>
                    <a:bodyPr/>
                    <a:lstStyle/>
                    <a:p>
                      <a:r>
                        <a:rPr lang="en-US" sz="1000"/>
                        <a:t>None, (Message), Mixed</a:t>
                      </a:r>
                    </a:p>
                  </a:txBody>
                  <a:tcPr marL="21503" marR="21503" marT="10751" marB="10751" anchor="ctr"/>
                </a:tc>
                <a:tc>
                  <a:txBody>
                    <a:bodyPr/>
                    <a:lstStyle/>
                    <a:p>
                      <a:r>
                        <a:rPr lang="en-US" sz="1000"/>
                        <a:t>(None), Reliable Session</a:t>
                      </a:r>
                    </a:p>
                  </a:txBody>
                  <a:tcPr marL="21503" marR="21503" marT="10751" marB="10751" anchor="ctr"/>
                </a:tc>
                <a:tc>
                  <a:txBody>
                    <a:bodyPr/>
                    <a:lstStyle/>
                    <a:p>
                      <a:r>
                        <a:rPr lang="en-US" sz="1000"/>
                        <a:t>(None), Yes</a:t>
                      </a:r>
                    </a:p>
                  </a:txBody>
                  <a:tcPr marL="21503" marR="21503" marT="10751" marB="10751" anchor="ctr"/>
                </a:tc>
                <a:tc>
                  <a:txBody>
                    <a:bodyPr/>
                    <a:lstStyle/>
                    <a:p>
                      <a:r>
                        <a:rPr lang="en-US" sz="1000"/>
                        <a:t>No</a:t>
                      </a:r>
                    </a:p>
                  </a:txBody>
                  <a:tcPr marL="21503" marR="21503" marT="10751" marB="10751" anchor="ctr"/>
                </a:tc>
                <a:extLst>
                  <a:ext uri="{0D108BD9-81ED-4DB2-BD59-A6C34878D82A}">
                    <a16:rowId xmlns:a16="http://schemas.microsoft.com/office/drawing/2014/main" val="10005"/>
                  </a:ext>
                </a:extLst>
              </a:tr>
              <a:tr h="333694">
                <a:tc>
                  <a:txBody>
                    <a:bodyPr/>
                    <a:lstStyle/>
                    <a:p>
                      <a:r>
                        <a:rPr lang="en-US" sz="1000"/>
                        <a:t>WS2007FederationHttpBinding </a:t>
                      </a:r>
                    </a:p>
                  </a:txBody>
                  <a:tcPr marL="21503" marR="21503" marT="10751" marB="10751" anchor="ctr"/>
                </a:tc>
                <a:tc>
                  <a:txBody>
                    <a:bodyPr/>
                    <a:lstStyle/>
                    <a:p>
                      <a:r>
                        <a:rPr lang="en-US" sz="1000"/>
                        <a:t>WS-Federation</a:t>
                      </a:r>
                    </a:p>
                  </a:txBody>
                  <a:tcPr marL="21503" marR="21503" marT="10751" marB="10751" anchor="ctr"/>
                </a:tc>
                <a:tc>
                  <a:txBody>
                    <a:bodyPr/>
                    <a:lstStyle/>
                    <a:p>
                      <a:r>
                        <a:rPr lang="en-US" sz="1000"/>
                        <a:t>None, (Message), Mixed</a:t>
                      </a:r>
                    </a:p>
                  </a:txBody>
                  <a:tcPr marL="21503" marR="21503" marT="10751" marB="10751" anchor="ctr"/>
                </a:tc>
                <a:tc>
                  <a:txBody>
                    <a:bodyPr/>
                    <a:lstStyle/>
                    <a:p>
                      <a:r>
                        <a:rPr lang="en-US" sz="1000"/>
                        <a:t>(None), Reliable Session</a:t>
                      </a:r>
                    </a:p>
                  </a:txBody>
                  <a:tcPr marL="21503" marR="21503" marT="10751" marB="10751" anchor="ctr"/>
                </a:tc>
                <a:tc>
                  <a:txBody>
                    <a:bodyPr/>
                    <a:lstStyle/>
                    <a:p>
                      <a:r>
                        <a:rPr lang="en-US" sz="1000"/>
                        <a:t>(None), Yes</a:t>
                      </a:r>
                    </a:p>
                  </a:txBody>
                  <a:tcPr marL="21503" marR="21503" marT="10751" marB="10751" anchor="ctr"/>
                </a:tc>
                <a:tc>
                  <a:txBody>
                    <a:bodyPr/>
                    <a:lstStyle/>
                    <a:p>
                      <a:r>
                        <a:rPr lang="en-US" sz="1000"/>
                        <a:t>No</a:t>
                      </a:r>
                    </a:p>
                  </a:txBody>
                  <a:tcPr marL="21503" marR="21503" marT="10751" marB="10751" anchor="ctr"/>
                </a:tc>
                <a:extLst>
                  <a:ext uri="{0D108BD9-81ED-4DB2-BD59-A6C34878D82A}">
                    <a16:rowId xmlns:a16="http://schemas.microsoft.com/office/drawing/2014/main" val="10006"/>
                  </a:ext>
                </a:extLst>
              </a:tr>
              <a:tr h="487707">
                <a:tc>
                  <a:txBody>
                    <a:bodyPr/>
                    <a:lstStyle/>
                    <a:p>
                      <a:r>
                        <a:rPr lang="en-US" sz="1000"/>
                        <a:t>NetTcpBinding </a:t>
                      </a:r>
                    </a:p>
                  </a:txBody>
                  <a:tcPr marL="21503" marR="21503" marT="10751" marB="10751" anchor="ctr"/>
                </a:tc>
                <a:tc>
                  <a:txBody>
                    <a:bodyPr/>
                    <a:lstStyle/>
                    <a:p>
                      <a:r>
                        <a:rPr lang="en-US" sz="1000"/>
                        <a:t>.NET</a:t>
                      </a:r>
                    </a:p>
                  </a:txBody>
                  <a:tcPr marL="21503" marR="21503" marT="10751" marB="10751" anchor="ctr"/>
                </a:tc>
                <a:tc>
                  <a:txBody>
                    <a:bodyPr/>
                    <a:lstStyle/>
                    <a:p>
                      <a:r>
                        <a:rPr lang="en-US" sz="1000"/>
                        <a:t>None, (Transport), Message,</a:t>
                      </a:r>
                    </a:p>
                    <a:p>
                      <a:r>
                        <a:rPr lang="en-US" sz="1000"/>
                        <a:t>Mixed</a:t>
                      </a:r>
                    </a:p>
                  </a:txBody>
                  <a:tcPr marL="21503" marR="21503" marT="10751" marB="10751" anchor="ctr"/>
                </a:tc>
                <a:tc>
                  <a:txBody>
                    <a:bodyPr/>
                    <a:lstStyle/>
                    <a:p>
                      <a:r>
                        <a:rPr lang="en-US" sz="1000"/>
                        <a:t>Reliable Session, (Transport)</a:t>
                      </a:r>
                    </a:p>
                  </a:txBody>
                  <a:tcPr marL="21503" marR="21503" marT="10751" marB="10751" anchor="ctr"/>
                </a:tc>
                <a:tc>
                  <a:txBody>
                    <a:bodyPr/>
                    <a:lstStyle/>
                    <a:p>
                      <a:r>
                        <a:rPr lang="en-US" sz="1000"/>
                        <a:t>(None), Yes</a:t>
                      </a:r>
                    </a:p>
                  </a:txBody>
                  <a:tcPr marL="21503" marR="21503" marT="10751" marB="10751" anchor="ctr"/>
                </a:tc>
                <a:tc>
                  <a:txBody>
                    <a:bodyPr/>
                    <a:lstStyle/>
                    <a:p>
                      <a:r>
                        <a:rPr lang="en-US" sz="1000"/>
                        <a:t>Yes</a:t>
                      </a:r>
                    </a:p>
                  </a:txBody>
                  <a:tcPr marL="21503" marR="21503" marT="10751" marB="10751" anchor="ctr"/>
                </a:tc>
                <a:extLst>
                  <a:ext uri="{0D108BD9-81ED-4DB2-BD59-A6C34878D82A}">
                    <a16:rowId xmlns:a16="http://schemas.microsoft.com/office/drawing/2014/main" val="10007"/>
                  </a:ext>
                </a:extLst>
              </a:tr>
              <a:tr h="256687">
                <a:tc>
                  <a:txBody>
                    <a:bodyPr/>
                    <a:lstStyle/>
                    <a:p>
                      <a:r>
                        <a:rPr lang="en-US" sz="1000"/>
                        <a:t>NetNamedPipeBinding </a:t>
                      </a:r>
                    </a:p>
                  </a:txBody>
                  <a:tcPr marL="21503" marR="21503" marT="10751" marB="10751" anchor="ctr"/>
                </a:tc>
                <a:tc>
                  <a:txBody>
                    <a:bodyPr/>
                    <a:lstStyle/>
                    <a:p>
                      <a:r>
                        <a:rPr lang="en-US" sz="1000"/>
                        <a:t>.NET</a:t>
                      </a:r>
                    </a:p>
                  </a:txBody>
                  <a:tcPr marL="21503" marR="21503" marT="10751" marB="10751" anchor="ctr"/>
                </a:tc>
                <a:tc>
                  <a:txBody>
                    <a:bodyPr/>
                    <a:lstStyle/>
                    <a:p>
                      <a:r>
                        <a:rPr lang="en-US" sz="1000"/>
                        <a:t>None,</a:t>
                      </a:r>
                    </a:p>
                    <a:p>
                      <a:r>
                        <a:rPr lang="en-US" sz="1000"/>
                        <a:t>(Transport)</a:t>
                      </a:r>
                    </a:p>
                  </a:txBody>
                  <a:tcPr marL="21503" marR="21503" marT="10751" marB="10751" anchor="ctr"/>
                </a:tc>
                <a:tc>
                  <a:txBody>
                    <a:bodyPr/>
                    <a:lstStyle/>
                    <a:p>
                      <a:r>
                        <a:rPr lang="en-US" sz="1000"/>
                        <a:t>None, (Transport)</a:t>
                      </a:r>
                    </a:p>
                  </a:txBody>
                  <a:tcPr marL="21503" marR="21503" marT="10751" marB="10751" anchor="ctr"/>
                </a:tc>
                <a:tc>
                  <a:txBody>
                    <a:bodyPr/>
                    <a:lstStyle/>
                    <a:p>
                      <a:r>
                        <a:rPr lang="en-US" sz="1000"/>
                        <a:t>(None), Yes</a:t>
                      </a:r>
                    </a:p>
                  </a:txBody>
                  <a:tcPr marL="21503" marR="21503" marT="10751" marB="10751" anchor="ctr"/>
                </a:tc>
                <a:tc>
                  <a:txBody>
                    <a:bodyPr/>
                    <a:lstStyle/>
                    <a:p>
                      <a:r>
                        <a:rPr lang="en-US" sz="1000"/>
                        <a:t>Yes</a:t>
                      </a:r>
                    </a:p>
                  </a:txBody>
                  <a:tcPr marL="21503" marR="21503" marT="10751" marB="10751" anchor="ctr"/>
                </a:tc>
                <a:extLst>
                  <a:ext uri="{0D108BD9-81ED-4DB2-BD59-A6C34878D82A}">
                    <a16:rowId xmlns:a16="http://schemas.microsoft.com/office/drawing/2014/main" val="10008"/>
                  </a:ext>
                </a:extLst>
              </a:tr>
              <a:tr h="410700">
                <a:tc>
                  <a:txBody>
                    <a:bodyPr/>
                    <a:lstStyle/>
                    <a:p>
                      <a:r>
                        <a:rPr lang="en-US" sz="1000"/>
                        <a:t>NetMsmqBinding </a:t>
                      </a:r>
                    </a:p>
                  </a:txBody>
                  <a:tcPr marL="21503" marR="21503" marT="10751" marB="10751" anchor="ctr"/>
                </a:tc>
                <a:tc>
                  <a:txBody>
                    <a:bodyPr/>
                    <a:lstStyle/>
                    <a:p>
                      <a:r>
                        <a:rPr lang="en-US" sz="1000"/>
                        <a:t>.NET</a:t>
                      </a:r>
                    </a:p>
                  </a:txBody>
                  <a:tcPr marL="21503" marR="21503" marT="10751" marB="10751" anchor="ctr"/>
                </a:tc>
                <a:tc>
                  <a:txBody>
                    <a:bodyPr/>
                    <a:lstStyle/>
                    <a:p>
                      <a:r>
                        <a:rPr lang="en-US" sz="1000"/>
                        <a:t>None, Message, (Transport), Both</a:t>
                      </a:r>
                    </a:p>
                  </a:txBody>
                  <a:tcPr marL="21503" marR="21503" marT="10751" marB="10751" anchor="ctr"/>
                </a:tc>
                <a:tc>
                  <a:txBody>
                    <a:bodyPr/>
                    <a:lstStyle/>
                    <a:p>
                      <a:r>
                        <a:rPr lang="en-US" sz="1000"/>
                        <a:t>(None)</a:t>
                      </a:r>
                    </a:p>
                  </a:txBody>
                  <a:tcPr marL="21503" marR="21503" marT="10751" marB="10751" anchor="ctr"/>
                </a:tc>
                <a:tc>
                  <a:txBody>
                    <a:bodyPr/>
                    <a:lstStyle/>
                    <a:p>
                      <a:r>
                        <a:rPr lang="en-US" sz="1000"/>
                        <a:t>(None), Yes</a:t>
                      </a:r>
                    </a:p>
                  </a:txBody>
                  <a:tcPr marL="21503" marR="21503" marT="10751" marB="10751" anchor="ctr"/>
                </a:tc>
                <a:tc>
                  <a:txBody>
                    <a:bodyPr/>
                    <a:lstStyle/>
                    <a:p>
                      <a:r>
                        <a:rPr lang="en-US" sz="1000"/>
                        <a:t>No</a:t>
                      </a:r>
                    </a:p>
                  </a:txBody>
                  <a:tcPr marL="21503" marR="21503" marT="10751" marB="10751" anchor="ctr"/>
                </a:tc>
                <a:extLst>
                  <a:ext uri="{0D108BD9-81ED-4DB2-BD59-A6C34878D82A}">
                    <a16:rowId xmlns:a16="http://schemas.microsoft.com/office/drawing/2014/main" val="10009"/>
                  </a:ext>
                </a:extLst>
              </a:tr>
              <a:tr h="487707">
                <a:tc>
                  <a:txBody>
                    <a:bodyPr/>
                    <a:lstStyle/>
                    <a:p>
                      <a:r>
                        <a:rPr lang="en-US" sz="1000"/>
                        <a:t>NetPeerTcpBinding </a:t>
                      </a:r>
                    </a:p>
                  </a:txBody>
                  <a:tcPr marL="21503" marR="21503" marT="10751" marB="10751" anchor="ctr"/>
                </a:tc>
                <a:tc>
                  <a:txBody>
                    <a:bodyPr/>
                    <a:lstStyle/>
                    <a:p>
                      <a:r>
                        <a:rPr lang="en-US" sz="1000"/>
                        <a:t>Peer</a:t>
                      </a:r>
                    </a:p>
                  </a:txBody>
                  <a:tcPr marL="21503" marR="21503" marT="10751" marB="10751" anchor="ctr"/>
                </a:tc>
                <a:tc>
                  <a:txBody>
                    <a:bodyPr/>
                    <a:lstStyle/>
                    <a:p>
                      <a:r>
                        <a:rPr lang="en-US" sz="1000"/>
                        <a:t>None, Message, (Transport), Mixed</a:t>
                      </a:r>
                    </a:p>
                  </a:txBody>
                  <a:tcPr marL="21503" marR="21503" marT="10751" marB="10751" anchor="ctr"/>
                </a:tc>
                <a:tc>
                  <a:txBody>
                    <a:bodyPr/>
                    <a:lstStyle/>
                    <a:p>
                      <a:r>
                        <a:rPr lang="en-US" sz="1000"/>
                        <a:t>(None)</a:t>
                      </a:r>
                    </a:p>
                  </a:txBody>
                  <a:tcPr marL="21503" marR="21503" marT="10751" marB="10751" anchor="ctr"/>
                </a:tc>
                <a:tc>
                  <a:txBody>
                    <a:bodyPr/>
                    <a:lstStyle/>
                    <a:p>
                      <a:r>
                        <a:rPr lang="en-US" sz="1000"/>
                        <a:t>(None)</a:t>
                      </a:r>
                    </a:p>
                  </a:txBody>
                  <a:tcPr marL="21503" marR="21503" marT="10751" marB="10751" anchor="ctr"/>
                </a:tc>
                <a:tc>
                  <a:txBody>
                    <a:bodyPr/>
                    <a:lstStyle/>
                    <a:p>
                      <a:r>
                        <a:rPr lang="en-US" sz="1000"/>
                        <a:t>Yes</a:t>
                      </a:r>
                    </a:p>
                  </a:txBody>
                  <a:tcPr marL="21503" marR="21503" marT="10751" marB="10751" anchor="ctr"/>
                </a:tc>
                <a:extLst>
                  <a:ext uri="{0D108BD9-81ED-4DB2-BD59-A6C34878D82A}">
                    <a16:rowId xmlns:a16="http://schemas.microsoft.com/office/drawing/2014/main" val="10010"/>
                  </a:ext>
                </a:extLst>
              </a:tr>
              <a:tr h="333694">
                <a:tc>
                  <a:txBody>
                    <a:bodyPr/>
                    <a:lstStyle/>
                    <a:p>
                      <a:r>
                        <a:rPr lang="en-US" sz="1000"/>
                        <a:t>MsmqIntegrationBinding </a:t>
                      </a:r>
                    </a:p>
                  </a:txBody>
                  <a:tcPr marL="21503" marR="21503" marT="10751" marB="10751" anchor="ctr"/>
                </a:tc>
                <a:tc>
                  <a:txBody>
                    <a:bodyPr/>
                    <a:lstStyle/>
                    <a:p>
                      <a:r>
                        <a:rPr lang="en-US" sz="1000"/>
                        <a:t>MSMQ</a:t>
                      </a:r>
                    </a:p>
                  </a:txBody>
                  <a:tcPr marL="21503" marR="21503" marT="10751" marB="10751" anchor="ctr"/>
                </a:tc>
                <a:tc>
                  <a:txBody>
                    <a:bodyPr/>
                    <a:lstStyle/>
                    <a:p>
                      <a:r>
                        <a:rPr lang="en-US" sz="1000"/>
                        <a:t>None, (Transport)</a:t>
                      </a:r>
                    </a:p>
                  </a:txBody>
                  <a:tcPr marL="21503" marR="21503" marT="10751" marB="10751" anchor="ctr"/>
                </a:tc>
                <a:tc>
                  <a:txBody>
                    <a:bodyPr/>
                    <a:lstStyle/>
                    <a:p>
                      <a:r>
                        <a:rPr lang="en-US" sz="1000"/>
                        <a:t>(None)</a:t>
                      </a:r>
                    </a:p>
                  </a:txBody>
                  <a:tcPr marL="21503" marR="21503" marT="10751" marB="10751" anchor="ctr"/>
                </a:tc>
                <a:tc>
                  <a:txBody>
                    <a:bodyPr/>
                    <a:lstStyle/>
                    <a:p>
                      <a:r>
                        <a:rPr lang="en-US" sz="1000"/>
                        <a:t>(None), Yes</a:t>
                      </a:r>
                    </a:p>
                  </a:txBody>
                  <a:tcPr marL="21503" marR="21503" marT="10751" marB="10751" anchor="ctr"/>
                </a:tc>
                <a:tc>
                  <a:txBody>
                    <a:bodyPr/>
                    <a:lstStyle/>
                    <a:p>
                      <a:r>
                        <a:rPr lang="en-US" sz="1000" dirty="0"/>
                        <a:t>n/a</a:t>
                      </a:r>
                    </a:p>
                  </a:txBody>
                  <a:tcPr marL="21503" marR="21503" marT="10751" marB="10751"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t>Interoperability</a:t>
            </a:r>
          </a:p>
        </p:txBody>
      </p:sp>
      <p:sp>
        <p:nvSpPr>
          <p:cNvPr id="26627" name="Content Placeholder 2"/>
          <p:cNvSpPr>
            <a:spLocks noGrp="1"/>
          </p:cNvSpPr>
          <p:nvPr>
            <p:ph idx="1"/>
          </p:nvPr>
        </p:nvSpPr>
        <p:spPr/>
        <p:txBody>
          <a:bodyPr/>
          <a:lstStyle/>
          <a:p>
            <a:pPr eaLnBrk="1" hangingPunct="1"/>
            <a:r>
              <a:rPr lang="en-US" sz="2800"/>
              <a:t>Channel protocols determine interoperability with other platforms:</a:t>
            </a:r>
          </a:p>
          <a:p>
            <a:pPr lvl="1" eaLnBrk="1" hangingPunct="1"/>
            <a:r>
              <a:rPr lang="en-US" sz="2400"/>
              <a:t>BasicHttpBinding </a:t>
            </a:r>
            <a:r>
              <a:rPr lang="en-US" sz="2400">
                <a:sym typeface="Wingdings" pitchFamily="2" charset="2"/>
              </a:rPr>
              <a:t> universal interoperability</a:t>
            </a:r>
          </a:p>
          <a:p>
            <a:pPr lvl="1" eaLnBrk="1" hangingPunct="1"/>
            <a:r>
              <a:rPr lang="en-US" sz="2400">
                <a:sym typeface="Wingdings" pitchFamily="2" charset="2"/>
              </a:rPr>
              <a:t>WSHttpBinding  platforms that use ws extensions</a:t>
            </a:r>
          </a:p>
          <a:p>
            <a:pPr lvl="1" eaLnBrk="1" hangingPunct="1"/>
            <a:r>
              <a:rPr lang="en-US" sz="2400"/>
              <a:t>NetTcpBinding </a:t>
            </a:r>
            <a:r>
              <a:rPr lang="en-US" sz="2400">
                <a:sym typeface="Wingdings" pitchFamily="2" charset="2"/>
              </a:rPr>
              <a:t> .Net on both ends</a:t>
            </a:r>
          </a:p>
          <a:p>
            <a:pPr lvl="1" eaLnBrk="1" hangingPunct="1"/>
            <a:r>
              <a:rPr lang="en-US" sz="2400">
                <a:sym typeface="Wingdings" pitchFamily="2" charset="2"/>
              </a:rPr>
              <a:t>MSMQ  WCF to pre WCF windows platforms</a:t>
            </a:r>
            <a:endParaRPr lang="en-US" sz="2400"/>
          </a:p>
        </p:txBody>
      </p:sp>
      <p:sp>
        <p:nvSpPr>
          <p:cNvPr id="4" name="Slide Number Placeholder 3"/>
          <p:cNvSpPr>
            <a:spLocks noGrp="1"/>
          </p:cNvSpPr>
          <p:nvPr>
            <p:ph type="sldNum" sz="quarter" idx="12"/>
          </p:nvPr>
        </p:nvSpPr>
        <p:spPr/>
        <p:txBody>
          <a:bodyPr/>
          <a:lstStyle/>
          <a:p>
            <a:pPr>
              <a:defRPr/>
            </a:pPr>
            <a:fld id="{3994C305-A2B1-4609-A3E9-F8C8A3DEBBF9}" type="slidenum">
              <a:rPr lang="en-US" smtClean="0"/>
              <a:pPr>
                <a:defRPr/>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Code References</a:t>
            </a:r>
          </a:p>
        </p:txBody>
      </p:sp>
      <p:sp>
        <p:nvSpPr>
          <p:cNvPr id="3" name="Content Placeholder 2"/>
          <p:cNvSpPr>
            <a:spLocks noGrp="1"/>
          </p:cNvSpPr>
          <p:nvPr>
            <p:ph idx="1"/>
          </p:nvPr>
        </p:nvSpPr>
        <p:spPr/>
        <p:txBody>
          <a:bodyPr/>
          <a:lstStyle/>
          <a:p>
            <a:r>
              <a:rPr lang="en-US" dirty="0">
                <a:hlinkClick r:id="rId2"/>
              </a:rPr>
              <a:t>http://ecs.syr.edu/faculty/fawcett/handouts/Coretechnologies/SocketsAndRemoting/code/WCF_Fawcett_Examples/</a:t>
            </a:r>
            <a:endParaRPr lang="en-US" dirty="0"/>
          </a:p>
          <a:p>
            <a:r>
              <a:rPr lang="en-US" dirty="0">
                <a:hlinkClick r:id="rId3"/>
              </a:rPr>
              <a:t>http://ecs.syr.edu/faculty/fawcett/handouts/Coretechnologies/SocketsAndRemoting/code/WCF_EditedMicrosoftSamples/</a:t>
            </a:r>
            <a:endParaRPr lang="en-US" dirty="0"/>
          </a:p>
          <a:p>
            <a:r>
              <a:rPr lang="en-US" dirty="0"/>
              <a:t>Start with these references and use object browser and MSDN docs via F1 key</a:t>
            </a:r>
          </a:p>
          <a:p>
            <a:endParaRPr lang="en-US" dirty="0"/>
          </a:p>
        </p:txBody>
      </p:sp>
      <p:sp>
        <p:nvSpPr>
          <p:cNvPr id="4" name="Slide Number Placeholder 3"/>
          <p:cNvSpPr>
            <a:spLocks noGrp="1"/>
          </p:cNvSpPr>
          <p:nvPr>
            <p:ph type="sldNum" sz="quarter" idx="12"/>
          </p:nvPr>
        </p:nvSpPr>
        <p:spPr/>
        <p:txBody>
          <a:bodyPr/>
          <a:lstStyle/>
          <a:p>
            <a:pPr>
              <a:defRPr/>
            </a:pPr>
            <a:fld id="{61509B23-8FE6-4773-B218-C92F03F6CB30}" type="slidenum">
              <a:rPr lang="en-US" smtClean="0"/>
              <a:pPr>
                <a:defRPr/>
              </a:pPr>
              <a:t>2</a:t>
            </a:fld>
            <a:endParaRPr lang="en-US" dirty="0"/>
          </a:p>
        </p:txBody>
      </p:sp>
    </p:spTree>
    <p:extLst>
      <p:ext uri="{BB962C8B-B14F-4D97-AF65-F5344CB8AC3E}">
        <p14:creationId xmlns:p14="http://schemas.microsoft.com/office/powerpoint/2010/main" val="221563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t>Service Behaviors</a:t>
            </a:r>
          </a:p>
        </p:txBody>
      </p:sp>
      <p:sp>
        <p:nvSpPr>
          <p:cNvPr id="27651" name="Content Placeholder 2"/>
          <p:cNvSpPr>
            <a:spLocks noGrp="1"/>
          </p:cNvSpPr>
          <p:nvPr>
            <p:ph idx="1"/>
          </p:nvPr>
        </p:nvSpPr>
        <p:spPr/>
        <p:txBody>
          <a:bodyPr>
            <a:normAutofit fontScale="92500" lnSpcReduction="20000"/>
          </a:bodyPr>
          <a:lstStyle/>
          <a:p>
            <a:pPr eaLnBrk="1" hangingPunct="1"/>
            <a:r>
              <a:rPr lang="en-US" sz="2800"/>
              <a:t>Instancing:</a:t>
            </a:r>
          </a:p>
          <a:p>
            <a:pPr lvl="1" eaLnBrk="1" hangingPunct="1"/>
            <a:r>
              <a:rPr lang="en-US" sz="2400" b="1"/>
              <a:t>Singleton</a:t>
            </a:r>
            <a:r>
              <a:rPr lang="en-US" sz="2400"/>
              <a:t>: one instance for all clients</a:t>
            </a:r>
          </a:p>
          <a:p>
            <a:pPr lvl="1" eaLnBrk="1" hangingPunct="1"/>
            <a:r>
              <a:rPr lang="en-US" sz="2400" b="1"/>
              <a:t>Per call</a:t>
            </a:r>
            <a:r>
              <a:rPr lang="en-US" sz="2400"/>
              <a:t>: one instance per service call</a:t>
            </a:r>
          </a:p>
          <a:p>
            <a:pPr lvl="1" eaLnBrk="1" hangingPunct="1"/>
            <a:r>
              <a:rPr lang="en-US" sz="2400" b="1"/>
              <a:t>Private session</a:t>
            </a:r>
            <a:r>
              <a:rPr lang="en-US" sz="2400"/>
              <a:t>: one instance per client session</a:t>
            </a:r>
          </a:p>
          <a:p>
            <a:pPr lvl="1" eaLnBrk="1" hangingPunct="1"/>
            <a:r>
              <a:rPr lang="en-US" sz="2400" b="1"/>
              <a:t>Shared session</a:t>
            </a:r>
            <a:r>
              <a:rPr lang="en-US" sz="2400"/>
              <a:t>: one instance per session shared between clients</a:t>
            </a:r>
          </a:p>
          <a:p>
            <a:pPr eaLnBrk="1" hangingPunct="1"/>
            <a:r>
              <a:rPr lang="en-US" sz="2800"/>
              <a:t>Concurrency models for instances:</a:t>
            </a:r>
          </a:p>
          <a:p>
            <a:pPr lvl="1" eaLnBrk="1" hangingPunct="1"/>
            <a:r>
              <a:rPr lang="en-US" sz="2400" b="1"/>
              <a:t>Single</a:t>
            </a:r>
            <a:r>
              <a:rPr lang="en-US" sz="2400"/>
              <a:t>: one thread at a time accesses instance</a:t>
            </a:r>
          </a:p>
          <a:p>
            <a:pPr lvl="1" eaLnBrk="1" hangingPunct="1"/>
            <a:r>
              <a:rPr lang="en-US" sz="2400" b="1"/>
              <a:t>Multiple</a:t>
            </a:r>
            <a:r>
              <a:rPr lang="en-US" sz="2400"/>
              <a:t>: more than one thread may enter instance</a:t>
            </a:r>
          </a:p>
          <a:p>
            <a:pPr lvl="1" eaLnBrk="1" hangingPunct="1"/>
            <a:r>
              <a:rPr lang="en-US" sz="2400" b="1"/>
              <a:t>Reentrant</a:t>
            </a:r>
            <a:r>
              <a:rPr lang="en-US" sz="2400"/>
              <a:t>: threads make recursive calls without deadlock</a:t>
            </a:r>
          </a:p>
        </p:txBody>
      </p:sp>
      <p:sp>
        <p:nvSpPr>
          <p:cNvPr id="4" name="Slide Number Placeholder 3"/>
          <p:cNvSpPr>
            <a:spLocks noGrp="1"/>
          </p:cNvSpPr>
          <p:nvPr>
            <p:ph type="sldNum" sz="quarter" idx="12"/>
          </p:nvPr>
        </p:nvSpPr>
        <p:spPr/>
        <p:txBody>
          <a:bodyPr/>
          <a:lstStyle/>
          <a:p>
            <a:pPr>
              <a:defRPr/>
            </a:pPr>
            <a:fld id="{DFF03EAB-1F92-4EC6-9195-AAAFD40D540E}" type="slidenum">
              <a:rPr lang="en-US" smtClean="0"/>
              <a:pPr>
                <a:defRPr/>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868362"/>
          </a:xfrm>
        </p:spPr>
        <p:txBody>
          <a:bodyPr/>
          <a:lstStyle/>
          <a:p>
            <a:pPr eaLnBrk="1" hangingPunct="1"/>
            <a:r>
              <a:rPr lang="en-US"/>
              <a:t>Other Service Behaviors</a:t>
            </a:r>
          </a:p>
        </p:txBody>
      </p:sp>
      <p:sp>
        <p:nvSpPr>
          <p:cNvPr id="28675" name="Content Placeholder 2"/>
          <p:cNvSpPr>
            <a:spLocks noGrp="1"/>
          </p:cNvSpPr>
          <p:nvPr>
            <p:ph idx="1"/>
          </p:nvPr>
        </p:nvSpPr>
        <p:spPr>
          <a:xfrm>
            <a:off x="457200" y="1417637"/>
            <a:ext cx="8229600" cy="4906963"/>
          </a:xfrm>
        </p:spPr>
        <p:txBody>
          <a:bodyPr>
            <a:normAutofit lnSpcReduction="10000"/>
          </a:bodyPr>
          <a:lstStyle/>
          <a:p>
            <a:pPr eaLnBrk="1" hangingPunct="1"/>
            <a:r>
              <a:rPr lang="en-US" sz="2400" dirty="0"/>
              <a:t>Throttling:</a:t>
            </a:r>
          </a:p>
          <a:p>
            <a:pPr lvl="1" eaLnBrk="1" hangingPunct="1"/>
            <a:r>
              <a:rPr lang="en-US" sz="2000" dirty="0"/>
              <a:t>Limits on number of messages, instances, and threads a service can process simultaneously</a:t>
            </a:r>
          </a:p>
          <a:p>
            <a:pPr eaLnBrk="1" hangingPunct="1"/>
            <a:r>
              <a:rPr lang="en-US" sz="2400" dirty="0"/>
              <a:t>Error handling:</a:t>
            </a:r>
          </a:p>
          <a:p>
            <a:pPr lvl="1" eaLnBrk="1" hangingPunct="1"/>
            <a:r>
              <a:rPr lang="en-US" sz="2000" dirty="0"/>
              <a:t>Options to handle, let framework handle, and report to client</a:t>
            </a:r>
          </a:p>
          <a:p>
            <a:pPr eaLnBrk="1" hangingPunct="1"/>
            <a:r>
              <a:rPr lang="en-US" sz="2400" dirty="0"/>
              <a:t>Metadata:</a:t>
            </a:r>
          </a:p>
          <a:p>
            <a:pPr lvl="1" eaLnBrk="1" hangingPunct="1"/>
            <a:r>
              <a:rPr lang="en-US" sz="2000" dirty="0"/>
              <a:t>Services can be self-describing, providing MEX endpoints</a:t>
            </a:r>
          </a:p>
          <a:p>
            <a:pPr eaLnBrk="1" hangingPunct="1"/>
            <a:r>
              <a:rPr lang="en-US" sz="2400" dirty="0"/>
              <a:t>Lifetime:</a:t>
            </a:r>
          </a:p>
          <a:p>
            <a:pPr lvl="1" eaLnBrk="1" hangingPunct="1"/>
            <a:r>
              <a:rPr lang="en-US" sz="2000" dirty="0"/>
              <a:t>Can specify session duration, service operations to initiate sessions and others to terminate sessions</a:t>
            </a:r>
          </a:p>
          <a:p>
            <a:pPr eaLnBrk="1" hangingPunct="1"/>
            <a:r>
              <a:rPr lang="en-US" sz="2400" dirty="0"/>
              <a:t>Security:</a:t>
            </a:r>
          </a:p>
          <a:p>
            <a:pPr lvl="1" eaLnBrk="1" hangingPunct="1"/>
            <a:r>
              <a:rPr lang="en-US" sz="2000" dirty="0"/>
              <a:t>Can specify message confidentiality, integrity, authentication, authorization, auditing, and replay detection.</a:t>
            </a:r>
          </a:p>
        </p:txBody>
      </p:sp>
      <p:sp>
        <p:nvSpPr>
          <p:cNvPr id="4" name="Slide Number Placeholder 3"/>
          <p:cNvSpPr>
            <a:spLocks noGrp="1"/>
          </p:cNvSpPr>
          <p:nvPr>
            <p:ph type="sldNum" sz="quarter" idx="12"/>
          </p:nvPr>
        </p:nvSpPr>
        <p:spPr/>
        <p:txBody>
          <a:bodyPr/>
          <a:lstStyle/>
          <a:p>
            <a:pPr>
              <a:defRPr/>
            </a:pPr>
            <a:fld id="{E2F132A7-FF71-4CEB-A2EC-B4B0BF9B2EFD}" type="slidenum">
              <a:rPr lang="en-US" smtClean="0"/>
              <a:pPr>
                <a:defRPr/>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42108" y="381001"/>
            <a:ext cx="6859787" cy="838200"/>
          </a:xfrm>
        </p:spPr>
        <p:txBody>
          <a:bodyPr/>
          <a:lstStyle/>
          <a:p>
            <a:pPr eaLnBrk="1" hangingPunct="1"/>
            <a:r>
              <a:rPr lang="en-US" dirty="0"/>
              <a:t>Structuring Service Code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2620486"/>
              </p:ext>
            </p:extLst>
          </p:nvPr>
        </p:nvGraphicFramePr>
        <p:xfrm>
          <a:off x="1141413" y="1741487"/>
          <a:ext cx="6853239" cy="4226759"/>
        </p:xfrm>
        <a:graphic>
          <a:graphicData uri="http://schemas.openxmlformats.org/drawingml/2006/table">
            <a:tbl>
              <a:tblPr firstRow="1" bandRow="1">
                <a:tableStyleId>{5C22544A-7EE6-4342-B048-85BDC9FD1C3A}</a:tableStyleId>
              </a:tblPr>
              <a:tblGrid>
                <a:gridCol w="2284413">
                  <a:extLst>
                    <a:ext uri="{9D8B030D-6E8A-4147-A177-3AD203B41FA5}">
                      <a16:colId xmlns:a16="http://schemas.microsoft.com/office/drawing/2014/main" val="20000"/>
                    </a:ext>
                  </a:extLst>
                </a:gridCol>
                <a:gridCol w="1776766">
                  <a:extLst>
                    <a:ext uri="{9D8B030D-6E8A-4147-A177-3AD203B41FA5}">
                      <a16:colId xmlns:a16="http://schemas.microsoft.com/office/drawing/2014/main" val="20001"/>
                    </a:ext>
                  </a:extLst>
                </a:gridCol>
                <a:gridCol w="2792060">
                  <a:extLst>
                    <a:ext uri="{9D8B030D-6E8A-4147-A177-3AD203B41FA5}">
                      <a16:colId xmlns:a16="http://schemas.microsoft.com/office/drawing/2014/main" val="20002"/>
                    </a:ext>
                  </a:extLst>
                </a:gridCol>
              </a:tblGrid>
              <a:tr h="370872">
                <a:tc>
                  <a:txBody>
                    <a:bodyPr/>
                    <a:lstStyle/>
                    <a:p>
                      <a:r>
                        <a:rPr lang="en-US" sz="1800" dirty="0"/>
                        <a:t>Service</a:t>
                      </a:r>
                    </a:p>
                  </a:txBody>
                  <a:tcPr marL="76147" marR="76147" marT="45724" marB="45724">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sz="1800" dirty="0"/>
                        <a:t>Class</a:t>
                      </a:r>
                    </a:p>
                  </a:txBody>
                  <a:tcPr marL="76147" marR="76147" marT="45724" marB="45724">
                    <a:lnT w="28575" cap="flat" cmpd="sng" algn="ctr">
                      <a:solidFill>
                        <a:schemeClr val="tx1"/>
                      </a:solidFill>
                      <a:prstDash val="solid"/>
                      <a:round/>
                      <a:headEnd type="none" w="med" len="med"/>
                      <a:tailEnd type="none" w="med" len="med"/>
                    </a:lnT>
                  </a:tcPr>
                </a:tc>
                <a:tc>
                  <a:txBody>
                    <a:bodyPr/>
                    <a:lstStyle/>
                    <a:p>
                      <a:r>
                        <a:rPr lang="en-US" sz="1800" dirty="0"/>
                        <a:t>Attribute</a:t>
                      </a:r>
                    </a:p>
                  </a:txBody>
                  <a:tcPr marL="76147" marR="76147" marT="45724" marB="45724">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72">
                <a:tc>
                  <a:txBody>
                    <a:bodyPr/>
                    <a:lstStyle/>
                    <a:p>
                      <a:r>
                        <a:rPr lang="en-US" sz="1800" dirty="0"/>
                        <a:t>Service contract</a:t>
                      </a:r>
                    </a:p>
                  </a:txBody>
                  <a:tcPr marL="76147" marR="76147" marT="45724" marB="45724">
                    <a:lnL w="28575" cap="flat" cmpd="sng" algn="ctr">
                      <a:solidFill>
                        <a:schemeClr val="tx1"/>
                      </a:solidFill>
                      <a:prstDash val="solid"/>
                      <a:round/>
                      <a:headEnd type="none" w="med" len="med"/>
                      <a:tailEnd type="none" w="med" len="med"/>
                    </a:lnL>
                  </a:tcPr>
                </a:tc>
                <a:tc>
                  <a:txBody>
                    <a:bodyPr/>
                    <a:lstStyle/>
                    <a:p>
                      <a:r>
                        <a:rPr lang="en-US" sz="1800" dirty="0"/>
                        <a:t>interface</a:t>
                      </a:r>
                    </a:p>
                  </a:txBody>
                  <a:tcPr marL="76147" marR="76147" marT="45724" marB="45724"/>
                </a:tc>
                <a:tc>
                  <a:txBody>
                    <a:bodyPr/>
                    <a:lstStyle/>
                    <a:p>
                      <a:r>
                        <a:rPr lang="en-US" sz="1800" dirty="0"/>
                        <a:t>[</a:t>
                      </a:r>
                      <a:r>
                        <a:rPr lang="en-US" sz="1800" dirty="0" err="1"/>
                        <a:t>ServiceContract</a:t>
                      </a:r>
                      <a:r>
                        <a:rPr lang="en-US" sz="1800" dirty="0"/>
                        <a:t>]</a:t>
                      </a:r>
                    </a:p>
                  </a:txBody>
                  <a:tcPr marL="76147" marR="76147" marT="45724" marB="45724">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72">
                <a:tc>
                  <a:txBody>
                    <a:bodyPr/>
                    <a:lstStyle/>
                    <a:p>
                      <a:r>
                        <a:rPr lang="en-US" sz="1800" dirty="0"/>
                        <a:t>Service operation</a:t>
                      </a:r>
                    </a:p>
                  </a:txBody>
                  <a:tcPr marL="76147" marR="76147" marT="45724" marB="45724">
                    <a:lnL w="28575" cap="flat" cmpd="sng" algn="ctr">
                      <a:solidFill>
                        <a:schemeClr val="tx1"/>
                      </a:solidFill>
                      <a:prstDash val="solid"/>
                      <a:round/>
                      <a:headEnd type="none" w="med" len="med"/>
                      <a:tailEnd type="none" w="med" len="med"/>
                    </a:lnL>
                  </a:tcPr>
                </a:tc>
                <a:tc>
                  <a:txBody>
                    <a:bodyPr/>
                    <a:lstStyle/>
                    <a:p>
                      <a:r>
                        <a:rPr lang="en-US" sz="1800" dirty="0"/>
                        <a:t>method</a:t>
                      </a:r>
                    </a:p>
                  </a:txBody>
                  <a:tcPr marL="76147" marR="76147" marT="45724" marB="45724"/>
                </a:tc>
                <a:tc>
                  <a:txBody>
                    <a:bodyPr/>
                    <a:lstStyle/>
                    <a:p>
                      <a:r>
                        <a:rPr lang="en-US" sz="1800" dirty="0"/>
                        <a:t>[</a:t>
                      </a:r>
                      <a:r>
                        <a:rPr lang="en-US" sz="1800" dirty="0" err="1"/>
                        <a:t>OperationContract</a:t>
                      </a:r>
                      <a:r>
                        <a:rPr lang="en-US" sz="1800" dirty="0"/>
                        <a:t>]</a:t>
                      </a:r>
                    </a:p>
                  </a:txBody>
                  <a:tcPr marL="76147" marR="76147" marT="45724" marB="45724">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40135">
                <a:tc>
                  <a:txBody>
                    <a:bodyPr/>
                    <a:lstStyle/>
                    <a:p>
                      <a:r>
                        <a:rPr lang="en-US" sz="1800" dirty="0"/>
                        <a:t>Implementation</a:t>
                      </a:r>
                    </a:p>
                  </a:txBody>
                  <a:tcPr marL="76147" marR="76147" marT="45724" marB="45724">
                    <a:lnL w="28575" cap="flat" cmpd="sng" algn="ctr">
                      <a:solidFill>
                        <a:schemeClr val="tx1"/>
                      </a:solidFill>
                      <a:prstDash val="solid"/>
                      <a:round/>
                      <a:headEnd type="none" w="med" len="med"/>
                      <a:tailEnd type="none" w="med" len="med"/>
                    </a:lnL>
                  </a:tcPr>
                </a:tc>
                <a:tc>
                  <a:txBody>
                    <a:bodyPr/>
                    <a:lstStyle/>
                    <a:p>
                      <a:r>
                        <a:rPr lang="en-US" sz="1800" dirty="0"/>
                        <a:t>class</a:t>
                      </a:r>
                    </a:p>
                  </a:txBody>
                  <a:tcPr marL="76147" marR="76147" marT="45724" marB="45724"/>
                </a:tc>
                <a:tc>
                  <a:txBody>
                    <a:bodyPr/>
                    <a:lstStyle/>
                    <a:p>
                      <a:r>
                        <a:rPr lang="en-US" sz="1800" dirty="0"/>
                        <a:t>[</a:t>
                      </a:r>
                      <a:r>
                        <a:rPr lang="en-US" sz="1800" dirty="0" err="1"/>
                        <a:t>ServiceBehavior</a:t>
                      </a:r>
                      <a:r>
                        <a:rPr lang="en-US" sz="1800" dirty="0"/>
                        <a:t>]</a:t>
                      </a:r>
                    </a:p>
                    <a:p>
                      <a:r>
                        <a:rPr lang="en-US" sz="1800" dirty="0"/>
                        <a:t>Derive from contract interface</a:t>
                      </a:r>
                    </a:p>
                  </a:txBody>
                  <a:tcPr marL="76147" marR="76147" marT="45724" marB="45724">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72">
                <a:tc>
                  <a:txBody>
                    <a:bodyPr/>
                    <a:lstStyle/>
                    <a:p>
                      <a:r>
                        <a:rPr lang="en-US" sz="1800" dirty="0"/>
                        <a:t>Implementation</a:t>
                      </a:r>
                    </a:p>
                  </a:txBody>
                  <a:tcPr marL="76147" marR="76147" marT="45724" marB="45724">
                    <a:lnL w="28575" cap="flat" cmpd="sng" algn="ctr">
                      <a:solidFill>
                        <a:schemeClr val="tx1"/>
                      </a:solidFill>
                      <a:prstDash val="solid"/>
                      <a:round/>
                      <a:headEnd type="none" w="med" len="med"/>
                      <a:tailEnd type="none" w="med" len="med"/>
                    </a:lnL>
                  </a:tcPr>
                </a:tc>
                <a:tc>
                  <a:txBody>
                    <a:bodyPr/>
                    <a:lstStyle/>
                    <a:p>
                      <a:r>
                        <a:rPr lang="en-US" sz="1800" dirty="0"/>
                        <a:t>method</a:t>
                      </a:r>
                    </a:p>
                  </a:txBody>
                  <a:tcPr marL="76147" marR="76147" marT="45724" marB="45724"/>
                </a:tc>
                <a:tc>
                  <a:txBody>
                    <a:bodyPr/>
                    <a:lstStyle/>
                    <a:p>
                      <a:r>
                        <a:rPr lang="en-US" sz="1800" dirty="0"/>
                        <a:t>[</a:t>
                      </a:r>
                      <a:r>
                        <a:rPr lang="en-US" sz="1800" dirty="0" err="1"/>
                        <a:t>OperationBehavior</a:t>
                      </a:r>
                      <a:r>
                        <a:rPr lang="en-US" sz="1800" dirty="0"/>
                        <a:t>]</a:t>
                      </a:r>
                    </a:p>
                  </a:txBody>
                  <a:tcPr marL="76147" marR="76147" marT="45724" marB="45724">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40135">
                <a:tc>
                  <a:txBody>
                    <a:bodyPr/>
                    <a:lstStyle/>
                    <a:p>
                      <a:r>
                        <a:rPr lang="en-US" sz="1800" dirty="0"/>
                        <a:t>Data Contract</a:t>
                      </a:r>
                    </a:p>
                  </a:txBody>
                  <a:tcPr marL="76147" marR="76147" marT="45724" marB="45724">
                    <a:lnL w="28575" cap="flat" cmpd="sng" algn="ctr">
                      <a:solidFill>
                        <a:schemeClr val="tx1"/>
                      </a:solidFill>
                      <a:prstDash val="solid"/>
                      <a:round/>
                      <a:headEnd type="none" w="med" len="med"/>
                      <a:tailEnd type="none" w="med" len="med"/>
                    </a:lnL>
                  </a:tcPr>
                </a:tc>
                <a:tc>
                  <a:txBody>
                    <a:bodyPr/>
                    <a:lstStyle/>
                    <a:p>
                      <a:r>
                        <a:rPr lang="en-US" sz="1800" dirty="0"/>
                        <a:t>class</a:t>
                      </a:r>
                    </a:p>
                  </a:txBody>
                  <a:tcPr marL="76147" marR="76147" marT="45724" marB="45724"/>
                </a:tc>
                <a:tc>
                  <a:txBody>
                    <a:bodyPr/>
                    <a:lstStyle/>
                    <a:p>
                      <a:r>
                        <a:rPr lang="en-US" sz="1800" dirty="0"/>
                        <a:t>[</a:t>
                      </a:r>
                      <a:r>
                        <a:rPr lang="en-US" sz="1800" dirty="0" err="1"/>
                        <a:t>Data</a:t>
                      </a:r>
                      <a:r>
                        <a:rPr lang="en-US" sz="1800" baseline="0" dirty="0" err="1"/>
                        <a:t>Contract</a:t>
                      </a:r>
                      <a:r>
                        <a:rPr lang="en-US" sz="1800" baseline="0" dirty="0"/>
                        <a:t>] class</a:t>
                      </a:r>
                    </a:p>
                    <a:p>
                      <a:r>
                        <a:rPr lang="en-US" sz="1800" baseline="0" dirty="0"/>
                        <a:t>[</a:t>
                      </a:r>
                      <a:r>
                        <a:rPr lang="en-US" sz="1800" baseline="0" dirty="0" err="1"/>
                        <a:t>DataMember</a:t>
                      </a:r>
                      <a:r>
                        <a:rPr lang="en-US" sz="1800" baseline="0" dirty="0"/>
                        <a:t>] member</a:t>
                      </a:r>
                      <a:endParaRPr lang="en-US" sz="1800" dirty="0"/>
                    </a:p>
                  </a:txBody>
                  <a:tcPr marL="76147" marR="76147" marT="45724" marB="45724">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914479">
                <a:tc>
                  <a:txBody>
                    <a:bodyPr/>
                    <a:lstStyle/>
                    <a:p>
                      <a:r>
                        <a:rPr lang="en-US" sz="1800" dirty="0"/>
                        <a:t>Message Contract</a:t>
                      </a:r>
                    </a:p>
                  </a:txBody>
                  <a:tcPr marL="76147" marR="76147" marT="45724" marB="45724">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sz="1800" dirty="0"/>
                        <a:t>interface</a:t>
                      </a:r>
                    </a:p>
                  </a:txBody>
                  <a:tcPr marL="76147" marR="76147" marT="45724" marB="45724">
                    <a:lnB w="28575" cap="flat" cmpd="sng" algn="ctr">
                      <a:solidFill>
                        <a:schemeClr val="tx1"/>
                      </a:solidFill>
                      <a:prstDash val="solid"/>
                      <a:round/>
                      <a:headEnd type="none" w="med" len="med"/>
                      <a:tailEnd type="none" w="med" len="med"/>
                    </a:lnB>
                  </a:tcPr>
                </a:tc>
                <a:tc>
                  <a:txBody>
                    <a:bodyPr/>
                    <a:lstStyle/>
                    <a:p>
                      <a:r>
                        <a:rPr lang="en-US" sz="1800" dirty="0"/>
                        <a:t>[</a:t>
                      </a:r>
                      <a:r>
                        <a:rPr lang="en-US" sz="1800" dirty="0" err="1"/>
                        <a:t>MessageContract</a:t>
                      </a:r>
                      <a:r>
                        <a:rPr lang="en-US" sz="1800" dirty="0"/>
                        <a:t>] interface</a:t>
                      </a:r>
                    </a:p>
                    <a:p>
                      <a:r>
                        <a:rPr lang="en-US" sz="1800" dirty="0"/>
                        <a:t>[</a:t>
                      </a:r>
                      <a:r>
                        <a:rPr lang="en-US" sz="1800" dirty="0" err="1"/>
                        <a:t>MessageHeader</a:t>
                      </a:r>
                      <a:r>
                        <a:rPr lang="en-US" sz="1800" dirty="0"/>
                        <a:t>]</a:t>
                      </a:r>
                      <a:r>
                        <a:rPr lang="en-US" sz="1800" baseline="0" dirty="0"/>
                        <a:t> member</a:t>
                      </a:r>
                    </a:p>
                    <a:p>
                      <a:r>
                        <a:rPr lang="en-US" sz="1800" baseline="0" dirty="0"/>
                        <a:t>[</a:t>
                      </a:r>
                      <a:r>
                        <a:rPr lang="en-US" sz="1800" baseline="0" dirty="0" err="1"/>
                        <a:t>MessageBody</a:t>
                      </a:r>
                      <a:r>
                        <a:rPr lang="en-US" sz="1800" baseline="0" dirty="0"/>
                        <a:t>] member</a:t>
                      </a:r>
                      <a:endParaRPr lang="en-US" sz="1800" dirty="0"/>
                    </a:p>
                  </a:txBody>
                  <a:tcPr marL="76147" marR="76147" marT="45724" marB="45724">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a:defRPr/>
            </a:pPr>
            <a:fld id="{2F477F27-B840-44E2-BCE5-295CF845D4E1}" type="slidenum">
              <a:rPr lang="en-US" smtClean="0"/>
              <a:pPr>
                <a:defRPr/>
              </a:pPr>
              <a:t>22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77498650"/>
              </p:ext>
            </p:extLst>
          </p:nvPr>
        </p:nvGraphicFramePr>
        <p:xfrm>
          <a:off x="446088" y="1447800"/>
          <a:ext cx="8240712" cy="4713287"/>
        </p:xfrm>
        <a:graphic>
          <a:graphicData uri="http://schemas.openxmlformats.org/drawingml/2006/table">
            <a:tbl>
              <a:tblPr/>
              <a:tblGrid>
                <a:gridCol w="8240712">
                  <a:extLst>
                    <a:ext uri="{9D8B030D-6E8A-4147-A177-3AD203B41FA5}">
                      <a16:colId xmlns:a16="http://schemas.microsoft.com/office/drawing/2014/main" val="20000"/>
                    </a:ext>
                  </a:extLst>
                </a:gridCol>
              </a:tblGrid>
              <a:tr h="4713287">
                <a:tc>
                  <a:txBody>
                    <a:bodyPr/>
                    <a:lstStyle/>
                    <a:p>
                      <a:endParaRPr lang="en-US" sz="1800" dirty="0"/>
                    </a:p>
                  </a:txBody>
                  <a:tcPr marL="91443" marR="91443" marT="45726" marB="45726">
                    <a:lnL w="28575" cmpd="sng">
                      <a:solidFill>
                        <a:schemeClr val="tx2">
                          <a:lumMod val="60000"/>
                          <a:lumOff val="40000"/>
                        </a:schemeClr>
                      </a:solidFill>
                      <a:prstDash val="solid"/>
                    </a:lnL>
                    <a:lnR w="28575" cmpd="sng">
                      <a:solidFill>
                        <a:schemeClr val="tx2">
                          <a:lumMod val="60000"/>
                          <a:lumOff val="40000"/>
                        </a:schemeClr>
                      </a:solidFill>
                      <a:prstDash val="solid"/>
                    </a:lnR>
                    <a:lnT w="28575" cmpd="sng">
                      <a:solidFill>
                        <a:schemeClr val="tx2">
                          <a:lumMod val="60000"/>
                          <a:lumOff val="40000"/>
                        </a:schemeClr>
                      </a:solidFill>
                      <a:prstDash val="solid"/>
                    </a:lnT>
                    <a:lnB w="28575" cmpd="sng">
                      <a:solidFill>
                        <a:schemeClr val="tx2">
                          <a:lumMod val="60000"/>
                          <a:lumOff val="40000"/>
                        </a:schemeClr>
                      </a:solidFill>
                      <a:prstDash val="solid"/>
                    </a:lnB>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Clients</a:t>
            </a:r>
          </a:p>
        </p:txBody>
      </p:sp>
      <p:sp>
        <p:nvSpPr>
          <p:cNvPr id="3" name="Content Placeholder 2"/>
          <p:cNvSpPr>
            <a:spLocks noGrp="1"/>
          </p:cNvSpPr>
          <p:nvPr>
            <p:ph idx="1"/>
          </p:nvPr>
        </p:nvSpPr>
        <p:spPr/>
        <p:txBody>
          <a:bodyPr>
            <a:normAutofit lnSpcReduction="10000"/>
          </a:bodyPr>
          <a:lstStyle/>
          <a:p>
            <a:r>
              <a:rPr lang="en-US" sz="2800" dirty="0"/>
              <a:t>There are three ways to build a client’s proxy:</a:t>
            </a:r>
          </a:p>
          <a:p>
            <a:pPr lvl="1"/>
            <a:r>
              <a:rPr lang="en-US" sz="2400" dirty="0"/>
              <a:t>Hand craft a proxy using </a:t>
            </a:r>
            <a:r>
              <a:rPr lang="en-US" sz="2400" dirty="0" err="1"/>
              <a:t>ClientBase</a:t>
            </a:r>
            <a:r>
              <a:rPr lang="en-US" sz="2400" dirty="0"/>
              <a:t>&lt;</a:t>
            </a:r>
            <a:r>
              <a:rPr lang="en-US" sz="2400" dirty="0" err="1"/>
              <a:t>ServiceType</a:t>
            </a:r>
            <a:r>
              <a:rPr lang="en-US" sz="2400" dirty="0"/>
              <a:t>&gt; as we did in </a:t>
            </a:r>
            <a:r>
              <a:rPr lang="en-US" sz="2400" dirty="0">
                <a:solidFill>
                  <a:schemeClr val="accent3">
                    <a:lumMod val="40000"/>
                    <a:lumOff val="60000"/>
                  </a:schemeClr>
                </a:solidFill>
              </a:rPr>
              <a:t>BasicService-Declarative</a:t>
            </a:r>
          </a:p>
          <a:p>
            <a:pPr lvl="1"/>
            <a:r>
              <a:rPr lang="en-US" sz="2400" dirty="0"/>
              <a:t>Create a proxy programmatically with the ChannelFactory&lt;</a:t>
            </a:r>
            <a:r>
              <a:rPr lang="en-US" sz="2400" dirty="0" err="1"/>
              <a:t>ServiceContract</a:t>
            </a:r>
            <a:r>
              <a:rPr lang="en-US" sz="2400" dirty="0"/>
              <a:t>&gt;, as we did in </a:t>
            </a:r>
            <a:r>
              <a:rPr lang="en-US" sz="2400" dirty="0">
                <a:solidFill>
                  <a:schemeClr val="accent3">
                    <a:lumMod val="40000"/>
                    <a:lumOff val="60000"/>
                  </a:schemeClr>
                </a:solidFill>
              </a:rPr>
              <a:t>SelfHosted_StringsService</a:t>
            </a:r>
            <a:r>
              <a:rPr lang="en-US" sz="2400" dirty="0">
                <a:solidFill>
                  <a:schemeClr val="bg1"/>
                </a:solidFill>
              </a:rPr>
              <a:t> </a:t>
            </a:r>
          </a:p>
          <a:p>
            <a:pPr lvl="1"/>
            <a:r>
              <a:rPr lang="en-US" sz="2400" dirty="0"/>
              <a:t>Create a proxy with </a:t>
            </a:r>
            <a:r>
              <a:rPr lang="en-US" sz="2400" dirty="0" err="1"/>
              <a:t>SrvcUtil</a:t>
            </a:r>
            <a:r>
              <a:rPr lang="en-US" sz="2400" dirty="0"/>
              <a:t>.  It also uses </a:t>
            </a:r>
            <a:r>
              <a:rPr lang="en-US" sz="2400" dirty="0" err="1"/>
              <a:t>ClientBase</a:t>
            </a:r>
            <a:r>
              <a:rPr lang="en-US" sz="2400" dirty="0"/>
              <a:t>&lt;</a:t>
            </a:r>
            <a:r>
              <a:rPr lang="en-US" sz="2400" dirty="0" err="1"/>
              <a:t>ServiceType</a:t>
            </a:r>
            <a:r>
              <a:rPr lang="en-US" sz="2400" dirty="0"/>
              <a:t>&gt; but adds a lot of other stuff as well.  This was used in </a:t>
            </a:r>
            <a:r>
              <a:rPr lang="en-US" sz="2400" dirty="0">
                <a:solidFill>
                  <a:schemeClr val="accent3">
                    <a:lumMod val="40000"/>
                    <a:lumOff val="60000"/>
                  </a:schemeClr>
                </a:solidFill>
              </a:rPr>
              <a:t>WCF_Wizard_Service</a:t>
            </a:r>
          </a:p>
        </p:txBody>
      </p:sp>
      <p:sp>
        <p:nvSpPr>
          <p:cNvPr id="4" name="Slide Number Placeholder 3"/>
          <p:cNvSpPr>
            <a:spLocks noGrp="1"/>
          </p:cNvSpPr>
          <p:nvPr>
            <p:ph type="sldNum" sz="quarter" idx="12"/>
          </p:nvPr>
        </p:nvSpPr>
        <p:spPr/>
        <p:txBody>
          <a:bodyPr/>
          <a:lstStyle/>
          <a:p>
            <a:pPr>
              <a:defRPr/>
            </a:pPr>
            <a:fld id="{61509B23-8FE6-4773-B218-C92F03F6CB30}" type="slidenum">
              <a:rPr lang="en-US" smtClean="0"/>
              <a:pPr>
                <a:defRPr/>
              </a:pPr>
              <a:t>23</a:t>
            </a:fld>
            <a:endParaRPr lang="en-US" dirty="0"/>
          </a:p>
        </p:txBody>
      </p:sp>
    </p:spTree>
    <p:extLst>
      <p:ext uri="{BB962C8B-B14F-4D97-AF65-F5344CB8AC3E}">
        <p14:creationId xmlns:p14="http://schemas.microsoft.com/office/powerpoint/2010/main" val="338947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t>Building Clients</a:t>
            </a:r>
          </a:p>
        </p:txBody>
      </p:sp>
      <p:sp>
        <p:nvSpPr>
          <p:cNvPr id="30723" name="Content Placeholder 2"/>
          <p:cNvSpPr>
            <a:spLocks noGrp="1"/>
          </p:cNvSpPr>
          <p:nvPr>
            <p:ph idx="1"/>
          </p:nvPr>
        </p:nvSpPr>
        <p:spPr/>
        <p:txBody>
          <a:bodyPr>
            <a:normAutofit/>
          </a:bodyPr>
          <a:lstStyle/>
          <a:p>
            <a:pPr eaLnBrk="1" hangingPunct="1"/>
            <a:r>
              <a:rPr lang="en-US" sz="2800" dirty="0"/>
              <a:t>Build proxy with </a:t>
            </a:r>
            <a:r>
              <a:rPr lang="en-US" sz="2800" dirty="0" err="1"/>
              <a:t>svcutil</a:t>
            </a:r>
            <a:endParaRPr lang="en-US" sz="2800" dirty="0"/>
          </a:p>
          <a:p>
            <a:pPr lvl="1" eaLnBrk="1" hangingPunct="1"/>
            <a:r>
              <a:rPr lang="en-US" sz="2000" dirty="0"/>
              <a:t>Visual Studio will do that if you add a service or web reference</a:t>
            </a:r>
          </a:p>
          <a:p>
            <a:pPr lvl="1" eaLnBrk="1" hangingPunct="1"/>
            <a:r>
              <a:rPr lang="en-US" sz="2000" dirty="0"/>
              <a:t>Proxy code is in a subdirectory under the project.</a:t>
            </a:r>
          </a:p>
          <a:p>
            <a:pPr eaLnBrk="1" hangingPunct="1"/>
            <a:r>
              <a:rPr lang="en-US" sz="2800" dirty="0"/>
              <a:t>Add proxy code to project</a:t>
            </a:r>
          </a:p>
          <a:p>
            <a:pPr eaLnBrk="1" hangingPunct="1"/>
            <a:r>
              <a:rPr lang="en-US" sz="2800" dirty="0"/>
              <a:t>Add “using </a:t>
            </a:r>
            <a:r>
              <a:rPr lang="en-US" sz="2800" dirty="0" err="1"/>
              <a:t>System.ServiceModel</a:t>
            </a:r>
            <a:r>
              <a:rPr lang="en-US" sz="2800" dirty="0"/>
              <a:t>” to client code</a:t>
            </a:r>
          </a:p>
          <a:p>
            <a:pPr eaLnBrk="1" hangingPunct="1"/>
            <a:r>
              <a:rPr lang="en-US" sz="2800" dirty="0"/>
              <a:t>Build and run</a:t>
            </a:r>
          </a:p>
        </p:txBody>
      </p:sp>
      <p:sp>
        <p:nvSpPr>
          <p:cNvPr id="4" name="Slide Number Placeholder 3"/>
          <p:cNvSpPr>
            <a:spLocks noGrp="1"/>
          </p:cNvSpPr>
          <p:nvPr>
            <p:ph type="sldNum" sz="quarter" idx="12"/>
          </p:nvPr>
        </p:nvSpPr>
        <p:spPr/>
        <p:txBody>
          <a:bodyPr/>
          <a:lstStyle/>
          <a:p>
            <a:pPr>
              <a:defRPr/>
            </a:pPr>
            <a:fld id="{685C0951-1EE5-4904-AE97-BD087AB76CC0}" type="slidenum">
              <a:rPr lang="en-US" smtClean="0"/>
              <a:pPr>
                <a:defRPr/>
              </a:pPr>
              <a:t>24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t>Generating Proxies</a:t>
            </a:r>
          </a:p>
        </p:txBody>
      </p:sp>
      <p:sp>
        <p:nvSpPr>
          <p:cNvPr id="31747" name="Content Placeholder 2"/>
          <p:cNvSpPr>
            <a:spLocks noGrp="1"/>
          </p:cNvSpPr>
          <p:nvPr>
            <p:ph idx="1"/>
          </p:nvPr>
        </p:nvSpPr>
        <p:spPr/>
        <p:txBody>
          <a:bodyPr>
            <a:normAutofit/>
          </a:bodyPr>
          <a:lstStyle/>
          <a:p>
            <a:pPr eaLnBrk="1" hangingPunct="1"/>
            <a:r>
              <a:rPr lang="en-US" sz="2800"/>
              <a:t>SvcUtil.exe generates code:</a:t>
            </a:r>
          </a:p>
          <a:p>
            <a:pPr lvl="1" eaLnBrk="1" hangingPunct="1"/>
            <a:r>
              <a:rPr lang="en-US" sz="2000"/>
              <a:t>from a mex endpoint:</a:t>
            </a:r>
            <a:br>
              <a:rPr lang="en-US" sz="2000"/>
            </a:br>
            <a:r>
              <a:rPr lang="en-US" sz="2000"/>
              <a:t>svcutil </a:t>
            </a:r>
            <a:r>
              <a:rPr lang="en-US" sz="2000">
                <a:hlinkClick r:id="rId3"/>
              </a:rPr>
              <a:t>http://localhost/myService</a:t>
            </a:r>
            <a:endParaRPr lang="en-US" sz="2000"/>
          </a:p>
          <a:p>
            <a:pPr lvl="1" eaLnBrk="1" hangingPunct="1"/>
            <a:r>
              <a:rPr lang="en-US" sz="2000"/>
              <a:t>from WSDL or XSD files:</a:t>
            </a:r>
            <a:br>
              <a:rPr lang="en-US" sz="2000"/>
            </a:br>
            <a:r>
              <a:rPr lang="en-US" sz="2000"/>
              <a:t>svcutil myService.wsdl</a:t>
            </a:r>
          </a:p>
          <a:p>
            <a:pPr eaLnBrk="1" hangingPunct="1"/>
            <a:r>
              <a:rPr lang="en-US" sz="2800"/>
              <a:t>SvcUtil.exe generates WSDL and XSD files from a service library:</a:t>
            </a:r>
          </a:p>
          <a:p>
            <a:pPr lvl="1" eaLnBrk="1" hangingPunct="1"/>
            <a:r>
              <a:rPr lang="en-US" sz="2000"/>
              <a:t>svcutil myService.dll</a:t>
            </a:r>
          </a:p>
          <a:p>
            <a:pPr eaLnBrk="1" hangingPunct="1">
              <a:buFont typeface="Arial" charset="0"/>
              <a:buNone/>
            </a:pPr>
            <a:endParaRPr lang="en-US" sz="2800"/>
          </a:p>
        </p:txBody>
      </p:sp>
      <p:sp>
        <p:nvSpPr>
          <p:cNvPr id="4" name="Slide Number Placeholder 3"/>
          <p:cNvSpPr>
            <a:spLocks noGrp="1"/>
          </p:cNvSpPr>
          <p:nvPr>
            <p:ph type="sldNum" sz="quarter" idx="12"/>
          </p:nvPr>
        </p:nvSpPr>
        <p:spPr/>
        <p:txBody>
          <a:bodyPr/>
          <a:lstStyle/>
          <a:p>
            <a:pPr>
              <a:defRPr/>
            </a:pPr>
            <a:fld id="{E9633028-9952-4F80-BD90-A44379555D7D}" type="slidenum">
              <a:rPr lang="en-US" smtClean="0"/>
              <a:pPr>
                <a:defRPr/>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003460-1A15-4045-AF03-34A98EE9E129}" type="slidenum">
              <a:rPr lang="en-US" smtClean="0"/>
              <a:pPr>
                <a:defRPr/>
              </a:pPr>
              <a:t>26</a:t>
            </a:fld>
            <a:endParaRPr lang="en-US" dirty="0"/>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33385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71600"/>
            <a:ext cx="33004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8200"/>
            <a:ext cx="82296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r>
              <a:rPr lang="en-US"/>
              <a:t>Building Proxy Programmatically</a:t>
            </a:r>
          </a:p>
        </p:txBody>
      </p:sp>
      <p:sp>
        <p:nvSpPr>
          <p:cNvPr id="33795" name="Content Placeholder 3"/>
          <p:cNvSpPr>
            <a:spLocks noGrp="1"/>
          </p:cNvSpPr>
          <p:nvPr>
            <p:ph idx="1"/>
          </p:nvPr>
        </p:nvSpPr>
        <p:spPr/>
        <p:txBody>
          <a:bodyPr/>
          <a:lstStyle/>
          <a:p>
            <a:r>
              <a:rPr lang="en-US" sz="2400"/>
              <a:t>WSHttpBinding binding = new WSHttpBinding();</a:t>
            </a:r>
          </a:p>
          <a:p>
            <a:r>
              <a:rPr lang="en-US" sz="2400"/>
              <a:t>Uri address = http://Odysseus:4040/ICommService;</a:t>
            </a:r>
          </a:p>
          <a:p>
            <a:r>
              <a:rPr lang="en-US" sz="2400"/>
              <a:t>ICommService proxy = ChannelFactory&lt;IContract&gt;.CreateChannel(binding, address);</a:t>
            </a:r>
          </a:p>
          <a:p>
            <a:r>
              <a:rPr lang="en-US" sz="2400"/>
              <a:t>Message msg = new Message();</a:t>
            </a:r>
          </a:p>
          <a:p>
            <a:r>
              <a:rPr lang="en-US" sz="2400"/>
              <a:t>msg.text = “a message”;</a:t>
            </a:r>
          </a:p>
          <a:p>
            <a:r>
              <a:rPr lang="en-US" sz="2400"/>
              <a:t>proxy.PostMessage(msg);</a:t>
            </a:r>
          </a:p>
        </p:txBody>
      </p:sp>
      <p:sp>
        <p:nvSpPr>
          <p:cNvPr id="2" name="Slide Number Placeholder 1"/>
          <p:cNvSpPr>
            <a:spLocks noGrp="1"/>
          </p:cNvSpPr>
          <p:nvPr>
            <p:ph type="sldNum" sz="quarter" idx="12"/>
          </p:nvPr>
        </p:nvSpPr>
        <p:spPr/>
        <p:txBody>
          <a:bodyPr/>
          <a:lstStyle/>
          <a:p>
            <a:pPr>
              <a:defRPr/>
            </a:pPr>
            <a:fld id="{53A694D6-C259-478A-99E8-1421C818AA88}" type="slidenum">
              <a:rPr lang="en-US" smtClean="0"/>
              <a:pPr>
                <a:defRPr/>
              </a:pPr>
              <a:t>27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Setting up Reference Code</a:t>
            </a:r>
          </a:p>
          <a:p>
            <a:r>
              <a:rPr lang="en-US" dirty="0"/>
              <a:t>Web References</a:t>
            </a:r>
          </a:p>
          <a:p>
            <a:r>
              <a:rPr lang="en-US" dirty="0"/>
              <a:t>Tutorials</a:t>
            </a:r>
          </a:p>
        </p:txBody>
      </p:sp>
      <p:sp>
        <p:nvSpPr>
          <p:cNvPr id="4" name="Slide Number Placeholder 3"/>
          <p:cNvSpPr>
            <a:spLocks noGrp="1"/>
          </p:cNvSpPr>
          <p:nvPr>
            <p:ph type="sldNum" sz="quarter" idx="12"/>
          </p:nvPr>
        </p:nvSpPr>
        <p:spPr/>
        <p:txBody>
          <a:bodyPr/>
          <a:lstStyle/>
          <a:p>
            <a:pPr>
              <a:defRPr/>
            </a:pPr>
            <a:fld id="{61509B23-8FE6-4773-B218-C92F03F6CB30}" type="slidenum">
              <a:rPr lang="en-US" smtClean="0"/>
              <a:pPr>
                <a:defRPr/>
              </a:pPr>
              <a:t>28</a:t>
            </a:fld>
            <a:endParaRPr lang="en-US" dirty="0"/>
          </a:p>
        </p:txBody>
      </p:sp>
    </p:spTree>
    <p:extLst>
      <p:ext uri="{BB962C8B-B14F-4D97-AF65-F5344CB8AC3E}">
        <p14:creationId xmlns:p14="http://schemas.microsoft.com/office/powerpoint/2010/main" val="23029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Microsoft WCF Samples are useful, but NOTE !!!</a:t>
            </a:r>
          </a:p>
        </p:txBody>
      </p:sp>
      <p:sp>
        <p:nvSpPr>
          <p:cNvPr id="12291" name="Content Placeholder 2"/>
          <p:cNvSpPr>
            <a:spLocks noGrp="1"/>
          </p:cNvSpPr>
          <p:nvPr>
            <p:ph idx="1"/>
          </p:nvPr>
        </p:nvSpPr>
        <p:spPr/>
        <p:txBody>
          <a:bodyPr/>
          <a:lstStyle/>
          <a:p>
            <a:r>
              <a:rPr lang="en-US" dirty="0"/>
              <a:t>WCF Samples won’t run unless you:</a:t>
            </a:r>
          </a:p>
          <a:p>
            <a:pPr lvl="1"/>
            <a:r>
              <a:rPr lang="en-US" dirty="0"/>
              <a:t>Install a digital certificate (can be self-signed), part of setup</a:t>
            </a:r>
          </a:p>
          <a:p>
            <a:pPr lvl="1"/>
            <a:r>
              <a:rPr lang="en-US" dirty="0"/>
              <a:t>Run Visual Studio as Administrator (in Win10, Win8, Win7)</a:t>
            </a:r>
          </a:p>
          <a:p>
            <a:r>
              <a:rPr lang="en-US" dirty="0"/>
              <a:t>Setup steps</a:t>
            </a:r>
          </a:p>
          <a:p>
            <a:pPr lvl="1"/>
            <a:r>
              <a:rPr lang="en-US" dirty="0">
                <a:hlinkClick r:id="rId2"/>
              </a:rPr>
              <a:t>One-Time Setup for WCF</a:t>
            </a:r>
            <a:r>
              <a:rPr lang="en-US" dirty="0"/>
              <a:t> </a:t>
            </a:r>
          </a:p>
          <a:p>
            <a:pPr lvl="1"/>
            <a:r>
              <a:rPr lang="en-US" dirty="0"/>
              <a:t>IIS7 doesn’t include a folder of scripts used by setup so you have to add IIS6 compatibility which creates the script folder</a:t>
            </a:r>
          </a:p>
          <a:p>
            <a:pPr lvl="1"/>
            <a:r>
              <a:rPr lang="en-US" dirty="0"/>
              <a:t>There are a number of Windows features you need to turn on to make the samples work – see next slide.</a:t>
            </a:r>
          </a:p>
        </p:txBody>
      </p:sp>
      <p:sp>
        <p:nvSpPr>
          <p:cNvPr id="4" name="Slide Number Placeholder 3"/>
          <p:cNvSpPr>
            <a:spLocks noGrp="1"/>
          </p:cNvSpPr>
          <p:nvPr>
            <p:ph type="sldNum" sz="quarter" idx="12"/>
          </p:nvPr>
        </p:nvSpPr>
        <p:spPr/>
        <p:txBody>
          <a:bodyPr/>
          <a:lstStyle/>
          <a:p>
            <a:pPr>
              <a:defRPr/>
            </a:pPr>
            <a:fld id="{7C331E9E-175D-414B-939D-C132330DB226}" type="slidenum">
              <a:rPr lang="en-US" smtClean="0"/>
              <a:pPr>
                <a:defRPr/>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Tutorials</a:t>
            </a:r>
          </a:p>
        </p:txBody>
      </p:sp>
      <p:sp>
        <p:nvSpPr>
          <p:cNvPr id="11267" name="Content Placeholder 2"/>
          <p:cNvSpPr>
            <a:spLocks noGrp="1"/>
          </p:cNvSpPr>
          <p:nvPr>
            <p:ph idx="1"/>
          </p:nvPr>
        </p:nvSpPr>
        <p:spPr/>
        <p:txBody>
          <a:bodyPr/>
          <a:lstStyle/>
          <a:p>
            <a:r>
              <a:rPr lang="en-US" sz="2000" dirty="0">
                <a:hlinkClick r:id="rId2"/>
              </a:rPr>
              <a:t>Tutorials on WCF, WPF, and more</a:t>
            </a:r>
            <a:endParaRPr lang="en-US" sz="2000" dirty="0"/>
          </a:p>
          <a:p>
            <a:r>
              <a:rPr lang="en-US" sz="2000" dirty="0">
                <a:hlinkClick r:id="rId3"/>
              </a:rPr>
              <a:t>Getting Started - MSDN</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24C4050D-351B-4C0C-B42B-CF77C375C95F}" type="slidenum">
              <a:rPr lang="en-US" smtClean="0"/>
              <a:pPr>
                <a:defRPr/>
              </a:pPr>
              <a:t>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509B23-8FE6-4773-B218-C92F03F6CB30}" type="slidenum">
              <a:rPr lang="en-US" smtClean="0"/>
              <a:pPr>
                <a:defRPr/>
              </a:pPr>
              <a:t>30</a:t>
            </a:fld>
            <a:endParaRPr lang="en-US" dirty="0"/>
          </a:p>
        </p:txBody>
      </p:sp>
      <p:pic>
        <p:nvPicPr>
          <p:cNvPr id="6" name="Picture 5"/>
          <p:cNvPicPr>
            <a:picLocks noChangeAspect="1"/>
          </p:cNvPicPr>
          <p:nvPr/>
        </p:nvPicPr>
        <p:blipFill>
          <a:blip r:embed="rId2"/>
          <a:stretch>
            <a:fillRect/>
          </a:stretch>
        </p:blipFill>
        <p:spPr>
          <a:xfrm>
            <a:off x="1676400" y="533400"/>
            <a:ext cx="4800600" cy="5943600"/>
          </a:xfrm>
          <a:prstGeom prst="rect">
            <a:avLst/>
          </a:prstGeom>
        </p:spPr>
      </p:pic>
      <p:sp>
        <p:nvSpPr>
          <p:cNvPr id="7" name="Rounded Rectangular Callout 6"/>
          <p:cNvSpPr/>
          <p:nvPr/>
        </p:nvSpPr>
        <p:spPr>
          <a:xfrm>
            <a:off x="5867400" y="1447800"/>
            <a:ext cx="2438400" cy="990600"/>
          </a:xfrm>
          <a:prstGeom prst="wedgeRoundRectCallout">
            <a:avLst>
              <a:gd name="adj1" fmla="val -71360"/>
              <a:gd name="adj2" fmla="val -217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all features in </a:t>
            </a:r>
            <a:r>
              <a:rPr lang="en-US" dirty="0" err="1"/>
              <a:t>.Net</a:t>
            </a:r>
            <a:r>
              <a:rPr lang="en-US" dirty="0"/>
              <a:t> Framework 3.5 and 4.5</a:t>
            </a:r>
          </a:p>
        </p:txBody>
      </p:sp>
      <p:sp>
        <p:nvSpPr>
          <p:cNvPr id="10" name="Rounded Rectangular Callout 9"/>
          <p:cNvSpPr/>
          <p:nvPr/>
        </p:nvSpPr>
        <p:spPr>
          <a:xfrm>
            <a:off x="5334000" y="2857500"/>
            <a:ext cx="2438400" cy="990600"/>
          </a:xfrm>
          <a:prstGeom prst="wedgeRoundRectCallout">
            <a:avLst>
              <a:gd name="adj1" fmla="val -71360"/>
              <a:gd name="adj2" fmla="val -217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all features in Internet Information Services</a:t>
            </a:r>
          </a:p>
        </p:txBody>
      </p:sp>
      <p:sp>
        <p:nvSpPr>
          <p:cNvPr id="11" name="Rounded Rectangular Callout 10"/>
          <p:cNvSpPr/>
          <p:nvPr/>
        </p:nvSpPr>
        <p:spPr>
          <a:xfrm>
            <a:off x="5410200" y="4876800"/>
            <a:ext cx="2438400" cy="990600"/>
          </a:xfrm>
          <a:prstGeom prst="wedgeRoundRectCallout">
            <a:avLst>
              <a:gd name="adj1" fmla="val -71360"/>
              <a:gd name="adj2" fmla="val -217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all features in MSMQ</a:t>
            </a:r>
          </a:p>
        </p:txBody>
      </p:sp>
    </p:spTree>
    <p:extLst>
      <p:ext uri="{BB962C8B-B14F-4D97-AF65-F5344CB8AC3E}">
        <p14:creationId xmlns:p14="http://schemas.microsoft.com/office/powerpoint/2010/main" val="409399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944562"/>
          </a:xfrm>
        </p:spPr>
        <p:txBody>
          <a:bodyPr/>
          <a:lstStyle/>
          <a:p>
            <a:pPr eaLnBrk="1" hangingPunct="1"/>
            <a:r>
              <a:rPr lang="en-US" dirty="0"/>
              <a:t>Primary Book References</a:t>
            </a:r>
          </a:p>
        </p:txBody>
      </p:sp>
      <p:sp>
        <p:nvSpPr>
          <p:cNvPr id="6147" name="Content Placeholder 2"/>
          <p:cNvSpPr>
            <a:spLocks noGrp="1"/>
          </p:cNvSpPr>
          <p:nvPr>
            <p:ph idx="1"/>
          </p:nvPr>
        </p:nvSpPr>
        <p:spPr>
          <a:xfrm>
            <a:off x="457200" y="1371600"/>
            <a:ext cx="8229600" cy="4754563"/>
          </a:xfrm>
        </p:spPr>
        <p:txBody>
          <a:bodyPr>
            <a:normAutofit/>
          </a:bodyPr>
          <a:lstStyle/>
          <a:p>
            <a:pPr eaLnBrk="1" hangingPunct="1"/>
            <a:r>
              <a:rPr lang="en-US" sz="2000" dirty="0"/>
              <a:t>Pro C# 2010 and the </a:t>
            </a:r>
            <a:r>
              <a:rPr lang="en-US" sz="2000" dirty="0" err="1"/>
              <a:t>.Net</a:t>
            </a:r>
            <a:r>
              <a:rPr lang="en-US" sz="2000" dirty="0"/>
              <a:t> 4 Platform, Andrew </a:t>
            </a:r>
            <a:r>
              <a:rPr lang="en-US" sz="2000" dirty="0" err="1"/>
              <a:t>Troelsen</a:t>
            </a:r>
            <a:r>
              <a:rPr lang="en-US" sz="2000" dirty="0"/>
              <a:t>, </a:t>
            </a:r>
            <a:r>
              <a:rPr lang="en-US" sz="2000" dirty="0" err="1"/>
              <a:t>Apress</a:t>
            </a:r>
            <a:r>
              <a:rPr lang="en-US" sz="2000" dirty="0"/>
              <a:t>, 2010</a:t>
            </a:r>
          </a:p>
          <a:p>
            <a:pPr lvl="1" eaLnBrk="1" hangingPunct="1"/>
            <a:r>
              <a:rPr lang="en-US" sz="1600" dirty="0"/>
              <a:t>Excellent introduction</a:t>
            </a:r>
          </a:p>
          <a:p>
            <a:pPr eaLnBrk="1" hangingPunct="1"/>
            <a:r>
              <a:rPr lang="en-US" sz="2000" dirty="0"/>
              <a:t>Programming WCF Services, 2</a:t>
            </a:r>
            <a:r>
              <a:rPr lang="en-US" sz="2000" baseline="30000" dirty="0"/>
              <a:t>nd</a:t>
            </a:r>
            <a:r>
              <a:rPr lang="en-US" sz="2000" dirty="0"/>
              <a:t> Edition, </a:t>
            </a:r>
            <a:r>
              <a:rPr lang="en-US" sz="2000" dirty="0" err="1"/>
              <a:t>Juval</a:t>
            </a:r>
            <a:r>
              <a:rPr lang="en-US" sz="2000" dirty="0"/>
              <a:t> Lowy, O’Reilly, 2009</a:t>
            </a:r>
          </a:p>
          <a:p>
            <a:pPr lvl="1" eaLnBrk="1" hangingPunct="1"/>
            <a:r>
              <a:rPr lang="en-US" sz="1600" dirty="0"/>
              <a:t>More up-to-date details than any of the others</a:t>
            </a:r>
          </a:p>
          <a:p>
            <a:pPr eaLnBrk="1" hangingPunct="1"/>
            <a:r>
              <a:rPr lang="en-US" sz="2000" dirty="0"/>
              <a:t>Inside Windows Communication Foundation, Justin Smith, Microsoft Press, 2007</a:t>
            </a:r>
          </a:p>
          <a:p>
            <a:pPr lvl="1" eaLnBrk="1" hangingPunct="1"/>
            <a:r>
              <a:rPr lang="en-US" sz="1600" dirty="0"/>
              <a:t>Covers some of the plumbing, e.g., messaging and service host details</a:t>
            </a:r>
          </a:p>
          <a:p>
            <a:pPr eaLnBrk="1" hangingPunct="1"/>
            <a:r>
              <a:rPr lang="en-US" sz="2000" dirty="0"/>
              <a:t>Microsoft Windows Communication Foundation, Step by Step, John Sharp, Microsoft Press, 2007</a:t>
            </a:r>
          </a:p>
          <a:p>
            <a:pPr lvl="1" eaLnBrk="1" hangingPunct="1"/>
            <a:r>
              <a:rPr lang="en-US" sz="1800" dirty="0"/>
              <a:t>Practical discussion with examples for securing communication</a:t>
            </a:r>
          </a:p>
          <a:p>
            <a:pPr marL="0" indent="0" eaLnBrk="1" hangingPunct="1">
              <a:buNone/>
            </a:pPr>
            <a:endParaRPr lang="en-US" sz="2000" dirty="0"/>
          </a:p>
          <a:p>
            <a:pPr eaLnBrk="1" hangingPunct="1"/>
            <a:endParaRPr lang="en-US" sz="2000" dirty="0"/>
          </a:p>
          <a:p>
            <a:pPr eaLnBrk="1" hangingPunct="1">
              <a:buFont typeface="Arial" charset="0"/>
              <a:buNone/>
            </a:pPr>
            <a:endParaRPr lang="en-US" sz="2000" dirty="0"/>
          </a:p>
        </p:txBody>
      </p:sp>
      <p:sp>
        <p:nvSpPr>
          <p:cNvPr id="4" name="Slide Number Placeholder 3"/>
          <p:cNvSpPr>
            <a:spLocks noGrp="1"/>
          </p:cNvSpPr>
          <p:nvPr>
            <p:ph type="sldNum" sz="quarter" idx="12"/>
          </p:nvPr>
        </p:nvSpPr>
        <p:spPr/>
        <p:txBody>
          <a:bodyPr/>
          <a:lstStyle/>
          <a:p>
            <a:pPr>
              <a:defRPr/>
            </a:pPr>
            <a:fld id="{596AFA96-7B56-456A-8A21-5AEEF42AE974}" type="slidenum">
              <a:rPr lang="en-US"/>
              <a:pPr>
                <a:defRPr/>
              </a:pPr>
              <a:t>31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92162"/>
          </a:xfrm>
        </p:spPr>
        <p:txBody>
          <a:bodyPr/>
          <a:lstStyle/>
          <a:p>
            <a:pPr eaLnBrk="1" hangingPunct="1"/>
            <a:r>
              <a:rPr lang="en-US"/>
              <a:t>Primary Web References</a:t>
            </a:r>
          </a:p>
        </p:txBody>
      </p:sp>
      <p:sp>
        <p:nvSpPr>
          <p:cNvPr id="7171" name="Content Placeholder 2"/>
          <p:cNvSpPr>
            <a:spLocks noGrp="1"/>
          </p:cNvSpPr>
          <p:nvPr>
            <p:ph idx="1"/>
          </p:nvPr>
        </p:nvSpPr>
        <p:spPr>
          <a:xfrm>
            <a:off x="457200" y="1219200"/>
            <a:ext cx="8229600" cy="5181600"/>
          </a:xfrm>
        </p:spPr>
        <p:txBody>
          <a:bodyPr>
            <a:normAutofit fontScale="85000" lnSpcReduction="20000"/>
          </a:bodyPr>
          <a:lstStyle/>
          <a:p>
            <a:pPr eaLnBrk="1" hangingPunct="1"/>
            <a:r>
              <a:rPr lang="en-US" sz="2000" dirty="0">
                <a:hlinkClick r:id="rId3"/>
              </a:rPr>
              <a:t>MSDN WCF Root Page</a:t>
            </a:r>
            <a:endParaRPr lang="en-US" sz="2000" dirty="0"/>
          </a:p>
          <a:p>
            <a:pPr eaLnBrk="1" hangingPunct="1"/>
            <a:r>
              <a:rPr lang="en-US" sz="2000" dirty="0">
                <a:hlinkClick r:id="rId4"/>
              </a:rPr>
              <a:t>WCF Feature Details</a:t>
            </a:r>
            <a:endParaRPr lang="en-US" sz="2000" dirty="0"/>
          </a:p>
          <a:p>
            <a:pPr eaLnBrk="1" hangingPunct="1"/>
            <a:r>
              <a:rPr lang="en-US" sz="2000" dirty="0">
                <a:hlinkClick r:id="rId5"/>
              </a:rPr>
              <a:t>MSDN WCF Architecture Overview</a:t>
            </a:r>
            <a:endParaRPr lang="en-US" sz="2000" dirty="0"/>
          </a:p>
          <a:p>
            <a:pPr eaLnBrk="1" hangingPunct="1"/>
            <a:r>
              <a:rPr lang="en-US" sz="2000" dirty="0">
                <a:hlinkClick r:id="rId6"/>
              </a:rPr>
              <a:t>Microsoft WCF Samples Setup</a:t>
            </a:r>
            <a:endParaRPr lang="en-US" sz="2000" dirty="0"/>
          </a:p>
          <a:p>
            <a:pPr eaLnBrk="1" hangingPunct="1"/>
            <a:r>
              <a:rPr lang="en-US" sz="2000" dirty="0">
                <a:hlinkClick r:id="rId7"/>
              </a:rPr>
              <a:t>Self-signed certificates, finding keys, ... </a:t>
            </a:r>
            <a:r>
              <a:rPr lang="en-US" sz="2000" dirty="0" err="1">
                <a:hlinkClick r:id="rId7"/>
              </a:rPr>
              <a:t>Petar</a:t>
            </a:r>
            <a:r>
              <a:rPr lang="en-US" sz="2000" dirty="0">
                <a:hlinkClick r:id="rId7"/>
              </a:rPr>
              <a:t> </a:t>
            </a:r>
            <a:r>
              <a:rPr lang="en-US" sz="2000" dirty="0" err="1">
                <a:hlinkClick r:id="rId7"/>
              </a:rPr>
              <a:t>Vucetin</a:t>
            </a:r>
            <a:r>
              <a:rPr lang="en-US" sz="2000" dirty="0">
                <a:hlinkClick r:id="rId7"/>
              </a:rPr>
              <a:t> blog</a:t>
            </a:r>
            <a:endParaRPr lang="en-US" sz="2000" dirty="0"/>
          </a:p>
          <a:p>
            <a:r>
              <a:rPr lang="en-US" sz="2000" dirty="0" err="1">
                <a:hlinkClick r:id="rId8"/>
              </a:rPr>
              <a:t>Makecert</a:t>
            </a:r>
            <a:r>
              <a:rPr lang="en-US" sz="2000" dirty="0">
                <a:hlinkClick r:id="rId8"/>
              </a:rPr>
              <a:t> - Certificate Creation Tool</a:t>
            </a:r>
            <a:r>
              <a:rPr lang="en-US" sz="2000" dirty="0"/>
              <a:t> </a:t>
            </a:r>
          </a:p>
          <a:p>
            <a:pPr eaLnBrk="1" hangingPunct="1"/>
            <a:r>
              <a:rPr lang="en-US" sz="2000" dirty="0">
                <a:hlinkClick r:id="rId9"/>
              </a:rPr>
              <a:t>Distributed .NET Learn ABCs Of Programming WCF</a:t>
            </a:r>
            <a:endParaRPr lang="en-US" sz="2000" dirty="0"/>
          </a:p>
          <a:p>
            <a:pPr eaLnBrk="1" hangingPunct="1"/>
            <a:r>
              <a:rPr lang="en-US" sz="2000" dirty="0">
                <a:hlinkClick r:id="rId10"/>
              </a:rPr>
              <a:t>Service Station Serialization in Windows Communication Foundation</a:t>
            </a:r>
            <a:endParaRPr lang="en-US" sz="2000" dirty="0"/>
          </a:p>
          <a:p>
            <a:pPr eaLnBrk="1" hangingPunct="1"/>
            <a:r>
              <a:rPr lang="en-US" sz="2000" dirty="0">
                <a:hlinkClick r:id="rId11"/>
              </a:rPr>
              <a:t>Service Station WCF Messaging Fundamentals</a:t>
            </a:r>
            <a:endParaRPr lang="en-US" sz="2000" dirty="0"/>
          </a:p>
          <a:p>
            <a:pPr eaLnBrk="1" hangingPunct="1"/>
            <a:r>
              <a:rPr lang="en-US" sz="2000" dirty="0">
                <a:hlinkClick r:id="rId12"/>
              </a:rPr>
              <a:t>Windows Communication Foundation Glossary</a:t>
            </a:r>
            <a:endParaRPr lang="en-US" sz="2000" dirty="0"/>
          </a:p>
          <a:p>
            <a:pPr eaLnBrk="1" hangingPunct="1"/>
            <a:r>
              <a:rPr lang="en-US" sz="2000" dirty="0">
                <a:hlinkClick r:id="rId13"/>
              </a:rPr>
              <a:t>Windows Communication Foundation Tools</a:t>
            </a:r>
            <a:endParaRPr lang="en-US" sz="2000" dirty="0"/>
          </a:p>
          <a:p>
            <a:pPr eaLnBrk="1" hangingPunct="1"/>
            <a:r>
              <a:rPr lang="en-US" sz="2000" dirty="0">
                <a:hlinkClick r:id="rId14"/>
              </a:rPr>
              <a:t>Tutorials on WCF, WPF, and more</a:t>
            </a:r>
            <a:endParaRPr lang="en-US" sz="2000" dirty="0"/>
          </a:p>
          <a:p>
            <a:r>
              <a:rPr lang="en-US" sz="2000" dirty="0">
                <a:hlinkClick r:id="rId15"/>
              </a:rPr>
              <a:t>A Performance Comparison</a:t>
            </a:r>
            <a:endParaRPr lang="en-US" sz="2000" dirty="0"/>
          </a:p>
          <a:p>
            <a:r>
              <a:rPr lang="en-US" sz="2000" dirty="0">
                <a:hlinkClick r:id="rId16"/>
              </a:rPr>
              <a:t>Security in WCF</a:t>
            </a:r>
            <a:endParaRPr lang="en-US" sz="2000" dirty="0"/>
          </a:p>
          <a:p>
            <a:pPr eaLnBrk="1" hangingPunct="1"/>
            <a:endParaRPr lang="en-US" sz="2000" dirty="0"/>
          </a:p>
          <a:p>
            <a:pPr eaLnBrk="1" hangingPunct="1">
              <a:buFont typeface="Arial" charset="0"/>
              <a:buNone/>
            </a:pPr>
            <a:endParaRPr lang="en-US" sz="2000" dirty="0"/>
          </a:p>
          <a:p>
            <a:pPr eaLnBrk="1" hangingPunct="1"/>
            <a:endParaRPr lang="en-US" sz="2000" dirty="0"/>
          </a:p>
          <a:p>
            <a:pPr eaLnBrk="1" hangingPunct="1"/>
            <a:endParaRPr lang="en-US" sz="2000" dirty="0"/>
          </a:p>
        </p:txBody>
      </p:sp>
      <p:sp>
        <p:nvSpPr>
          <p:cNvPr id="4" name="Slide Number Placeholder 3"/>
          <p:cNvSpPr>
            <a:spLocks noGrp="1"/>
          </p:cNvSpPr>
          <p:nvPr>
            <p:ph type="sldNum" sz="quarter" idx="12"/>
          </p:nvPr>
        </p:nvSpPr>
        <p:spPr/>
        <p:txBody>
          <a:bodyPr/>
          <a:lstStyle/>
          <a:p>
            <a:pPr>
              <a:defRPr/>
            </a:pPr>
            <a:fld id="{75ACAE92-9349-4C54-85DD-383FBDF6BFF1}" type="slidenum">
              <a:rPr lang="en-US"/>
              <a:pPr>
                <a:defRPr/>
              </a:pPr>
              <a:t>32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normAutofit fontScale="90000"/>
          </a:bodyPr>
          <a:lstStyle/>
          <a:p>
            <a:r>
              <a:rPr lang="en-US" sz="4000"/>
              <a:t>References – Activation &amp; Channels</a:t>
            </a:r>
          </a:p>
        </p:txBody>
      </p:sp>
      <p:sp>
        <p:nvSpPr>
          <p:cNvPr id="8195" name="Rectangle 3"/>
          <p:cNvSpPr>
            <a:spLocks noGrp="1"/>
          </p:cNvSpPr>
          <p:nvPr>
            <p:ph idx="1"/>
          </p:nvPr>
        </p:nvSpPr>
        <p:spPr/>
        <p:txBody>
          <a:bodyPr/>
          <a:lstStyle/>
          <a:p>
            <a:r>
              <a:rPr lang="en-US" sz="2000">
                <a:hlinkClick r:id="rId2"/>
              </a:rPr>
              <a:t>How to Access WCF Services with One-Way and Request-Reply Contracts</a:t>
            </a:r>
            <a:endParaRPr lang="en-US" sz="2000"/>
          </a:p>
          <a:p>
            <a:r>
              <a:rPr lang="en-US" sz="2000">
                <a:hlinkClick r:id="rId3"/>
              </a:rPr>
              <a:t>How to Access Services with a Duplex Contract</a:t>
            </a:r>
            <a:endParaRPr lang="en-US" sz="2000"/>
          </a:p>
          <a:p>
            <a:r>
              <a:rPr lang="en-US" sz="2000">
                <a:hlinkClick r:id="rId4"/>
              </a:rPr>
              <a:t>Sessions, Instancing, and Concurrency</a:t>
            </a:r>
            <a:endParaRPr lang="en-US" sz="2000"/>
          </a:p>
          <a:p>
            <a:r>
              <a:rPr lang="en-US" sz="2000">
                <a:hlinkClick r:id="rId5"/>
              </a:rPr>
              <a:t>WCF Essentials Instance Management</a:t>
            </a:r>
            <a:endParaRPr lang="en-US" sz="2000"/>
          </a:p>
          <a:p>
            <a:r>
              <a:rPr lang="en-US" sz="2000">
                <a:hlinkClick r:id="rId6"/>
              </a:rPr>
              <a:t>WCF Essentials One-Way Calls, Callbacks,  Events</a:t>
            </a:r>
            <a:endParaRPr lang="en-US" sz="2000"/>
          </a:p>
          <a:p>
            <a:endParaRPr 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US"/>
              <a:t>References – Web Model</a:t>
            </a:r>
          </a:p>
        </p:txBody>
      </p:sp>
      <p:sp>
        <p:nvSpPr>
          <p:cNvPr id="9219" name="Rectangle 3"/>
          <p:cNvSpPr>
            <a:spLocks noGrp="1"/>
          </p:cNvSpPr>
          <p:nvPr>
            <p:ph idx="1"/>
          </p:nvPr>
        </p:nvSpPr>
        <p:spPr/>
        <p:txBody>
          <a:bodyPr/>
          <a:lstStyle/>
          <a:p>
            <a:pPr>
              <a:lnSpc>
                <a:spcPct val="90000"/>
              </a:lnSpc>
            </a:pPr>
            <a:r>
              <a:rPr lang="en-US" sz="2000">
                <a:hlinkClick r:id="rId2"/>
              </a:rPr>
              <a:t>How to Create a Basic Web-Style Service</a:t>
            </a:r>
            <a:endParaRPr lang="en-US" sz="2000"/>
          </a:p>
          <a:p>
            <a:pPr>
              <a:lnSpc>
                <a:spcPct val="90000"/>
              </a:lnSpc>
            </a:pPr>
            <a:r>
              <a:rPr lang="en-US" sz="2000">
                <a:hlinkClick r:id="rId3"/>
              </a:rPr>
              <a:t>WCF Web Programming Model Overview</a:t>
            </a:r>
            <a:endParaRPr lang="en-US" sz="2000"/>
          </a:p>
          <a:p>
            <a:pPr>
              <a:lnSpc>
                <a:spcPct val="90000"/>
              </a:lnSpc>
            </a:pPr>
            <a:r>
              <a:rPr lang="en-US" sz="2000">
                <a:hlinkClick r:id="rId4"/>
              </a:rPr>
              <a:t>Web Programming Model</a:t>
            </a:r>
            <a:endParaRPr lang="en-US" sz="2000"/>
          </a:p>
          <a:p>
            <a:pPr>
              <a:lnSpc>
                <a:spcPct val="90000"/>
              </a:lnSpc>
            </a:pPr>
            <a:r>
              <a:rPr lang="en-US" sz="2000">
                <a:hlinkClick r:id="rId5"/>
              </a:rPr>
              <a:t>WCF Web Programming Object Model</a:t>
            </a:r>
            <a:endParaRPr lang="en-US" sz="2000"/>
          </a:p>
          <a:p>
            <a:pPr>
              <a:lnSpc>
                <a:spcPct val="90000"/>
              </a:lnSpc>
            </a:pPr>
            <a:r>
              <a:rPr lang="en-US" sz="2000">
                <a:hlinkClick r:id="rId6"/>
              </a:rPr>
              <a:t>WCF Syndication HTTP Programming with WCF and the .NET Framework 3.5</a:t>
            </a:r>
            <a:endParaRPr lang="en-US" sz="2000"/>
          </a:p>
          <a:p>
            <a:pPr>
              <a:lnSpc>
                <a:spcPct val="90000"/>
              </a:lnSpc>
            </a:pPr>
            <a:r>
              <a:rPr lang="en-US" sz="2000">
                <a:hlinkClick r:id="rId7"/>
              </a:rPr>
              <a:t>Creating WCF AJAX Services without ASP.NET</a:t>
            </a:r>
            <a:endParaRPr lang="en-US" sz="2000"/>
          </a:p>
          <a:p>
            <a:pPr>
              <a:lnSpc>
                <a:spcPct val="90000"/>
              </a:lnSpc>
            </a:pPr>
            <a:r>
              <a:rPr lang="en-US" sz="2000">
                <a:hlinkClick r:id="rId8"/>
              </a:rPr>
              <a:t>Creating WCF Services for ASP.NET AJAX</a:t>
            </a:r>
            <a:endParaRPr lang="en-US" sz="2000"/>
          </a:p>
          <a:p>
            <a:pPr>
              <a:lnSpc>
                <a:spcPct val="90000"/>
              </a:lnSpc>
            </a:pP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US"/>
              <a:t>References – Building Clients</a:t>
            </a:r>
          </a:p>
        </p:txBody>
      </p:sp>
      <p:sp>
        <p:nvSpPr>
          <p:cNvPr id="10243" name="Rectangle 3"/>
          <p:cNvSpPr>
            <a:spLocks noGrp="1"/>
          </p:cNvSpPr>
          <p:nvPr>
            <p:ph idx="1"/>
          </p:nvPr>
        </p:nvSpPr>
        <p:spPr/>
        <p:txBody>
          <a:bodyPr/>
          <a:lstStyle/>
          <a:p>
            <a:r>
              <a:rPr lang="en-US" sz="2000" dirty="0">
                <a:hlinkClick r:id="rId2"/>
              </a:rPr>
              <a:t>Accessing Services Using a Client</a:t>
            </a:r>
            <a:endParaRPr lang="en-US" sz="2000" dirty="0"/>
          </a:p>
          <a:p>
            <a:r>
              <a:rPr lang="en-US" sz="2000" dirty="0">
                <a:hlinkClick r:id="rId3"/>
              </a:rPr>
              <a:t>Clients</a:t>
            </a:r>
            <a:endParaRPr lang="en-US" sz="2000" dirty="0"/>
          </a:p>
          <a:p>
            <a:r>
              <a:rPr lang="en-US" sz="2000" dirty="0">
                <a:hlinkClick r:id="rId4"/>
              </a:rPr>
              <a:t>Client Architecture</a:t>
            </a:r>
            <a:endParaRPr lang="en-US" sz="2000" dirty="0"/>
          </a:p>
          <a:p>
            <a:r>
              <a:rPr lang="en-US" sz="2000" dirty="0">
                <a:hlinkClick r:id="rId5"/>
              </a:rPr>
              <a:t>Client Configuration</a:t>
            </a:r>
            <a:endParaRPr lang="en-US" sz="2000" dirty="0"/>
          </a:p>
          <a:p>
            <a:r>
              <a:rPr lang="en-US" sz="2000" dirty="0">
                <a:hlinkClick r:id="rId6"/>
              </a:rPr>
              <a:t>Call WCF Service Operations Asynchronously</a:t>
            </a:r>
            <a:endParaRPr lang="en-US" sz="2000" dirty="0"/>
          </a:p>
          <a:p>
            <a:r>
              <a:rPr lang="en-US" sz="2000" dirty="0">
                <a:hlinkClick r:id="rId7"/>
              </a:rPr>
              <a:t>A Performance Comparison</a:t>
            </a:r>
            <a:endParaRPr lang="en-US" sz="2000" dirty="0"/>
          </a:p>
          <a:p>
            <a:r>
              <a:rPr lang="en-US" sz="2000" dirty="0">
                <a:hlinkClick r:id="rId8"/>
              </a:rPr>
              <a:t>Security in WCF</a:t>
            </a:r>
            <a:endParaRPr lang="en-US" sz="2000" dirty="0"/>
          </a:p>
          <a:p>
            <a:r>
              <a:rPr lang="en-US" sz="2000" dirty="0">
                <a:hlinkClick r:id="rId9"/>
              </a:rPr>
              <a:t>File-streaming with a few comments about file chunking</a:t>
            </a:r>
            <a:endParaRPr lang="en-US" sz="2000" dirty="0"/>
          </a:p>
          <a:p>
            <a:pPr>
              <a:buFont typeface="Arial" charset="0"/>
              <a:buNone/>
            </a:pP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22313" y="2514600"/>
            <a:ext cx="7772400" cy="1500188"/>
          </a:xfrm>
        </p:spPr>
        <p:txBody>
          <a:bodyPr rtlCol="0">
            <a:normAutofit/>
          </a:bodyPr>
          <a:lstStyle/>
          <a:p>
            <a:pPr algn="ctr" eaLnBrk="1" fontAlgn="auto" hangingPunct="1">
              <a:spcAft>
                <a:spcPts val="0"/>
              </a:spcAft>
              <a:buFont typeface="Arial" pitchFamily="34" charset="0"/>
              <a:buNone/>
              <a:defRPr/>
            </a:pPr>
            <a:r>
              <a:rPr lang="en-US" sz="4400" b="1" i="1" dirty="0">
                <a:solidFill>
                  <a:schemeClr val="tx2">
                    <a:lumMod val="50000"/>
                  </a:schemeClr>
                </a:solidFill>
              </a:rPr>
              <a:t>End of Presentation</a:t>
            </a:r>
          </a:p>
        </p:txBody>
      </p:sp>
      <p:sp>
        <p:nvSpPr>
          <p:cNvPr id="4" name="Slide Number Placeholder 3"/>
          <p:cNvSpPr>
            <a:spLocks noGrp="1"/>
          </p:cNvSpPr>
          <p:nvPr>
            <p:ph type="sldNum" sz="quarter" idx="12"/>
          </p:nvPr>
        </p:nvSpPr>
        <p:spPr/>
        <p:txBody>
          <a:bodyPr/>
          <a:lstStyle/>
          <a:p>
            <a:pPr>
              <a:defRPr/>
            </a:pPr>
            <a:fld id="{CDB171EB-15CE-4210-92B7-4BF3F6A86DE0}" type="slidenum">
              <a:rPr lang="en-US"/>
              <a:pPr>
                <a:defRPr/>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944562"/>
          </a:xfrm>
        </p:spPr>
        <p:txBody>
          <a:bodyPr>
            <a:normAutofit fontScale="90000"/>
          </a:bodyPr>
          <a:lstStyle/>
          <a:p>
            <a:r>
              <a:rPr lang="en-US" sz="4000" dirty="0"/>
              <a:t>Distributed Computer Communication</a:t>
            </a:r>
          </a:p>
        </p:txBody>
      </p:sp>
      <p:sp>
        <p:nvSpPr>
          <p:cNvPr id="13315" name="Content Placeholder 2"/>
          <p:cNvSpPr>
            <a:spLocks noGrp="1"/>
          </p:cNvSpPr>
          <p:nvPr>
            <p:ph idx="1"/>
          </p:nvPr>
        </p:nvSpPr>
        <p:spPr>
          <a:xfrm>
            <a:off x="457200" y="1295400"/>
            <a:ext cx="8229600" cy="4830763"/>
          </a:xfrm>
        </p:spPr>
        <p:txBody>
          <a:bodyPr>
            <a:normAutofit fontScale="77500" lnSpcReduction="20000"/>
          </a:bodyPr>
          <a:lstStyle/>
          <a:p>
            <a:r>
              <a:rPr lang="en-US" sz="1800"/>
              <a:t>1964 – Dartmouth Time Sharing System</a:t>
            </a:r>
          </a:p>
          <a:p>
            <a:r>
              <a:rPr lang="en-US" sz="1800"/>
              <a:t>1969 – First link of ARPANET installed</a:t>
            </a:r>
          </a:p>
          <a:p>
            <a:r>
              <a:rPr lang="en-US" sz="1800"/>
              <a:t>1974 – First TCP specification</a:t>
            </a:r>
          </a:p>
          <a:p>
            <a:r>
              <a:rPr lang="en-US" sz="1800"/>
              <a:t>1978 – TCP/IP specification</a:t>
            </a:r>
          </a:p>
          <a:p>
            <a:r>
              <a:rPr lang="en-US" sz="1800"/>
              <a:t>1980 – Ethernet</a:t>
            </a:r>
          </a:p>
          <a:p>
            <a:r>
              <a:rPr lang="en-US" sz="1800"/>
              <a:t>1983 – Berkely sockets released with BSD</a:t>
            </a:r>
          </a:p>
          <a:p>
            <a:r>
              <a:rPr lang="en-US" sz="1800"/>
              <a:t>1990 – CORBA 1.0</a:t>
            </a:r>
          </a:p>
          <a:p>
            <a:r>
              <a:rPr lang="en-US" sz="1800"/>
              <a:t>1991 – OLE</a:t>
            </a:r>
          </a:p>
          <a:p>
            <a:r>
              <a:rPr lang="en-US" sz="1800"/>
              <a:t>Early 90’s - DCE/RPC</a:t>
            </a:r>
          </a:p>
          <a:p>
            <a:r>
              <a:rPr lang="en-US" sz="1800"/>
              <a:t>1993 – COM</a:t>
            </a:r>
          </a:p>
          <a:p>
            <a:r>
              <a:rPr lang="en-US" sz="1800"/>
              <a:t>1994 – CORBA 2.0</a:t>
            </a:r>
          </a:p>
          <a:p>
            <a:r>
              <a:rPr lang="en-US" sz="1800"/>
              <a:t>1996 – ActiveX, DCOM</a:t>
            </a:r>
          </a:p>
          <a:p>
            <a:r>
              <a:rPr lang="en-US" sz="1800"/>
              <a:t>1997 – Java RMI (Sun jdk 1.1, Java 2.0)</a:t>
            </a:r>
          </a:p>
          <a:p>
            <a:r>
              <a:rPr lang="en-US" sz="1800"/>
              <a:t>2002 – .Net Remoting</a:t>
            </a:r>
          </a:p>
          <a:p>
            <a:r>
              <a:rPr lang="en-US" sz="1800"/>
              <a:t>2006 – WCF (.Net 3.0)</a:t>
            </a:r>
          </a:p>
          <a:p>
            <a:endParaRPr lang="en-US" sz="1800"/>
          </a:p>
        </p:txBody>
      </p:sp>
      <p:sp>
        <p:nvSpPr>
          <p:cNvPr id="4" name="Slide Number Placeholder 3"/>
          <p:cNvSpPr>
            <a:spLocks noGrp="1"/>
          </p:cNvSpPr>
          <p:nvPr>
            <p:ph type="sldNum" sz="quarter" idx="12"/>
          </p:nvPr>
        </p:nvSpPr>
        <p:spPr/>
        <p:txBody>
          <a:bodyPr/>
          <a:lstStyle/>
          <a:p>
            <a:pPr>
              <a:defRPr/>
            </a:pPr>
            <a:fld id="{A8BC5453-38B6-4362-84C2-EFD724CCE3FC}" type="slidenum">
              <a:rPr lang="en-US" smtClean="0"/>
              <a:pPr>
                <a:defRPr/>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What is WCF?</a:t>
            </a:r>
          </a:p>
        </p:txBody>
      </p:sp>
      <p:sp>
        <p:nvSpPr>
          <p:cNvPr id="14339" name="Content Placeholder 2"/>
          <p:cNvSpPr>
            <a:spLocks noGrp="1"/>
          </p:cNvSpPr>
          <p:nvPr>
            <p:ph idx="1"/>
          </p:nvPr>
        </p:nvSpPr>
        <p:spPr/>
        <p:txBody>
          <a:bodyPr>
            <a:normAutofit/>
          </a:bodyPr>
          <a:lstStyle/>
          <a:p>
            <a:pPr eaLnBrk="1" hangingPunct="1"/>
            <a:r>
              <a:rPr lang="en-US" sz="2800" dirty="0"/>
              <a:t>Provides software </a:t>
            </a:r>
            <a:r>
              <a:rPr lang="en-US" sz="3900" b="1" dirty="0"/>
              <a:t>services</a:t>
            </a:r>
            <a:r>
              <a:rPr lang="en-US" sz="2800" dirty="0"/>
              <a:t> on machines, networks, and across the internet</a:t>
            </a:r>
          </a:p>
          <a:p>
            <a:pPr eaLnBrk="1" hangingPunct="1"/>
            <a:r>
              <a:rPr lang="en-US" sz="2800" dirty="0"/>
              <a:t>Unified programming model for all of these</a:t>
            </a:r>
          </a:p>
          <a:p>
            <a:pPr eaLnBrk="1" hangingPunct="1"/>
            <a:r>
              <a:rPr lang="en-US" sz="2800" dirty="0"/>
              <a:t>Supported natively on Windows 10,  8, 7</a:t>
            </a:r>
            <a:endParaRPr lang="en-US" sz="2400" dirty="0"/>
          </a:p>
          <a:p>
            <a:pPr eaLnBrk="1" hangingPunct="1"/>
            <a:r>
              <a:rPr lang="en-US" sz="2800" dirty="0"/>
              <a:t>Not available on other platforms</a:t>
            </a:r>
          </a:p>
          <a:p>
            <a:pPr lvl="1" eaLnBrk="1" hangingPunct="1"/>
            <a:r>
              <a:rPr lang="en-US" sz="2000" dirty="0"/>
              <a:t>Mono?</a:t>
            </a:r>
          </a:p>
          <a:p>
            <a:pPr lvl="1" eaLnBrk="1" hangingPunct="1"/>
            <a:r>
              <a:rPr lang="en-US" sz="2000" dirty="0" err="1"/>
              <a:t>DotGnu</a:t>
            </a:r>
            <a:r>
              <a:rPr lang="en-US" sz="2000" dirty="0"/>
              <a:t>?</a:t>
            </a:r>
          </a:p>
          <a:p>
            <a:pPr lvl="1" eaLnBrk="1" hangingPunct="1"/>
            <a:r>
              <a:rPr lang="en-US" sz="2000" dirty="0"/>
              <a:t>Mac OSX ?</a:t>
            </a:r>
          </a:p>
        </p:txBody>
      </p:sp>
      <p:sp>
        <p:nvSpPr>
          <p:cNvPr id="4" name="Slide Number Placeholder 3"/>
          <p:cNvSpPr>
            <a:spLocks noGrp="1"/>
          </p:cNvSpPr>
          <p:nvPr>
            <p:ph type="sldNum" sz="quarter" idx="12"/>
          </p:nvPr>
        </p:nvSpPr>
        <p:spPr/>
        <p:txBody>
          <a:bodyPr/>
          <a:lstStyle/>
          <a:p>
            <a:pPr>
              <a:defRPr/>
            </a:pPr>
            <a:fld id="{DFC99527-05A1-4E5B-93A8-471DA4161391}" type="slidenum">
              <a:rPr lang="en-US" smtClean="0"/>
              <a:pPr>
                <a:defRPr/>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Integration into .Net Facilities</a:t>
            </a:r>
          </a:p>
        </p:txBody>
      </p:sp>
      <p:sp>
        <p:nvSpPr>
          <p:cNvPr id="15363" name="Content Placeholder 2"/>
          <p:cNvSpPr>
            <a:spLocks noGrp="1"/>
          </p:cNvSpPr>
          <p:nvPr>
            <p:ph idx="1"/>
          </p:nvPr>
        </p:nvSpPr>
        <p:spPr>
          <a:xfrm>
            <a:off x="609600" y="1904999"/>
            <a:ext cx="8153400" cy="4114801"/>
          </a:xfrm>
        </p:spPr>
        <p:txBody>
          <a:bodyPr>
            <a:normAutofit/>
          </a:bodyPr>
          <a:lstStyle/>
          <a:p>
            <a:pPr eaLnBrk="1" hangingPunct="1"/>
            <a:r>
              <a:rPr lang="en-US" sz="2800" dirty="0"/>
              <a:t>One model for distributed systems decomposes into presentation layer, application logic layer, and data layer, all bound together with communication.</a:t>
            </a:r>
            <a:br>
              <a:rPr lang="en-US" sz="2800" dirty="0"/>
            </a:br>
            <a:endParaRPr lang="en-US" sz="1000" dirty="0"/>
          </a:p>
          <a:p>
            <a:pPr eaLnBrk="1" hangingPunct="1"/>
            <a:r>
              <a:rPr lang="en-US" sz="2800" dirty="0"/>
              <a:t>Presentation:	WPF</a:t>
            </a:r>
          </a:p>
          <a:p>
            <a:pPr eaLnBrk="1" hangingPunct="1"/>
            <a:r>
              <a:rPr lang="en-US" sz="2800" dirty="0"/>
              <a:t>Data:			LINQ – retrieves data</a:t>
            </a:r>
          </a:p>
          <a:p>
            <a:pPr eaLnBrk="1" hangingPunct="1"/>
            <a:r>
              <a:rPr lang="en-US" sz="2800" dirty="0" err="1"/>
              <a:t>Communic</a:t>
            </a:r>
            <a:r>
              <a:rPr lang="en-US" sz="2800" dirty="0"/>
              <a:t>:		WCF – local, network, internet</a:t>
            </a:r>
          </a:p>
          <a:p>
            <a:pPr eaLnBrk="1" hangingPunct="1"/>
            <a:r>
              <a:rPr lang="en-US" sz="2800" dirty="0" err="1"/>
              <a:t>Applic</a:t>
            </a:r>
            <a:r>
              <a:rPr lang="en-US" sz="2800" dirty="0"/>
              <a:t> Logic:	Custom designs</a:t>
            </a:r>
          </a:p>
        </p:txBody>
      </p:sp>
      <p:sp>
        <p:nvSpPr>
          <p:cNvPr id="4" name="Slide Number Placeholder 3"/>
          <p:cNvSpPr>
            <a:spLocks noGrp="1"/>
          </p:cNvSpPr>
          <p:nvPr>
            <p:ph type="sldNum" sz="quarter" idx="12"/>
          </p:nvPr>
        </p:nvSpPr>
        <p:spPr/>
        <p:txBody>
          <a:bodyPr/>
          <a:lstStyle/>
          <a:p>
            <a:pPr>
              <a:defRPr/>
            </a:pPr>
            <a:fld id="{7DE8E706-33E2-4C5A-866E-AF2A8E0E08FB}" type="slidenum">
              <a:rPr lang="en-US" smtClean="0"/>
              <a:pPr>
                <a:defRPr/>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92162"/>
          </a:xfrm>
        </p:spPr>
        <p:txBody>
          <a:bodyPr/>
          <a:lstStyle/>
          <a:p>
            <a:pPr eaLnBrk="1" hangingPunct="1"/>
            <a:r>
              <a:rPr lang="en-US" dirty="0"/>
              <a:t>WCF Design Principles</a:t>
            </a:r>
          </a:p>
        </p:txBody>
      </p:sp>
      <p:sp>
        <p:nvSpPr>
          <p:cNvPr id="16387" name="Content Placeholder 2"/>
          <p:cNvSpPr>
            <a:spLocks noGrp="1"/>
          </p:cNvSpPr>
          <p:nvPr>
            <p:ph idx="1"/>
          </p:nvPr>
        </p:nvSpPr>
        <p:spPr>
          <a:xfrm>
            <a:off x="457200" y="1447800"/>
            <a:ext cx="8229600" cy="4678363"/>
          </a:xfrm>
        </p:spPr>
        <p:txBody>
          <a:bodyPr>
            <a:normAutofit lnSpcReduction="10000"/>
          </a:bodyPr>
          <a:lstStyle/>
          <a:p>
            <a:pPr eaLnBrk="1" hangingPunct="1"/>
            <a:r>
              <a:rPr lang="en-US" sz="2800" dirty="0"/>
              <a:t>Boundaries are explicit</a:t>
            </a:r>
          </a:p>
          <a:p>
            <a:pPr lvl="1" eaLnBrk="1" hangingPunct="1"/>
            <a:r>
              <a:rPr lang="en-US" sz="2400" dirty="0"/>
              <a:t>No attempt to hide communication</a:t>
            </a:r>
            <a:endParaRPr lang="en-US" sz="2000" dirty="0"/>
          </a:p>
          <a:p>
            <a:pPr eaLnBrk="1" hangingPunct="1"/>
            <a:r>
              <a:rPr lang="en-US" sz="2800" dirty="0"/>
              <a:t>Services are intended to be autonomous</a:t>
            </a:r>
          </a:p>
          <a:p>
            <a:pPr lvl="1" eaLnBrk="1" hangingPunct="1"/>
            <a:r>
              <a:rPr lang="en-US" sz="2400" dirty="0"/>
              <a:t>Deployed, managed, and versioned independently</a:t>
            </a:r>
          </a:p>
          <a:p>
            <a:pPr eaLnBrk="1" hangingPunct="1"/>
            <a:r>
              <a:rPr lang="en-US" sz="2800" dirty="0"/>
              <a:t>Services share contracts and schemas, not types</a:t>
            </a:r>
          </a:p>
          <a:p>
            <a:pPr lvl="1" eaLnBrk="1" hangingPunct="1"/>
            <a:r>
              <a:rPr lang="en-US" sz="2400" dirty="0"/>
              <a:t>Contracts define behavior, schemas define data</a:t>
            </a:r>
          </a:p>
          <a:p>
            <a:pPr lvl="1" eaLnBrk="1" hangingPunct="1"/>
            <a:r>
              <a:rPr lang="en-US" sz="2400" dirty="0"/>
              <a:t>Client needs a reference to contract not to service implementation</a:t>
            </a:r>
          </a:p>
          <a:p>
            <a:pPr eaLnBrk="1" hangingPunct="1"/>
            <a:r>
              <a:rPr lang="en-US" sz="2800" dirty="0"/>
              <a:t>Compatibility is policy-based</a:t>
            </a:r>
          </a:p>
          <a:p>
            <a:pPr lvl="1" eaLnBrk="1" hangingPunct="1"/>
            <a:r>
              <a:rPr lang="en-US" sz="2400" dirty="0"/>
              <a:t>Policy supports separation of behavior from access constraints</a:t>
            </a:r>
          </a:p>
          <a:p>
            <a:pPr lvl="2" eaLnBrk="1" hangingPunct="1"/>
            <a:endParaRPr lang="en-US" sz="1800" dirty="0"/>
          </a:p>
          <a:p>
            <a:pPr eaLnBrk="1" hangingPunct="1"/>
            <a:endParaRPr lang="en-US" sz="2800" dirty="0"/>
          </a:p>
        </p:txBody>
      </p:sp>
      <p:sp>
        <p:nvSpPr>
          <p:cNvPr id="4" name="Slide Number Placeholder 3"/>
          <p:cNvSpPr>
            <a:spLocks noGrp="1"/>
          </p:cNvSpPr>
          <p:nvPr>
            <p:ph type="sldNum" sz="quarter" idx="12"/>
          </p:nvPr>
        </p:nvSpPr>
        <p:spPr/>
        <p:txBody>
          <a:bodyPr/>
          <a:lstStyle/>
          <a:p>
            <a:pPr>
              <a:defRPr/>
            </a:pPr>
            <a:fld id="{2934310C-C6AB-4D28-B3C5-89601BC3A319}" type="slidenum">
              <a:rPr lang="en-US" smtClean="0"/>
              <a:pPr>
                <a:defRPr/>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92162"/>
          </a:xfrm>
        </p:spPr>
        <p:txBody>
          <a:bodyPr/>
          <a:lstStyle/>
          <a:p>
            <a:pPr eaLnBrk="1" hangingPunct="1"/>
            <a:r>
              <a:rPr lang="en-US" dirty="0"/>
              <a:t>Essential Pieces of WCF</a:t>
            </a:r>
          </a:p>
        </p:txBody>
      </p:sp>
      <p:sp>
        <p:nvSpPr>
          <p:cNvPr id="17411" name="Content Placeholder 2"/>
          <p:cNvSpPr>
            <a:spLocks noGrp="1"/>
          </p:cNvSpPr>
          <p:nvPr>
            <p:ph idx="1"/>
          </p:nvPr>
        </p:nvSpPr>
        <p:spPr>
          <a:xfrm>
            <a:off x="457200" y="1371600"/>
            <a:ext cx="8229600" cy="5105400"/>
          </a:xfrm>
        </p:spPr>
        <p:txBody>
          <a:bodyPr>
            <a:normAutofit/>
          </a:bodyPr>
          <a:lstStyle/>
          <a:p>
            <a:pPr eaLnBrk="1" hangingPunct="1"/>
            <a:r>
              <a:rPr lang="en-US" sz="2400" dirty="0"/>
              <a:t>Contracts for </a:t>
            </a:r>
            <a:r>
              <a:rPr lang="en-US" sz="2400" b="1" dirty="0"/>
              <a:t>services</a:t>
            </a:r>
            <a:r>
              <a:rPr lang="en-US" sz="2400" dirty="0"/>
              <a:t>, </a:t>
            </a:r>
            <a:r>
              <a:rPr lang="en-US" sz="2400" b="1" dirty="0"/>
              <a:t>data</a:t>
            </a:r>
            <a:r>
              <a:rPr lang="en-US" sz="2400" dirty="0"/>
              <a:t>, and </a:t>
            </a:r>
            <a:r>
              <a:rPr lang="en-US" sz="2400" b="1" dirty="0"/>
              <a:t>messages</a:t>
            </a:r>
          </a:p>
          <a:p>
            <a:pPr lvl="1" eaLnBrk="1" hangingPunct="1"/>
            <a:r>
              <a:rPr lang="en-US" sz="2000" dirty="0"/>
              <a:t>A contract is simply an interface declaration</a:t>
            </a:r>
          </a:p>
          <a:p>
            <a:pPr eaLnBrk="1" hangingPunct="1"/>
            <a:r>
              <a:rPr lang="en-US" sz="2400" dirty="0"/>
              <a:t>Service, Data, and Message definitions</a:t>
            </a:r>
          </a:p>
          <a:p>
            <a:pPr lvl="1" eaLnBrk="1" hangingPunct="1"/>
            <a:r>
              <a:rPr lang="en-US" sz="2000" dirty="0"/>
              <a:t>Class implementations of the contracts</a:t>
            </a:r>
          </a:p>
          <a:p>
            <a:pPr eaLnBrk="1" hangingPunct="1"/>
            <a:r>
              <a:rPr lang="en-US" sz="2400" dirty="0"/>
              <a:t>Configurations defined programmatically or declaratively</a:t>
            </a:r>
          </a:p>
          <a:p>
            <a:pPr lvl="1" eaLnBrk="1" hangingPunct="1"/>
            <a:r>
              <a:rPr lang="en-US" sz="2000" dirty="0"/>
              <a:t>.Net class instances versus </a:t>
            </a:r>
            <a:r>
              <a:rPr lang="en-US" sz="2000" dirty="0" err="1"/>
              <a:t>config</a:t>
            </a:r>
            <a:r>
              <a:rPr lang="en-US" sz="2000" dirty="0"/>
              <a:t> files.</a:t>
            </a:r>
          </a:p>
          <a:p>
            <a:pPr eaLnBrk="1" hangingPunct="1"/>
            <a:r>
              <a:rPr lang="en-US" sz="2400" dirty="0"/>
              <a:t>A host process (can be self hosted)</a:t>
            </a:r>
          </a:p>
          <a:p>
            <a:pPr lvl="1" eaLnBrk="1" hangingPunct="1"/>
            <a:r>
              <a:rPr lang="en-US" sz="2000" dirty="0"/>
              <a:t>IIS, Windows Executable, Windows Service, or WAS</a:t>
            </a:r>
          </a:p>
          <a:p>
            <a:pPr eaLnBrk="1" hangingPunct="1"/>
            <a:r>
              <a:rPr lang="en-US" sz="2400" dirty="0"/>
              <a:t>.Net Framework Classes provide support for all of the above.</a:t>
            </a:r>
          </a:p>
          <a:p>
            <a:pPr eaLnBrk="1" hangingPunct="1">
              <a:buFont typeface="Arial" charset="0"/>
              <a:buNone/>
            </a:pPr>
            <a:endParaRPr lang="en-US" sz="2400" dirty="0"/>
          </a:p>
        </p:txBody>
      </p:sp>
      <p:sp>
        <p:nvSpPr>
          <p:cNvPr id="4" name="Slide Number Placeholder 3"/>
          <p:cNvSpPr>
            <a:spLocks noGrp="1"/>
          </p:cNvSpPr>
          <p:nvPr>
            <p:ph type="sldNum" sz="quarter" idx="12"/>
          </p:nvPr>
        </p:nvSpPr>
        <p:spPr/>
        <p:txBody>
          <a:bodyPr/>
          <a:lstStyle/>
          <a:p>
            <a:pPr>
              <a:defRPr/>
            </a:pPr>
            <a:fld id="{C300E28F-B5DE-4866-BF4A-5FAB87F3AC56}" type="slidenum">
              <a:rPr lang="en-US" smtClean="0"/>
              <a:pPr>
                <a:defRPr/>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Examples</a:t>
            </a:r>
          </a:p>
        </p:txBody>
      </p:sp>
      <p:sp>
        <p:nvSpPr>
          <p:cNvPr id="3" name="Content Placeholder 2"/>
          <p:cNvSpPr>
            <a:spLocks noGrp="1"/>
          </p:cNvSpPr>
          <p:nvPr>
            <p:ph idx="1"/>
          </p:nvPr>
        </p:nvSpPr>
        <p:spPr>
          <a:xfrm>
            <a:off x="457200" y="1828800"/>
            <a:ext cx="8229600" cy="4297363"/>
          </a:xfrm>
        </p:spPr>
        <p:txBody>
          <a:bodyPr>
            <a:normAutofit/>
          </a:bodyPr>
          <a:lstStyle/>
          <a:p>
            <a:r>
              <a:rPr lang="en-US" sz="2800" dirty="0" err="1">
                <a:hlinkClick r:id="rId2"/>
              </a:rPr>
              <a:t>WCF_Fawcett_Examples</a:t>
            </a:r>
            <a:r>
              <a:rPr lang="en-US" sz="2800" dirty="0">
                <a:hlinkClick r:id="rId2"/>
              </a:rPr>
              <a:t> on College Server</a:t>
            </a:r>
            <a:endParaRPr lang="en-US" sz="2800" dirty="0"/>
          </a:p>
          <a:p>
            <a:r>
              <a:rPr lang="en-US" sz="2800" dirty="0" err="1">
                <a:hlinkClick r:id="rId3"/>
              </a:rPr>
              <a:t>WCF_EditedMicrosoft_Examples</a:t>
            </a:r>
            <a:r>
              <a:rPr lang="en-US" sz="2800" dirty="0">
                <a:hlinkClick r:id="rId3"/>
              </a:rPr>
              <a:t> on College Server</a:t>
            </a:r>
            <a:endParaRPr lang="en-US" sz="2800" dirty="0"/>
          </a:p>
          <a:p>
            <a:pPr lvl="1"/>
            <a:r>
              <a:rPr lang="en-US" sz="1800" dirty="0"/>
              <a:t>Note these Microsoft examples won’t run unless you do the One-Time Setup discussed on slide 8</a:t>
            </a:r>
          </a:p>
          <a:p>
            <a:r>
              <a:rPr lang="en-US" sz="2200" dirty="0"/>
              <a:t>All code samples of WCF must be run in Visual Studio with administrator privileges.</a:t>
            </a:r>
          </a:p>
        </p:txBody>
      </p:sp>
      <p:sp>
        <p:nvSpPr>
          <p:cNvPr id="4" name="Slide Number Placeholder 3"/>
          <p:cNvSpPr>
            <a:spLocks noGrp="1"/>
          </p:cNvSpPr>
          <p:nvPr>
            <p:ph type="sldNum" sz="quarter" idx="12"/>
          </p:nvPr>
        </p:nvSpPr>
        <p:spPr/>
        <p:txBody>
          <a:bodyPr/>
          <a:lstStyle/>
          <a:p>
            <a:pPr>
              <a:defRPr/>
            </a:pPr>
            <a:fld id="{61509B23-8FE6-4773-B218-C92F03F6CB30}" type="slidenum">
              <a:rPr lang="en-US" smtClean="0"/>
              <a:pPr>
                <a:defRPr/>
              </a:pPr>
              <a:t>9</a:t>
            </a:fld>
            <a:endParaRPr lang="en-US" dirty="0"/>
          </a:p>
        </p:txBody>
      </p:sp>
    </p:spTree>
    <p:extLst>
      <p:ext uri="{BB962C8B-B14F-4D97-AF65-F5344CB8AC3E}">
        <p14:creationId xmlns:p14="http://schemas.microsoft.com/office/powerpoint/2010/main" val="405469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489568F-1184-409B-BA4B-9E965D476579}" vid="{0A5DB933-DCCC-438C-8880-D77CDB2B94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3447</TotalTime>
  <Words>1748</Words>
  <Application>Microsoft Office PowerPoint</Application>
  <PresentationFormat>On-screen Show (4:3)</PresentationFormat>
  <Paragraphs>392</Paragraphs>
  <Slides>36</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Corbel</vt:lpstr>
      <vt:lpstr>Wingdings</vt:lpstr>
      <vt:lpstr>Custom Design</vt:lpstr>
      <vt:lpstr>Digital Blue Tunnel 16x9</vt:lpstr>
      <vt:lpstr>Windows Communication Foundation</vt:lpstr>
      <vt:lpstr>Primary Code References</vt:lpstr>
      <vt:lpstr>Tutorials</vt:lpstr>
      <vt:lpstr>Distributed Computer Communication</vt:lpstr>
      <vt:lpstr>What is WCF?</vt:lpstr>
      <vt:lpstr>Integration into .Net Facilities</vt:lpstr>
      <vt:lpstr>WCF Design Principles</vt:lpstr>
      <vt:lpstr>Essential Pieces of WCF</vt:lpstr>
      <vt:lpstr>Examples</vt:lpstr>
      <vt:lpstr>Examples</vt:lpstr>
      <vt:lpstr>Look and Feel of WCF</vt:lpstr>
      <vt:lpstr>WCF Architecture</vt:lpstr>
      <vt:lpstr>ServiceModel Namespace</vt:lpstr>
      <vt:lpstr>Principle Parts of a WCF Service</vt:lpstr>
      <vt:lpstr>WCF Service Files</vt:lpstr>
      <vt:lpstr>Service serviceModel Markup</vt:lpstr>
      <vt:lpstr>Channels</vt:lpstr>
      <vt:lpstr>WCF Bindings</vt:lpstr>
      <vt:lpstr>Interoperability</vt:lpstr>
      <vt:lpstr>Service Behaviors</vt:lpstr>
      <vt:lpstr>Other Service Behaviors</vt:lpstr>
      <vt:lpstr>Structuring Service Code</vt:lpstr>
      <vt:lpstr>Building Clients</vt:lpstr>
      <vt:lpstr>Building Clients</vt:lpstr>
      <vt:lpstr>Generating Proxies</vt:lpstr>
      <vt:lpstr>PowerPoint Presentation</vt:lpstr>
      <vt:lpstr>Building Proxy Programmatically</vt:lpstr>
      <vt:lpstr>References</vt:lpstr>
      <vt:lpstr>Microsoft WCF Samples are useful, but NOTE !!!</vt:lpstr>
      <vt:lpstr>PowerPoint Presentation</vt:lpstr>
      <vt:lpstr>Primary Book References</vt:lpstr>
      <vt:lpstr>Primary Web References</vt:lpstr>
      <vt:lpstr>References – Activation &amp; Channels</vt:lpstr>
      <vt:lpstr>References – Web Model</vt:lpstr>
      <vt:lpstr>References – Building Clients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James Fawcett</cp:lastModifiedBy>
  <cp:revision>225</cp:revision>
  <dcterms:created xsi:type="dcterms:W3CDTF">2008-03-30T22:34:10Z</dcterms:created>
  <dcterms:modified xsi:type="dcterms:W3CDTF">2016-10-06T18:44:01Z</dcterms:modified>
</cp:coreProperties>
</file>