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sldIdLst>
    <p:sldId id="256" r:id="rId2"/>
    <p:sldId id="277" r:id="rId3"/>
    <p:sldId id="257" r:id="rId4"/>
    <p:sldId id="258" r:id="rId5"/>
    <p:sldId id="278" r:id="rId6"/>
    <p:sldId id="279" r:id="rId7"/>
    <p:sldId id="280" r:id="rId8"/>
    <p:sldId id="281" r:id="rId9"/>
    <p:sldId id="260" r:id="rId10"/>
    <p:sldId id="261" r:id="rId11"/>
    <p:sldId id="262" r:id="rId12"/>
    <p:sldId id="263" r:id="rId13"/>
    <p:sldId id="264" r:id="rId14"/>
    <p:sldId id="265" r:id="rId15"/>
    <p:sldId id="269" r:id="rId16"/>
    <p:sldId id="270" r:id="rId17"/>
    <p:sldId id="271" r:id="rId18"/>
    <p:sldId id="274" r:id="rId19"/>
    <p:sldId id="27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80CC52-3125-4277-868A-F34693AF4725}" type="datetimeFigureOut">
              <a:rPr lang="en-US" smtClean="0"/>
              <a:pPr/>
              <a:t>6/21/2009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56ADE-BABF-4EB2-9584-828338C3CDF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56ADE-BABF-4EB2-9584-828338C3CDF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56ADE-BABF-4EB2-9584-828338C3CDF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56ADE-BABF-4EB2-9584-828338C3CDF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56ADE-BABF-4EB2-9584-828338C3CDF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56ADE-BABF-4EB2-9584-828338C3CDF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56ADE-BABF-4EB2-9584-828338C3CDF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56ADE-BABF-4EB2-9584-828338C3CDF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56ADE-BABF-4EB2-9584-828338C3CDF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56ADE-BABF-4EB2-9584-828338C3CDF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56ADE-BABF-4EB2-9584-828338C3CDF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56ADE-BABF-4EB2-9584-828338C3CDF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56ADE-BABF-4EB2-9584-828338C3CDF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56ADE-BABF-4EB2-9584-828338C3CDF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56ADE-BABF-4EB2-9584-828338C3CDF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56ADE-BABF-4EB2-9584-828338C3CDF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93034-9A70-4911-B56E-EB873B376B99}" type="datetime1">
              <a:rPr lang="en-US" smtClean="0"/>
              <a:pPr/>
              <a:t>6/21/2009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E1326-7917-44A0-A9F7-D66899B7C12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18029-0972-4113-A4AE-A789D0095165}" type="datetime1">
              <a:rPr lang="en-US" smtClean="0"/>
              <a:pPr/>
              <a:t>6/21/2009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E1326-7917-44A0-A9F7-D66899B7C12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8AB3E-0200-4BCA-8691-15929BE3BE82}" type="datetime1">
              <a:rPr lang="en-US" smtClean="0"/>
              <a:pPr/>
              <a:t>6/21/2009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E1326-7917-44A0-A9F7-D66899B7C12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DE9A9-18C3-4790-9395-4A5A054871C0}" type="datetime1">
              <a:rPr lang="en-US" smtClean="0"/>
              <a:pPr/>
              <a:t>6/21/2009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E1326-7917-44A0-A9F7-D66899B7C12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1F0BD-6523-45B5-B987-7F5B5E368078}" type="datetime1">
              <a:rPr lang="en-US" smtClean="0"/>
              <a:pPr/>
              <a:t>6/21/2009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E1326-7917-44A0-A9F7-D66899B7C12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31819-4D05-400C-B6F8-51B2C9A45532}" type="datetime1">
              <a:rPr lang="en-US" smtClean="0"/>
              <a:pPr/>
              <a:t>6/21/2009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E1326-7917-44A0-A9F7-D66899B7C12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6FA84-29FC-402C-A397-E9E4D4CD1EB6}" type="datetime1">
              <a:rPr lang="en-US" smtClean="0"/>
              <a:pPr/>
              <a:t>6/21/2009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E1326-7917-44A0-A9F7-D66899B7C12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1C429-2636-4AA1-9167-4E246B37AFD5}" type="datetime1">
              <a:rPr lang="en-US" smtClean="0"/>
              <a:pPr/>
              <a:t>6/21/2009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E1326-7917-44A0-A9F7-D66899B7C12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BB19-5EAA-4767-80ED-91B4624C7481}" type="datetime1">
              <a:rPr lang="en-US" smtClean="0"/>
              <a:pPr/>
              <a:t>6/21/2009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E1326-7917-44A0-A9F7-D66899B7C12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82C19-7AEF-4FBF-99A8-8C0F4B0151A0}" type="datetime1">
              <a:rPr lang="en-US" smtClean="0"/>
              <a:pPr/>
              <a:t>6/21/2009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E1326-7917-44A0-A9F7-D66899B7C12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31C02-7D9F-42F7-BF96-EA698D00F8B7}" type="datetime1">
              <a:rPr lang="en-US" smtClean="0"/>
              <a:pPr/>
              <a:t>6/21/2009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E1326-7917-44A0-A9F7-D66899B7C12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10FE7-7DF4-4002-BDB1-72D0EAD16504}" type="datetime1">
              <a:rPr lang="en-US" smtClean="0"/>
              <a:pPr/>
              <a:t>6/21/2009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E1326-7917-44A0-A9F7-D66899B7C12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Singleton_pattern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od51000.outlook.com/owa/redir.aspx?C=adc2916144994aa1b5c8fbf28cc44292&amp;URL=http://en.wikipedia.org/wiki/Singleton_pattern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381000"/>
            <a:ext cx="6858000" cy="990600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0070C0"/>
                </a:solidFill>
              </a:rPr>
              <a:t>Iterator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Pattern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2819400"/>
            <a:ext cx="6400800" cy="1752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By: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Dr. Jim Fawcett &amp; </a:t>
            </a:r>
            <a:r>
              <a:rPr lang="en-US" dirty="0" err="1" smtClean="0">
                <a:solidFill>
                  <a:srgbClr val="00B0F0"/>
                </a:solidFill>
              </a:rPr>
              <a:t>Rutu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Pandya</a:t>
            </a:r>
            <a:endParaRPr lang="en-US" dirty="0" smtClean="0">
              <a:solidFill>
                <a:srgbClr val="00B0F0"/>
              </a:solidFill>
            </a:endParaRPr>
          </a:p>
          <a:p>
            <a:r>
              <a:rPr lang="en-US" dirty="0" smtClean="0">
                <a:solidFill>
                  <a:srgbClr val="00B0F0"/>
                </a:solidFill>
              </a:rPr>
              <a:t>CSE 776 Design Patterns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Summer 2009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E1326-7917-44A0-A9F7-D66899B7C120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Roadmap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86200" cy="50292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Intent</a:t>
            </a:r>
            <a:endParaRPr lang="en-US" dirty="0" smtClean="0">
              <a:solidFill>
                <a:srgbClr val="00B0F0"/>
              </a:solidFill>
            </a:endParaRPr>
          </a:p>
          <a:p>
            <a:r>
              <a:rPr lang="en-US" dirty="0" smtClean="0">
                <a:solidFill>
                  <a:srgbClr val="00B0F0"/>
                </a:solidFill>
              </a:rPr>
              <a:t>Motivation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Forces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Polymorphic Iteration</a:t>
            </a:r>
            <a:endParaRPr lang="en-US" dirty="0" smtClean="0">
              <a:solidFill>
                <a:srgbClr val="00B0F0"/>
              </a:solidFill>
            </a:endParaRPr>
          </a:p>
          <a:p>
            <a:r>
              <a:rPr lang="en-US" dirty="0" smtClean="0">
                <a:solidFill>
                  <a:srgbClr val="00B0F0"/>
                </a:solidFill>
              </a:rPr>
              <a:t>Applicability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Structure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Participants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Collaboration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Consequences 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Implementation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Sample Code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Known Uses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Related Patterns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References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E1326-7917-44A0-A9F7-D66899B7C120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" name="Picture 1028" descr="roadma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600200"/>
            <a:ext cx="4267200" cy="47545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Intent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905000"/>
            <a:ext cx="8229600" cy="167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200" dirty="0" smtClean="0">
                <a:solidFill>
                  <a:srgbClr val="00B0F0"/>
                </a:solidFill>
              </a:rPr>
              <a:t>Provide a way to access the elements of an aggregate object sequentially without exposing its </a:t>
            </a:r>
            <a:r>
              <a:rPr lang="en-US" sz="3200" dirty="0" smtClean="0">
                <a:solidFill>
                  <a:srgbClr val="00B0F0"/>
                </a:solidFill>
              </a:rPr>
              <a:t>underlying representation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E1326-7917-44A0-A9F7-D66899B7C120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04800" y="3810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Also Known As…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33400" y="4953000"/>
            <a:ext cx="8229600" cy="167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200" dirty="0" smtClean="0">
                <a:solidFill>
                  <a:srgbClr val="00B0F0"/>
                </a:solidFill>
              </a:rPr>
              <a:t>Cursor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Motivation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09600" y="2133600"/>
            <a:ext cx="8229600" cy="3505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Need to "abstract" the traversal of wildly different data structures so that algorithms can be defined that are capable of interfacing with each </a:t>
            </a:r>
            <a:r>
              <a:rPr lang="en-US" dirty="0" smtClean="0">
                <a:solidFill>
                  <a:srgbClr val="00B0F0"/>
                </a:solidFill>
              </a:rPr>
              <a:t>transparently</a:t>
            </a:r>
          </a:p>
          <a:p>
            <a:endParaRPr lang="en-US" dirty="0" smtClean="0">
              <a:solidFill>
                <a:srgbClr val="00B0F0"/>
              </a:solidFill>
            </a:endParaRPr>
          </a:p>
          <a:p>
            <a:r>
              <a:rPr lang="en-US" dirty="0" smtClean="0">
                <a:solidFill>
                  <a:srgbClr val="00B0F0"/>
                </a:solidFill>
              </a:rPr>
              <a:t>Ex.  In a List</a:t>
            </a:r>
            <a:endParaRPr lang="en-US" b="1" dirty="0" smtClean="0">
              <a:solidFill>
                <a:srgbClr val="00B0F0"/>
              </a:solidFill>
            </a:endParaRPr>
          </a:p>
          <a:p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E1326-7917-44A0-A9F7-D66899B7C120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E1326-7917-44A0-A9F7-D66899B7C120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457200"/>
            <a:ext cx="4343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Content Placeholder 6"/>
          <p:cNvSpPr txBox="1">
            <a:spLocks/>
          </p:cNvSpPr>
          <p:nvPr/>
        </p:nvSpPr>
        <p:spPr>
          <a:xfrm>
            <a:off x="457200" y="2743200"/>
            <a:ext cx="8229600" cy="3505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Content Placeholder 6"/>
          <p:cNvSpPr txBox="1">
            <a:spLocks/>
          </p:cNvSpPr>
          <p:nvPr/>
        </p:nvSpPr>
        <p:spPr>
          <a:xfrm>
            <a:off x="609600" y="2590800"/>
            <a:ext cx="8229600" cy="3505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00B0F0"/>
                </a:solidFill>
              </a:rPr>
              <a:t> A </a:t>
            </a:r>
            <a:r>
              <a:rPr lang="en-US" sz="3200" dirty="0" smtClean="0">
                <a:solidFill>
                  <a:srgbClr val="00B0F0"/>
                </a:solidFill>
              </a:rPr>
              <a:t>List class would call for a </a:t>
            </a:r>
            <a:r>
              <a:rPr lang="en-US" sz="3200" dirty="0" err="1" smtClean="0">
                <a:solidFill>
                  <a:srgbClr val="00B0F0"/>
                </a:solidFill>
              </a:rPr>
              <a:t>ListIterator</a:t>
            </a:r>
            <a:endParaRPr lang="en-US" sz="3200" dirty="0" smtClean="0">
              <a:solidFill>
                <a:srgbClr val="00B0F0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sz="3200" dirty="0" smtClean="0">
              <a:solidFill>
                <a:srgbClr val="00B0F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00B0F0"/>
                </a:solidFill>
              </a:rPr>
              <a:t>The </a:t>
            </a:r>
            <a:r>
              <a:rPr lang="en-US" sz="3200" dirty="0" err="1" smtClean="0">
                <a:solidFill>
                  <a:srgbClr val="00B0F0"/>
                </a:solidFill>
              </a:rPr>
              <a:t>ListIterator</a:t>
            </a:r>
            <a:r>
              <a:rPr lang="en-US" sz="3200" dirty="0" smtClean="0">
                <a:solidFill>
                  <a:srgbClr val="00B0F0"/>
                </a:solidFill>
              </a:rPr>
              <a:t> </a:t>
            </a:r>
            <a:r>
              <a:rPr lang="en-US" sz="3200" dirty="0" smtClean="0">
                <a:solidFill>
                  <a:srgbClr val="00B0F0"/>
                </a:solidFill>
              </a:rPr>
              <a:t>class defines an interface</a:t>
            </a:r>
          </a:p>
          <a:p>
            <a:r>
              <a:rPr lang="en-US" sz="3200" dirty="0" smtClean="0">
                <a:solidFill>
                  <a:srgbClr val="00B0F0"/>
                </a:solidFill>
              </a:rPr>
              <a:t>for accessing the list's </a:t>
            </a:r>
            <a:r>
              <a:rPr lang="en-US" sz="3200" dirty="0" smtClean="0">
                <a:solidFill>
                  <a:srgbClr val="00B0F0"/>
                </a:solidFill>
              </a:rPr>
              <a:t>elements</a:t>
            </a:r>
          </a:p>
          <a:p>
            <a:endParaRPr lang="en-US" sz="3200" dirty="0" smtClean="0">
              <a:solidFill>
                <a:srgbClr val="00B0F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3200" dirty="0" smtClean="0">
                <a:solidFill>
                  <a:srgbClr val="00B0F0"/>
                </a:solidFill>
              </a:rPr>
              <a:t>An </a:t>
            </a:r>
            <a:r>
              <a:rPr lang="en-US" sz="3200" dirty="0" err="1" smtClean="0">
                <a:solidFill>
                  <a:srgbClr val="00B0F0"/>
                </a:solidFill>
              </a:rPr>
              <a:t>iterator</a:t>
            </a:r>
            <a:r>
              <a:rPr lang="en-US" sz="3200" dirty="0" smtClean="0">
                <a:solidFill>
                  <a:srgbClr val="00B0F0"/>
                </a:solidFill>
              </a:rPr>
              <a:t> object is responsible for keeping track of the current </a:t>
            </a:r>
            <a:r>
              <a:rPr lang="en-US" sz="3200" dirty="0" smtClean="0">
                <a:solidFill>
                  <a:srgbClr val="00B0F0"/>
                </a:solidFill>
              </a:rPr>
              <a:t>element; that </a:t>
            </a:r>
            <a:r>
              <a:rPr lang="en-US" sz="3200" dirty="0" smtClean="0">
                <a:solidFill>
                  <a:srgbClr val="00B0F0"/>
                </a:solidFill>
              </a:rPr>
              <a:t>is, it knows which elements have been traversed </a:t>
            </a:r>
            <a:r>
              <a:rPr lang="en-US" sz="3200" dirty="0" smtClean="0">
                <a:solidFill>
                  <a:srgbClr val="00B0F0"/>
                </a:solidFill>
              </a:rPr>
              <a:t>already</a:t>
            </a:r>
          </a:p>
          <a:p>
            <a:pPr>
              <a:buFont typeface="Arial" pitchFamily="34" charset="0"/>
              <a:buChar char="•"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Separating the traversal mechanism from the List object lets us define </a:t>
            </a:r>
            <a:r>
              <a:rPr lang="en-US" dirty="0" err="1" smtClean="0">
                <a:solidFill>
                  <a:srgbClr val="00B0F0"/>
                </a:solidFill>
              </a:rPr>
              <a:t>iterators</a:t>
            </a:r>
            <a:r>
              <a:rPr lang="en-US" dirty="0" smtClean="0">
                <a:solidFill>
                  <a:srgbClr val="00B0F0"/>
                </a:solidFill>
              </a:rPr>
              <a:t> for different </a:t>
            </a:r>
            <a:r>
              <a:rPr lang="en-US" dirty="0" smtClean="0">
                <a:solidFill>
                  <a:srgbClr val="00B0F0"/>
                </a:solidFill>
              </a:rPr>
              <a:t>traversal policies </a:t>
            </a:r>
            <a:r>
              <a:rPr lang="en-US" dirty="0" smtClean="0">
                <a:solidFill>
                  <a:srgbClr val="00B0F0"/>
                </a:solidFill>
              </a:rPr>
              <a:t>without enumerating them in the List </a:t>
            </a:r>
            <a:r>
              <a:rPr lang="en-US" dirty="0" smtClean="0">
                <a:solidFill>
                  <a:srgbClr val="00B0F0"/>
                </a:solidFill>
              </a:rPr>
              <a:t>interface</a:t>
            </a:r>
          </a:p>
          <a:p>
            <a:endParaRPr lang="en-US" dirty="0" smtClean="0">
              <a:solidFill>
                <a:srgbClr val="00B0F0"/>
              </a:solidFill>
            </a:endParaRPr>
          </a:p>
          <a:p>
            <a:r>
              <a:rPr lang="en-US" dirty="0" smtClean="0">
                <a:solidFill>
                  <a:srgbClr val="00B0F0"/>
                </a:solidFill>
              </a:rPr>
              <a:t>The </a:t>
            </a:r>
            <a:r>
              <a:rPr lang="en-US" dirty="0" err="1" smtClean="0">
                <a:solidFill>
                  <a:srgbClr val="00B0F0"/>
                </a:solidFill>
              </a:rPr>
              <a:t>iterator</a:t>
            </a:r>
            <a:r>
              <a:rPr lang="en-US" dirty="0" smtClean="0">
                <a:solidFill>
                  <a:srgbClr val="00B0F0"/>
                </a:solidFill>
              </a:rPr>
              <a:t> and the list are coupled, and the client must know that it is a </a:t>
            </a:r>
            <a:r>
              <a:rPr lang="en-US" i="1" dirty="0" smtClean="0">
                <a:solidFill>
                  <a:srgbClr val="00B0F0"/>
                </a:solidFill>
              </a:rPr>
              <a:t>list that's traversed </a:t>
            </a:r>
            <a:r>
              <a:rPr lang="en-US" dirty="0" smtClean="0">
                <a:solidFill>
                  <a:srgbClr val="00B0F0"/>
                </a:solidFill>
              </a:rPr>
              <a:t>as</a:t>
            </a:r>
            <a:r>
              <a:rPr lang="en-US" i="1" dirty="0" smtClean="0">
                <a:solidFill>
                  <a:srgbClr val="00B0F0"/>
                </a:solidFill>
              </a:rPr>
              <a:t> </a:t>
            </a:r>
            <a:r>
              <a:rPr lang="en-US" dirty="0" smtClean="0">
                <a:solidFill>
                  <a:srgbClr val="00B0F0"/>
                </a:solidFill>
              </a:rPr>
              <a:t>opposed </a:t>
            </a:r>
            <a:r>
              <a:rPr lang="en-US" dirty="0" smtClean="0">
                <a:solidFill>
                  <a:srgbClr val="00B0F0"/>
                </a:solidFill>
              </a:rPr>
              <a:t>to some other aggregate </a:t>
            </a:r>
            <a:r>
              <a:rPr lang="en-US" dirty="0" smtClean="0">
                <a:solidFill>
                  <a:srgbClr val="00B0F0"/>
                </a:solidFill>
              </a:rPr>
              <a:t>structure</a:t>
            </a:r>
          </a:p>
          <a:p>
            <a:endParaRPr lang="en-US" dirty="0" smtClean="0">
              <a:solidFill>
                <a:srgbClr val="00B0F0"/>
              </a:solidFill>
            </a:endParaRPr>
          </a:p>
          <a:p>
            <a:r>
              <a:rPr lang="en-US" dirty="0" smtClean="0">
                <a:solidFill>
                  <a:srgbClr val="00B0F0"/>
                </a:solidFill>
              </a:rPr>
              <a:t>It would be better if we could change the aggregate class without changing client code</a:t>
            </a:r>
            <a:endParaRPr lang="en-US" dirty="0" smtClean="0">
              <a:solidFill>
                <a:srgbClr val="00B0F0"/>
              </a:solidFill>
            </a:endParaRPr>
          </a:p>
          <a:p>
            <a:endParaRPr lang="en-US" dirty="0" smtClean="0">
              <a:solidFill>
                <a:srgbClr val="00B0F0"/>
              </a:solidFill>
            </a:endParaRPr>
          </a:p>
          <a:p>
            <a:endParaRPr lang="en-US" dirty="0" smtClean="0">
              <a:solidFill>
                <a:srgbClr val="00B0F0"/>
              </a:solidFill>
            </a:endParaRPr>
          </a:p>
          <a:p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E1326-7917-44A0-A9F7-D66899B7C120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Forces</a:t>
            </a: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525963"/>
          </a:xfrm>
        </p:spPr>
        <p:txBody>
          <a:bodyPr/>
          <a:lstStyle/>
          <a:p>
            <a:r>
              <a:rPr lang="en-US" dirty="0" err="1" smtClean="0">
                <a:solidFill>
                  <a:srgbClr val="00B0F0"/>
                </a:solidFill>
              </a:rPr>
              <a:t>SkipList</a:t>
            </a:r>
            <a:r>
              <a:rPr lang="en-US" dirty="0" smtClean="0">
                <a:solidFill>
                  <a:srgbClr val="00B0F0"/>
                </a:solidFill>
              </a:rPr>
              <a:t> implementation of a </a:t>
            </a:r>
            <a:r>
              <a:rPr lang="en-US" dirty="0" smtClean="0">
                <a:solidFill>
                  <a:srgbClr val="00B0F0"/>
                </a:solidFill>
              </a:rPr>
              <a:t>list</a:t>
            </a:r>
          </a:p>
          <a:p>
            <a:endParaRPr lang="en-US" dirty="0" smtClean="0">
              <a:solidFill>
                <a:srgbClr val="00B0F0"/>
              </a:solidFill>
            </a:endParaRPr>
          </a:p>
          <a:p>
            <a:r>
              <a:rPr lang="en-US" dirty="0" smtClean="0">
                <a:solidFill>
                  <a:srgbClr val="00B0F0"/>
                </a:solidFill>
              </a:rPr>
              <a:t>We want to be able to </a:t>
            </a:r>
            <a:r>
              <a:rPr lang="en-US" dirty="0" smtClean="0">
                <a:solidFill>
                  <a:srgbClr val="00B0F0"/>
                </a:solidFill>
              </a:rPr>
              <a:t>write code </a:t>
            </a:r>
            <a:r>
              <a:rPr lang="en-US" dirty="0" smtClean="0">
                <a:solidFill>
                  <a:srgbClr val="00B0F0"/>
                </a:solidFill>
              </a:rPr>
              <a:t>that works for both List and </a:t>
            </a:r>
            <a:r>
              <a:rPr lang="en-US" dirty="0" err="1" smtClean="0">
                <a:solidFill>
                  <a:srgbClr val="00B0F0"/>
                </a:solidFill>
              </a:rPr>
              <a:t>SkipList</a:t>
            </a:r>
            <a:r>
              <a:rPr lang="en-US" dirty="0" smtClean="0">
                <a:solidFill>
                  <a:srgbClr val="00B0F0"/>
                </a:solidFill>
              </a:rPr>
              <a:t> objects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E1326-7917-44A0-A9F7-D66899B7C120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Polymorphic Iteration</a:t>
            </a: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E1326-7917-44A0-A9F7-D66899B7C120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0"/>
            <a:ext cx="6829425" cy="363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0" y="3581400"/>
            <a:ext cx="9144000" cy="3276600"/>
          </a:xfrm>
        </p:spPr>
        <p:txBody>
          <a:bodyPr>
            <a:noAutofit/>
          </a:bodyPr>
          <a:lstStyle/>
          <a:p>
            <a:r>
              <a:rPr lang="en-US" sz="2400" dirty="0" err="1" smtClean="0">
                <a:solidFill>
                  <a:srgbClr val="00B0F0"/>
                </a:solidFill>
              </a:rPr>
              <a:t>CreateIterator</a:t>
            </a:r>
            <a:r>
              <a:rPr lang="en-US" sz="2400" dirty="0" smtClean="0">
                <a:solidFill>
                  <a:srgbClr val="00B0F0"/>
                </a:solidFill>
              </a:rPr>
              <a:t>() </a:t>
            </a:r>
            <a:r>
              <a:rPr lang="en-US" sz="2400" dirty="0" smtClean="0">
                <a:solidFill>
                  <a:srgbClr val="00B0F0"/>
                </a:solidFill>
              </a:rPr>
              <a:t>is an example of a factory </a:t>
            </a:r>
            <a:r>
              <a:rPr lang="en-US" sz="2400" dirty="0" smtClean="0">
                <a:solidFill>
                  <a:srgbClr val="00B0F0"/>
                </a:solidFill>
              </a:rPr>
              <a:t>method</a:t>
            </a:r>
          </a:p>
          <a:p>
            <a:endParaRPr lang="en-US" sz="2400" dirty="0" smtClean="0">
              <a:solidFill>
                <a:srgbClr val="00B0F0"/>
              </a:solidFill>
            </a:endParaRPr>
          </a:p>
          <a:p>
            <a:r>
              <a:rPr lang="en-US" sz="2400" dirty="0" smtClean="0">
                <a:solidFill>
                  <a:srgbClr val="00B0F0"/>
                </a:solidFill>
              </a:rPr>
              <a:t>We use it here to let </a:t>
            </a:r>
            <a:r>
              <a:rPr lang="en-US" sz="2400" dirty="0" smtClean="0">
                <a:solidFill>
                  <a:srgbClr val="00B0F0"/>
                </a:solidFill>
              </a:rPr>
              <a:t>a client </a:t>
            </a:r>
            <a:r>
              <a:rPr lang="en-US" sz="2400" dirty="0" smtClean="0">
                <a:solidFill>
                  <a:srgbClr val="00B0F0"/>
                </a:solidFill>
              </a:rPr>
              <a:t>ask a list object for the appropriate </a:t>
            </a:r>
            <a:r>
              <a:rPr lang="en-US" sz="2400" dirty="0" err="1" smtClean="0">
                <a:solidFill>
                  <a:srgbClr val="00B0F0"/>
                </a:solidFill>
              </a:rPr>
              <a:t>iterator</a:t>
            </a:r>
            <a:endParaRPr lang="en-US" sz="2400" dirty="0" smtClean="0">
              <a:solidFill>
                <a:srgbClr val="00B0F0"/>
              </a:solidFill>
            </a:endParaRPr>
          </a:p>
          <a:p>
            <a:endParaRPr lang="en-US" sz="2400" dirty="0" smtClean="0">
              <a:solidFill>
                <a:srgbClr val="00B0F0"/>
              </a:solidFill>
            </a:endParaRPr>
          </a:p>
          <a:p>
            <a:r>
              <a:rPr lang="en-US" sz="2400" dirty="0" smtClean="0">
                <a:solidFill>
                  <a:srgbClr val="00B0F0"/>
                </a:solidFill>
              </a:rPr>
              <a:t>The </a:t>
            </a:r>
            <a:r>
              <a:rPr lang="en-US" sz="2400" dirty="0" smtClean="0">
                <a:solidFill>
                  <a:srgbClr val="00B0F0"/>
                </a:solidFill>
              </a:rPr>
              <a:t>Factory Method approach give rise to two </a:t>
            </a:r>
            <a:r>
              <a:rPr lang="en-US" sz="2400" dirty="0" smtClean="0">
                <a:solidFill>
                  <a:srgbClr val="00B0F0"/>
                </a:solidFill>
              </a:rPr>
              <a:t>class hierarchies</a:t>
            </a:r>
            <a:r>
              <a:rPr lang="en-US" sz="2400" dirty="0" smtClean="0">
                <a:solidFill>
                  <a:srgbClr val="00B0F0"/>
                </a:solidFill>
              </a:rPr>
              <a:t>, one for lists and another for </a:t>
            </a:r>
            <a:r>
              <a:rPr lang="en-US" sz="2400" dirty="0" err="1" smtClean="0">
                <a:solidFill>
                  <a:srgbClr val="00B0F0"/>
                </a:solidFill>
              </a:rPr>
              <a:t>iterators</a:t>
            </a:r>
            <a:r>
              <a:rPr lang="en-US" sz="2400" dirty="0" smtClean="0">
                <a:solidFill>
                  <a:srgbClr val="00B0F0"/>
                </a:solidFill>
              </a:rPr>
              <a:t>. The </a:t>
            </a:r>
            <a:r>
              <a:rPr lang="en-US" sz="2400" dirty="0" err="1" smtClean="0">
                <a:solidFill>
                  <a:srgbClr val="00B0F0"/>
                </a:solidFill>
              </a:rPr>
              <a:t>CreateIterator</a:t>
            </a:r>
            <a:r>
              <a:rPr lang="en-US" sz="2400" dirty="0" smtClean="0">
                <a:solidFill>
                  <a:srgbClr val="00B0F0"/>
                </a:solidFill>
              </a:rPr>
              <a:t> factory method "connects" the </a:t>
            </a:r>
            <a:r>
              <a:rPr lang="en-US" sz="2400" dirty="0" smtClean="0">
                <a:solidFill>
                  <a:srgbClr val="00B0F0"/>
                </a:solidFill>
              </a:rPr>
              <a:t>two hierarchies</a:t>
            </a:r>
            <a:endParaRPr lang="en-US" sz="24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28600"/>
            <a:ext cx="7772400" cy="1470025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Applicability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600200"/>
            <a:ext cx="8763000" cy="5257800"/>
          </a:xfrm>
        </p:spPr>
        <p:txBody>
          <a:bodyPr>
            <a:normAutofit lnSpcReduction="10000"/>
          </a:bodyPr>
          <a:lstStyle/>
          <a:p>
            <a:pPr algn="l"/>
            <a:r>
              <a:rPr lang="en-US" dirty="0" smtClean="0"/>
              <a:t>Use the </a:t>
            </a:r>
            <a:r>
              <a:rPr lang="en-US" dirty="0" err="1" smtClean="0"/>
              <a:t>Iterator</a:t>
            </a:r>
            <a:r>
              <a:rPr lang="en-US" dirty="0" smtClean="0"/>
              <a:t> </a:t>
            </a:r>
            <a:r>
              <a:rPr lang="en-US" dirty="0" smtClean="0"/>
              <a:t>pattern</a:t>
            </a:r>
          </a:p>
          <a:p>
            <a:pPr algn="l"/>
            <a:endParaRPr lang="en-US" dirty="0" smtClean="0"/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rgbClr val="00B0F0"/>
                </a:solidFill>
              </a:rPr>
              <a:t> Access </a:t>
            </a:r>
            <a:r>
              <a:rPr lang="en-US" dirty="0" smtClean="0">
                <a:solidFill>
                  <a:srgbClr val="00B0F0"/>
                </a:solidFill>
              </a:rPr>
              <a:t>an aggregate object's contents without exposing its internal </a:t>
            </a:r>
            <a:r>
              <a:rPr lang="en-US" dirty="0" smtClean="0">
                <a:solidFill>
                  <a:srgbClr val="00B0F0"/>
                </a:solidFill>
              </a:rPr>
              <a:t>representation</a:t>
            </a:r>
          </a:p>
          <a:p>
            <a:pPr algn="l">
              <a:buFont typeface="Arial" pitchFamily="34" charset="0"/>
              <a:buChar char="•"/>
            </a:pPr>
            <a:endParaRPr lang="en-US" dirty="0" smtClean="0">
              <a:solidFill>
                <a:srgbClr val="00B0F0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rgbClr val="00B0F0"/>
                </a:solidFill>
              </a:rPr>
              <a:t> Support </a:t>
            </a:r>
            <a:r>
              <a:rPr lang="en-US" dirty="0" smtClean="0">
                <a:solidFill>
                  <a:srgbClr val="00B0F0"/>
                </a:solidFill>
              </a:rPr>
              <a:t>multiple traversals of aggregate </a:t>
            </a:r>
            <a:r>
              <a:rPr lang="en-US" dirty="0" smtClean="0">
                <a:solidFill>
                  <a:srgbClr val="00B0F0"/>
                </a:solidFill>
              </a:rPr>
              <a:t>objects</a:t>
            </a:r>
          </a:p>
          <a:p>
            <a:pPr algn="l">
              <a:buFont typeface="Arial" pitchFamily="34" charset="0"/>
              <a:buChar char="•"/>
            </a:pPr>
            <a:endParaRPr lang="en-US" dirty="0" smtClean="0">
              <a:solidFill>
                <a:srgbClr val="00B0F0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rgbClr val="00B0F0"/>
                </a:solidFill>
              </a:rPr>
              <a:t> Provide </a:t>
            </a:r>
            <a:r>
              <a:rPr lang="en-US" dirty="0" smtClean="0">
                <a:solidFill>
                  <a:srgbClr val="00B0F0"/>
                </a:solidFill>
              </a:rPr>
              <a:t>a uniform interface for traversing different aggregate structures (that is, to </a:t>
            </a:r>
            <a:r>
              <a:rPr lang="en-US" dirty="0" smtClean="0">
                <a:solidFill>
                  <a:srgbClr val="00B0F0"/>
                </a:solidFill>
              </a:rPr>
              <a:t>support polymorphic </a:t>
            </a:r>
            <a:r>
              <a:rPr lang="en-US" dirty="0" smtClean="0">
                <a:solidFill>
                  <a:srgbClr val="00B0F0"/>
                </a:solidFill>
              </a:rPr>
              <a:t>iteration</a:t>
            </a:r>
            <a:r>
              <a:rPr lang="en-US" dirty="0" smtClean="0">
                <a:solidFill>
                  <a:srgbClr val="00B0F0"/>
                </a:solidFill>
              </a:rPr>
              <a:t>)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E1326-7917-44A0-A9F7-D66899B7C120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Structure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Text Placeholder 2"/>
          <p:cNvSpPr txBox="1">
            <a:spLocks/>
          </p:cNvSpPr>
          <p:nvPr/>
        </p:nvSpPr>
        <p:spPr>
          <a:xfrm>
            <a:off x="762000" y="4953000"/>
            <a:ext cx="77724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E1326-7917-44A0-A9F7-D66899B7C120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600200"/>
            <a:ext cx="81534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52400"/>
            <a:ext cx="7772400" cy="1470025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Participants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447800"/>
            <a:ext cx="8458200" cy="5181600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1.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</a:rPr>
              <a:t>Iterator</a:t>
            </a:r>
            <a:endParaRPr lang="en-US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en-US" dirty="0" smtClean="0">
                <a:solidFill>
                  <a:srgbClr val="00B0F0"/>
                </a:solidFill>
              </a:rPr>
              <a:t>	</a:t>
            </a:r>
            <a:r>
              <a:rPr lang="en-US" dirty="0" smtClean="0">
                <a:solidFill>
                  <a:srgbClr val="00B0F0"/>
                </a:solidFill>
                <a:sym typeface="Wingdings" pitchFamily="2" charset="2"/>
              </a:rPr>
              <a:t></a:t>
            </a:r>
            <a:r>
              <a:rPr lang="en-US" dirty="0" smtClean="0">
                <a:solidFill>
                  <a:srgbClr val="00B0F0"/>
                </a:solidFill>
              </a:rPr>
              <a:t>defines </a:t>
            </a:r>
            <a:r>
              <a:rPr lang="en-US" dirty="0" smtClean="0">
                <a:solidFill>
                  <a:srgbClr val="00B0F0"/>
                </a:solidFill>
              </a:rPr>
              <a:t>an interface for accessing and traversing </a:t>
            </a:r>
            <a:r>
              <a:rPr lang="en-US" dirty="0" smtClean="0">
                <a:solidFill>
                  <a:srgbClr val="00B0F0"/>
                </a:solidFill>
              </a:rPr>
              <a:t>elements</a:t>
            </a:r>
          </a:p>
          <a:p>
            <a:pPr algn="l"/>
            <a:endParaRPr lang="en-US" dirty="0" smtClean="0">
              <a:solidFill>
                <a:srgbClr val="00B0F0"/>
              </a:solidFill>
            </a:endParaRPr>
          </a:p>
          <a:p>
            <a:pPr algn="l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2.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</a:rPr>
              <a:t>ConcreteIterator</a:t>
            </a:r>
            <a:endParaRPr lang="en-US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en-US" dirty="0" smtClean="0">
                <a:solidFill>
                  <a:srgbClr val="00B0F0"/>
                </a:solidFill>
              </a:rPr>
              <a:t>               </a:t>
            </a:r>
            <a:r>
              <a:rPr lang="en-US" dirty="0" smtClean="0">
                <a:solidFill>
                  <a:srgbClr val="00B0F0"/>
                </a:solidFill>
                <a:sym typeface="Wingdings" pitchFamily="2" charset="2"/>
              </a:rPr>
              <a:t></a:t>
            </a:r>
            <a:r>
              <a:rPr lang="en-US" dirty="0" smtClean="0">
                <a:solidFill>
                  <a:srgbClr val="00B0F0"/>
                </a:solidFill>
              </a:rPr>
              <a:t>implements </a:t>
            </a:r>
            <a:r>
              <a:rPr lang="en-US" dirty="0" smtClean="0">
                <a:solidFill>
                  <a:srgbClr val="00B0F0"/>
                </a:solidFill>
              </a:rPr>
              <a:t>the </a:t>
            </a:r>
            <a:r>
              <a:rPr lang="en-US" dirty="0" err="1" smtClean="0">
                <a:solidFill>
                  <a:srgbClr val="00B0F0"/>
                </a:solidFill>
              </a:rPr>
              <a:t>Iterator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smtClean="0">
                <a:solidFill>
                  <a:srgbClr val="00B0F0"/>
                </a:solidFill>
              </a:rPr>
              <a:t>interface</a:t>
            </a:r>
            <a:endParaRPr lang="en-US" dirty="0" smtClean="0">
              <a:solidFill>
                <a:srgbClr val="00B0F0"/>
              </a:solidFill>
            </a:endParaRPr>
          </a:p>
          <a:p>
            <a:pPr algn="l"/>
            <a:r>
              <a:rPr lang="en-US" dirty="0" smtClean="0">
                <a:solidFill>
                  <a:srgbClr val="00B0F0"/>
                </a:solidFill>
              </a:rPr>
              <a:t>               </a:t>
            </a:r>
            <a:r>
              <a:rPr lang="en-US" dirty="0" smtClean="0">
                <a:solidFill>
                  <a:srgbClr val="00B0F0"/>
                </a:solidFill>
                <a:sym typeface="Wingdings" pitchFamily="2" charset="2"/>
              </a:rPr>
              <a:t></a:t>
            </a:r>
            <a:r>
              <a:rPr lang="en-US" dirty="0" smtClean="0">
                <a:solidFill>
                  <a:srgbClr val="00B0F0"/>
                </a:solidFill>
              </a:rPr>
              <a:t>keeps </a:t>
            </a:r>
            <a:r>
              <a:rPr lang="en-US" dirty="0" smtClean="0">
                <a:solidFill>
                  <a:srgbClr val="00B0F0"/>
                </a:solidFill>
              </a:rPr>
              <a:t>track of the current position in the traversal of the </a:t>
            </a:r>
            <a:r>
              <a:rPr lang="en-US" dirty="0" smtClean="0">
                <a:solidFill>
                  <a:srgbClr val="00B0F0"/>
                </a:solidFill>
              </a:rPr>
              <a:t>	aggregate</a:t>
            </a:r>
          </a:p>
          <a:p>
            <a:pPr algn="l"/>
            <a:endParaRPr lang="en-US" dirty="0" smtClean="0">
              <a:solidFill>
                <a:srgbClr val="00B0F0"/>
              </a:solidFill>
            </a:endParaRPr>
          </a:p>
          <a:p>
            <a:pPr algn="l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3.  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Aggregate</a:t>
            </a:r>
          </a:p>
          <a:p>
            <a:pPr algn="l"/>
            <a:r>
              <a:rPr lang="en-US" dirty="0" smtClean="0">
                <a:solidFill>
                  <a:srgbClr val="00B0F0"/>
                </a:solidFill>
              </a:rPr>
              <a:t>               </a:t>
            </a:r>
            <a:r>
              <a:rPr lang="en-US" dirty="0" smtClean="0">
                <a:solidFill>
                  <a:srgbClr val="00B0F0"/>
                </a:solidFill>
                <a:sym typeface="Wingdings" pitchFamily="2" charset="2"/>
              </a:rPr>
              <a:t></a:t>
            </a:r>
            <a:r>
              <a:rPr lang="en-US" dirty="0" smtClean="0">
                <a:solidFill>
                  <a:srgbClr val="00B0F0"/>
                </a:solidFill>
              </a:rPr>
              <a:t>defines </a:t>
            </a:r>
            <a:r>
              <a:rPr lang="en-US" dirty="0" smtClean="0">
                <a:solidFill>
                  <a:srgbClr val="00B0F0"/>
                </a:solidFill>
              </a:rPr>
              <a:t>an interface for creating an </a:t>
            </a:r>
            <a:r>
              <a:rPr lang="en-US" dirty="0" err="1" smtClean="0">
                <a:solidFill>
                  <a:srgbClr val="00B0F0"/>
                </a:solidFill>
              </a:rPr>
              <a:t>Iterator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smtClean="0">
                <a:solidFill>
                  <a:srgbClr val="00B0F0"/>
                </a:solidFill>
              </a:rPr>
              <a:t>object</a:t>
            </a:r>
          </a:p>
          <a:p>
            <a:pPr algn="l"/>
            <a:endParaRPr lang="en-US" dirty="0" smtClean="0">
              <a:solidFill>
                <a:srgbClr val="00B0F0"/>
              </a:solidFill>
            </a:endParaRPr>
          </a:p>
          <a:p>
            <a:pPr algn="l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4. </a:t>
            </a:r>
            <a:r>
              <a:rPr lang="en-US" b="1" dirty="0" err="1" smtClean="0">
                <a:solidFill>
                  <a:schemeClr val="bg1">
                    <a:lumMod val="50000"/>
                  </a:schemeClr>
                </a:solidFill>
              </a:rPr>
              <a:t>ConcreteAggregate</a:t>
            </a:r>
            <a:endParaRPr lang="en-US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en-US" dirty="0" smtClean="0">
                <a:solidFill>
                  <a:srgbClr val="00B0F0"/>
                </a:solidFill>
              </a:rPr>
              <a:t>              </a:t>
            </a:r>
            <a:r>
              <a:rPr lang="en-US" dirty="0" smtClean="0">
                <a:solidFill>
                  <a:srgbClr val="00B0F0"/>
                </a:solidFill>
                <a:sym typeface="Wingdings" pitchFamily="2" charset="2"/>
              </a:rPr>
              <a:t>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smtClean="0">
                <a:solidFill>
                  <a:srgbClr val="00B0F0"/>
                </a:solidFill>
              </a:rPr>
              <a:t>implements the </a:t>
            </a:r>
            <a:r>
              <a:rPr lang="en-US" dirty="0" err="1" smtClean="0">
                <a:solidFill>
                  <a:srgbClr val="00B0F0"/>
                </a:solidFill>
              </a:rPr>
              <a:t>Iterator</a:t>
            </a:r>
            <a:r>
              <a:rPr lang="en-US" dirty="0" smtClean="0">
                <a:solidFill>
                  <a:srgbClr val="00B0F0"/>
                </a:solidFill>
              </a:rPr>
              <a:t> creation interface to return </a:t>
            </a:r>
            <a:r>
              <a:rPr lang="en-US" dirty="0" smtClean="0">
                <a:solidFill>
                  <a:srgbClr val="00B0F0"/>
                </a:solidFill>
              </a:rPr>
              <a:t>an  </a:t>
            </a:r>
          </a:p>
          <a:p>
            <a:pPr algn="l"/>
            <a:r>
              <a:rPr lang="en-US" dirty="0" smtClean="0">
                <a:solidFill>
                  <a:srgbClr val="00B0F0"/>
                </a:solidFill>
              </a:rPr>
              <a:t>	 instance of the proper </a:t>
            </a:r>
            <a:r>
              <a:rPr lang="en-US" dirty="0" err="1" smtClean="0">
                <a:solidFill>
                  <a:srgbClr val="00B0F0"/>
                </a:solidFill>
              </a:rPr>
              <a:t>ConcreteIterator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E1326-7917-44A0-A9F7-D66899B7C120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772400" cy="1470025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Collaborations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85800" y="38100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81000" y="2438400"/>
            <a:ext cx="8305800" cy="2133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200" dirty="0" smtClean="0">
                <a:solidFill>
                  <a:srgbClr val="00B0F0"/>
                </a:solidFill>
              </a:rPr>
              <a:t>A </a:t>
            </a:r>
            <a:r>
              <a:rPr lang="en-US" sz="3200" dirty="0" err="1" smtClean="0">
                <a:solidFill>
                  <a:srgbClr val="00B0F0"/>
                </a:solidFill>
              </a:rPr>
              <a:t>ConcreteIterator</a:t>
            </a:r>
            <a:r>
              <a:rPr lang="en-US" sz="3200" dirty="0" smtClean="0">
                <a:solidFill>
                  <a:srgbClr val="00B0F0"/>
                </a:solidFill>
              </a:rPr>
              <a:t> keeps track of the current object in the aggregate and can compute </a:t>
            </a:r>
            <a:r>
              <a:rPr lang="en-US" sz="3200" dirty="0" smtClean="0">
                <a:solidFill>
                  <a:srgbClr val="00B0F0"/>
                </a:solidFill>
              </a:rPr>
              <a:t>the succeeding </a:t>
            </a:r>
            <a:r>
              <a:rPr lang="en-US" sz="3200" dirty="0" smtClean="0">
                <a:solidFill>
                  <a:srgbClr val="00B0F0"/>
                </a:solidFill>
              </a:rPr>
              <a:t>object in the </a:t>
            </a:r>
            <a:r>
              <a:rPr lang="en-US" sz="3200" dirty="0" smtClean="0">
                <a:solidFill>
                  <a:srgbClr val="00B0F0"/>
                </a:solidFill>
              </a:rPr>
              <a:t>traversal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E1326-7917-44A0-A9F7-D66899B7C120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28600"/>
            <a:ext cx="7772400" cy="1470025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Consequences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676400"/>
            <a:ext cx="8382000" cy="762000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The </a:t>
            </a:r>
            <a:r>
              <a:rPr lang="en-US" sz="2400" dirty="0" err="1" smtClean="0">
                <a:solidFill>
                  <a:schemeClr val="bg1">
                    <a:lumMod val="50000"/>
                  </a:schemeClr>
                </a:solidFill>
              </a:rPr>
              <a:t>Iterator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 pattern has three important consequences: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09600" y="3276600"/>
            <a:ext cx="8229600" cy="2667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514350" lvl="0" indent="-514350">
              <a:spcBef>
                <a:spcPct val="20000"/>
              </a:spcBef>
              <a:buAutoNum type="arabicPeriod"/>
              <a:defRPr/>
            </a:pPr>
            <a:r>
              <a:rPr lang="en-US" sz="2800" i="1" dirty="0" smtClean="0">
                <a:solidFill>
                  <a:srgbClr val="00B0F0"/>
                </a:solidFill>
              </a:rPr>
              <a:t>It </a:t>
            </a:r>
            <a:r>
              <a:rPr lang="en-US" sz="2800" i="1" dirty="0" smtClean="0">
                <a:solidFill>
                  <a:srgbClr val="00B0F0"/>
                </a:solidFill>
              </a:rPr>
              <a:t>supports variations in the traversal of an </a:t>
            </a:r>
            <a:r>
              <a:rPr lang="en-US" sz="2800" i="1" dirty="0" smtClean="0">
                <a:solidFill>
                  <a:srgbClr val="00B0F0"/>
                </a:solidFill>
              </a:rPr>
              <a:t>aggregate</a:t>
            </a:r>
          </a:p>
          <a:p>
            <a:pPr marL="514350" lvl="0" indent="-514350">
              <a:spcBef>
                <a:spcPct val="20000"/>
              </a:spcBef>
              <a:buAutoNum type="arabicPeriod"/>
              <a:defRPr/>
            </a:pPr>
            <a:endParaRPr lang="en-US" sz="2800" i="1" dirty="0" smtClean="0">
              <a:solidFill>
                <a:srgbClr val="00B0F0"/>
              </a:solidFill>
            </a:endParaRPr>
          </a:p>
          <a:p>
            <a:pPr marL="514350" lvl="0" indent="-514350">
              <a:spcBef>
                <a:spcPct val="20000"/>
              </a:spcBef>
              <a:buAutoNum type="arabicPeriod" startAt="2"/>
              <a:defRPr/>
            </a:pPr>
            <a:r>
              <a:rPr lang="en-US" sz="2800" i="1" dirty="0" err="1" smtClean="0">
                <a:solidFill>
                  <a:srgbClr val="00B0F0"/>
                </a:solidFill>
              </a:rPr>
              <a:t>Iterators</a:t>
            </a:r>
            <a:r>
              <a:rPr lang="en-US" sz="2800" i="1" dirty="0" smtClean="0">
                <a:solidFill>
                  <a:srgbClr val="00B0F0"/>
                </a:solidFill>
              </a:rPr>
              <a:t> </a:t>
            </a:r>
            <a:r>
              <a:rPr lang="en-US" sz="2800" i="1" dirty="0" smtClean="0">
                <a:solidFill>
                  <a:srgbClr val="00B0F0"/>
                </a:solidFill>
              </a:rPr>
              <a:t>simplify the Aggregate </a:t>
            </a:r>
            <a:r>
              <a:rPr lang="en-US" sz="2800" i="1" dirty="0" smtClean="0">
                <a:solidFill>
                  <a:srgbClr val="00B0F0"/>
                </a:solidFill>
              </a:rPr>
              <a:t>interface</a:t>
            </a:r>
          </a:p>
          <a:p>
            <a:pPr marL="514350" lvl="0" indent="-514350">
              <a:spcBef>
                <a:spcPct val="20000"/>
              </a:spcBef>
              <a:buAutoNum type="arabicPeriod" startAt="2"/>
              <a:defRPr/>
            </a:pPr>
            <a:endParaRPr lang="en-US" sz="2800" i="1" dirty="0" smtClean="0">
              <a:solidFill>
                <a:srgbClr val="00B0F0"/>
              </a:solidFill>
            </a:endParaRPr>
          </a:p>
          <a:p>
            <a:pPr marL="514350" lvl="0" indent="-514350">
              <a:spcBef>
                <a:spcPct val="20000"/>
              </a:spcBef>
              <a:defRPr/>
            </a:pPr>
            <a:r>
              <a:rPr lang="en-US" sz="2800" dirty="0" smtClean="0">
                <a:solidFill>
                  <a:srgbClr val="00B0F0"/>
                </a:solidFill>
              </a:rPr>
              <a:t>3. </a:t>
            </a:r>
            <a:r>
              <a:rPr lang="en-US" sz="2800" dirty="0" smtClean="0">
                <a:solidFill>
                  <a:srgbClr val="00B0F0"/>
                </a:solidFill>
              </a:rPr>
              <a:t>   </a:t>
            </a:r>
            <a:r>
              <a:rPr lang="en-US" sz="2800" i="1" dirty="0" smtClean="0">
                <a:solidFill>
                  <a:srgbClr val="00B0F0"/>
                </a:solidFill>
              </a:rPr>
              <a:t>More </a:t>
            </a:r>
            <a:r>
              <a:rPr lang="en-US" sz="2800" i="1" dirty="0" smtClean="0">
                <a:solidFill>
                  <a:srgbClr val="00B0F0"/>
                </a:solidFill>
              </a:rPr>
              <a:t>than one traversal can be pending on an aggregate</a:t>
            </a:r>
            <a:endParaRPr lang="en-US" sz="2800" i="1" dirty="0" smtClean="0">
              <a:solidFill>
                <a:srgbClr val="00B0F0"/>
              </a:solidFill>
            </a:endParaRPr>
          </a:p>
          <a:p>
            <a:pPr marL="514350" lvl="0" indent="-514350">
              <a:spcBef>
                <a:spcPct val="20000"/>
              </a:spcBef>
              <a:buFont typeface="Arial" pitchFamily="34" charset="0"/>
              <a:buAutoNum type="arabicPeriod"/>
              <a:defRPr/>
            </a:pPr>
            <a:endParaRPr kumimoji="0" lang="en-US" sz="2400" b="0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E1326-7917-44A0-A9F7-D66899B7C120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Implementation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" y="1600200"/>
            <a:ext cx="44196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lvl="0" indent="-514350">
              <a:spcBef>
                <a:spcPct val="20000"/>
              </a:spcBef>
              <a:defRPr/>
            </a:pPr>
            <a:r>
              <a:rPr lang="en-US" sz="2800" i="1" dirty="0" smtClean="0">
                <a:solidFill>
                  <a:srgbClr val="00B0F0"/>
                </a:solidFill>
              </a:rPr>
              <a:t>1. Who </a:t>
            </a:r>
            <a:r>
              <a:rPr lang="en-US" sz="2800" i="1" dirty="0" smtClean="0">
                <a:solidFill>
                  <a:srgbClr val="00B0F0"/>
                </a:solidFill>
              </a:rPr>
              <a:t>controls the iteration? </a:t>
            </a:r>
            <a:endParaRPr lang="en-US" sz="2800" i="1" dirty="0" smtClean="0">
              <a:solidFill>
                <a:srgbClr val="00B0F0"/>
              </a:solidFill>
            </a:endParaRPr>
          </a:p>
          <a:p>
            <a:pPr marL="514350" lvl="0" indent="-514350">
              <a:spcBef>
                <a:spcPct val="20000"/>
              </a:spcBef>
              <a:buAutoNum type="arabicPeriod"/>
              <a:defRPr/>
            </a:pPr>
            <a:endParaRPr lang="en-US" sz="2800" i="1" dirty="0" smtClean="0">
              <a:solidFill>
                <a:srgbClr val="00B0F0"/>
              </a:solidFill>
            </a:endParaRPr>
          </a:p>
          <a:p>
            <a:pPr marL="514350" lvl="0" indent="-514350">
              <a:spcBef>
                <a:spcPct val="20000"/>
              </a:spcBef>
              <a:defRPr/>
            </a:pPr>
            <a:r>
              <a:rPr lang="en-US" sz="2800" dirty="0" smtClean="0">
                <a:solidFill>
                  <a:srgbClr val="00B0F0"/>
                </a:solidFill>
              </a:rPr>
              <a:t>2. </a:t>
            </a:r>
            <a:r>
              <a:rPr lang="en-US" sz="2800" i="1" dirty="0" smtClean="0">
                <a:solidFill>
                  <a:srgbClr val="00B0F0"/>
                </a:solidFill>
              </a:rPr>
              <a:t>Who defines the traversal algorithm</a:t>
            </a:r>
            <a:r>
              <a:rPr lang="en-US" sz="2800" i="1" dirty="0" smtClean="0">
                <a:solidFill>
                  <a:srgbClr val="00B0F0"/>
                </a:solidFill>
              </a:rPr>
              <a:t>?</a:t>
            </a:r>
          </a:p>
          <a:p>
            <a:pPr marL="514350" lvl="0" indent="-514350">
              <a:spcBef>
                <a:spcPct val="20000"/>
              </a:spcBef>
              <a:defRPr/>
            </a:pPr>
            <a:endParaRPr lang="en-US" sz="2800" i="1" dirty="0" smtClean="0">
              <a:solidFill>
                <a:srgbClr val="00B0F0"/>
              </a:solidFill>
            </a:endParaRPr>
          </a:p>
          <a:p>
            <a:pPr marL="514350" lvl="0" indent="-514350">
              <a:spcBef>
                <a:spcPct val="20000"/>
              </a:spcBef>
              <a:defRPr/>
            </a:pPr>
            <a:r>
              <a:rPr lang="en-US" sz="2800" dirty="0" smtClean="0">
                <a:solidFill>
                  <a:srgbClr val="00B0F0"/>
                </a:solidFill>
              </a:rPr>
              <a:t>3. </a:t>
            </a:r>
            <a:r>
              <a:rPr lang="en-US" sz="2800" i="1" dirty="0" smtClean="0">
                <a:solidFill>
                  <a:srgbClr val="00B0F0"/>
                </a:solidFill>
              </a:rPr>
              <a:t>How robust is the </a:t>
            </a:r>
            <a:r>
              <a:rPr lang="en-US" sz="2800" i="1" dirty="0" err="1" smtClean="0">
                <a:solidFill>
                  <a:srgbClr val="00B0F0"/>
                </a:solidFill>
              </a:rPr>
              <a:t>iterator</a:t>
            </a:r>
            <a:r>
              <a:rPr lang="en-US" sz="2800" i="1" dirty="0" smtClean="0">
                <a:solidFill>
                  <a:srgbClr val="00B0F0"/>
                </a:solidFill>
              </a:rPr>
              <a:t>?</a:t>
            </a:r>
          </a:p>
          <a:p>
            <a:pPr marL="514350" lvl="0" indent="-514350">
              <a:spcBef>
                <a:spcPct val="20000"/>
              </a:spcBef>
              <a:defRPr/>
            </a:pPr>
            <a:endParaRPr lang="en-US" sz="2800" i="1" dirty="0" smtClean="0">
              <a:solidFill>
                <a:srgbClr val="00B0F0"/>
              </a:solidFill>
            </a:endParaRPr>
          </a:p>
          <a:p>
            <a:pPr marL="514350" lvl="0" indent="-514350">
              <a:spcBef>
                <a:spcPct val="20000"/>
              </a:spcBef>
              <a:defRPr/>
            </a:pPr>
            <a:r>
              <a:rPr lang="en-US" sz="2800" dirty="0" smtClean="0">
                <a:solidFill>
                  <a:srgbClr val="00B0F0"/>
                </a:solidFill>
              </a:rPr>
              <a:t>4. </a:t>
            </a:r>
            <a:r>
              <a:rPr lang="en-US" sz="2800" i="1" dirty="0" smtClean="0">
                <a:solidFill>
                  <a:srgbClr val="00B0F0"/>
                </a:solidFill>
              </a:rPr>
              <a:t>Additional </a:t>
            </a:r>
            <a:r>
              <a:rPr lang="en-US" sz="2800" i="1" dirty="0" err="1" smtClean="0">
                <a:solidFill>
                  <a:srgbClr val="00B0F0"/>
                </a:solidFill>
              </a:rPr>
              <a:t>Iterator</a:t>
            </a:r>
            <a:r>
              <a:rPr lang="en-US" sz="2800" i="1" dirty="0" smtClean="0">
                <a:solidFill>
                  <a:srgbClr val="00B0F0"/>
                </a:solidFill>
              </a:rPr>
              <a:t> operations</a:t>
            </a:r>
            <a:r>
              <a:rPr lang="en-US" sz="2800" i="1" dirty="0" smtClean="0">
                <a:solidFill>
                  <a:srgbClr val="00B0F0"/>
                </a:solidFill>
              </a:rPr>
              <a:t>.</a:t>
            </a:r>
          </a:p>
          <a:p>
            <a:pPr marL="514350" lvl="0" indent="-514350">
              <a:spcBef>
                <a:spcPct val="20000"/>
              </a:spcBef>
              <a:defRPr/>
            </a:pPr>
            <a:endParaRPr lang="en-US" sz="5100" i="1" dirty="0" smtClean="0"/>
          </a:p>
          <a:p>
            <a:pPr lvl="1">
              <a:spcBef>
                <a:spcPct val="20000"/>
              </a:spcBef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E1326-7917-44A0-A9F7-D66899B7C120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4648200" y="1600200"/>
            <a:ext cx="4495800" cy="541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lvl="0" indent="-514350">
              <a:spcBef>
                <a:spcPct val="20000"/>
              </a:spcBef>
              <a:defRPr/>
            </a:pPr>
            <a:r>
              <a:rPr lang="en-US" sz="2800" dirty="0" smtClean="0">
                <a:solidFill>
                  <a:srgbClr val="00B0F0"/>
                </a:solidFill>
              </a:rPr>
              <a:t>5. </a:t>
            </a:r>
            <a:r>
              <a:rPr lang="en-US" sz="2800" i="1" dirty="0" smtClean="0">
                <a:solidFill>
                  <a:srgbClr val="00B0F0"/>
                </a:solidFill>
              </a:rPr>
              <a:t>Using polymorphic </a:t>
            </a:r>
            <a:r>
              <a:rPr lang="en-US" sz="2800" i="1" dirty="0" err="1" smtClean="0">
                <a:solidFill>
                  <a:srgbClr val="00B0F0"/>
                </a:solidFill>
              </a:rPr>
              <a:t>iterators</a:t>
            </a:r>
            <a:r>
              <a:rPr lang="en-US" sz="2800" i="1" dirty="0" smtClean="0">
                <a:solidFill>
                  <a:srgbClr val="00B0F0"/>
                </a:solidFill>
              </a:rPr>
              <a:t> </a:t>
            </a:r>
            <a:r>
              <a:rPr lang="en-US" sz="2800" i="1" dirty="0" smtClean="0">
                <a:solidFill>
                  <a:srgbClr val="00B0F0"/>
                </a:solidFill>
              </a:rPr>
              <a:t>in C++.</a:t>
            </a:r>
          </a:p>
          <a:p>
            <a:pPr marL="514350" lvl="0" indent="-514350">
              <a:spcBef>
                <a:spcPct val="20000"/>
              </a:spcBef>
              <a:defRPr/>
            </a:pPr>
            <a:endParaRPr lang="en-US" sz="2800" i="1" dirty="0" smtClean="0">
              <a:solidFill>
                <a:srgbClr val="00B0F0"/>
              </a:solidFill>
            </a:endParaRPr>
          </a:p>
          <a:p>
            <a:pPr marL="514350" lvl="0" indent="-514350">
              <a:spcBef>
                <a:spcPct val="20000"/>
              </a:spcBef>
              <a:defRPr/>
            </a:pPr>
            <a:r>
              <a:rPr lang="en-US" sz="2800" dirty="0" smtClean="0">
                <a:solidFill>
                  <a:srgbClr val="00B0F0"/>
                </a:solidFill>
              </a:rPr>
              <a:t>6. </a:t>
            </a:r>
            <a:r>
              <a:rPr lang="en-US" sz="2800" i="1" dirty="0" err="1" smtClean="0">
                <a:solidFill>
                  <a:srgbClr val="00B0F0"/>
                </a:solidFill>
              </a:rPr>
              <a:t>Iterators</a:t>
            </a:r>
            <a:r>
              <a:rPr lang="en-US" sz="2800" i="1" dirty="0" smtClean="0">
                <a:solidFill>
                  <a:srgbClr val="00B0F0"/>
                </a:solidFill>
              </a:rPr>
              <a:t> may have privileged access.</a:t>
            </a:r>
          </a:p>
          <a:p>
            <a:pPr marL="514350" lvl="0" indent="-514350">
              <a:spcBef>
                <a:spcPct val="20000"/>
              </a:spcBef>
              <a:defRPr/>
            </a:pPr>
            <a:endParaRPr lang="en-US" sz="2800" i="1" dirty="0" smtClean="0">
              <a:solidFill>
                <a:srgbClr val="00B0F0"/>
              </a:solidFill>
            </a:endParaRPr>
          </a:p>
          <a:p>
            <a:pPr marL="514350" lvl="0" indent="-514350">
              <a:spcBef>
                <a:spcPct val="20000"/>
              </a:spcBef>
              <a:defRPr/>
            </a:pPr>
            <a:r>
              <a:rPr lang="en-US" sz="2800" dirty="0" smtClean="0">
                <a:solidFill>
                  <a:srgbClr val="00B0F0"/>
                </a:solidFill>
              </a:rPr>
              <a:t>7. </a:t>
            </a:r>
            <a:r>
              <a:rPr lang="en-US" sz="2800" i="1" dirty="0" err="1" smtClean="0">
                <a:solidFill>
                  <a:srgbClr val="00B0F0"/>
                </a:solidFill>
              </a:rPr>
              <a:t>Iterators</a:t>
            </a:r>
            <a:r>
              <a:rPr lang="en-US" sz="2800" i="1" dirty="0" smtClean="0">
                <a:solidFill>
                  <a:srgbClr val="00B0F0"/>
                </a:solidFill>
              </a:rPr>
              <a:t> for composites</a:t>
            </a:r>
          </a:p>
          <a:p>
            <a:pPr marL="514350" lvl="0" indent="-514350">
              <a:spcBef>
                <a:spcPct val="20000"/>
              </a:spcBef>
              <a:defRPr/>
            </a:pPr>
            <a:endParaRPr lang="en-US" sz="2800" i="1" dirty="0" smtClean="0">
              <a:solidFill>
                <a:srgbClr val="00B0F0"/>
              </a:solidFill>
            </a:endParaRPr>
          </a:p>
          <a:p>
            <a:pPr marL="514350" lvl="0" indent="-514350">
              <a:spcBef>
                <a:spcPct val="20000"/>
              </a:spcBef>
              <a:defRPr/>
            </a:pPr>
            <a:r>
              <a:rPr lang="en-US" sz="2800" dirty="0" smtClean="0">
                <a:solidFill>
                  <a:srgbClr val="00B0F0"/>
                </a:solidFill>
              </a:rPr>
              <a:t>8. </a:t>
            </a:r>
            <a:r>
              <a:rPr lang="en-US" sz="2800" i="1" dirty="0" smtClean="0">
                <a:solidFill>
                  <a:srgbClr val="00B0F0"/>
                </a:solidFill>
              </a:rPr>
              <a:t>Null </a:t>
            </a:r>
            <a:r>
              <a:rPr lang="en-US" sz="2800" i="1" dirty="0" err="1" smtClean="0">
                <a:solidFill>
                  <a:srgbClr val="00B0F0"/>
                </a:solidFill>
              </a:rPr>
              <a:t>iterators</a:t>
            </a:r>
            <a:r>
              <a:rPr lang="en-US" sz="2800" i="1" dirty="0" smtClean="0">
                <a:solidFill>
                  <a:srgbClr val="00B0F0"/>
                </a:solidFill>
              </a:rPr>
              <a:t>.</a:t>
            </a:r>
            <a:endParaRPr lang="en-US" sz="2800" dirty="0" smtClean="0">
              <a:solidFill>
                <a:srgbClr val="00B0F0"/>
              </a:solidFill>
            </a:endParaRPr>
          </a:p>
          <a:p>
            <a:pPr lvl="1">
              <a:spcBef>
                <a:spcPct val="20000"/>
              </a:spcBef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52400"/>
            <a:ext cx="7772400" cy="1470025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Sample Code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E1326-7917-44A0-A9F7-D66899B7C120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Known Uses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00B0F0"/>
                </a:solidFill>
              </a:rPr>
              <a:t>Common </a:t>
            </a:r>
            <a:r>
              <a:rPr lang="en-US" dirty="0" smtClean="0">
                <a:solidFill>
                  <a:srgbClr val="00B0F0"/>
                </a:solidFill>
              </a:rPr>
              <a:t>in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object-oriented systems</a:t>
            </a:r>
            <a:r>
              <a:rPr lang="en-US" dirty="0" smtClean="0">
                <a:solidFill>
                  <a:srgbClr val="00B0F0"/>
                </a:solidFill>
              </a:rPr>
              <a:t>. </a:t>
            </a:r>
            <a:endParaRPr lang="en-US" dirty="0" smtClean="0">
              <a:solidFill>
                <a:srgbClr val="00B0F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00B0F0"/>
                </a:solidFill>
              </a:rPr>
              <a:t>Most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collection class libraries</a:t>
            </a:r>
            <a:r>
              <a:rPr lang="en-US" dirty="0" smtClean="0">
                <a:solidFill>
                  <a:srgbClr val="00B0F0"/>
                </a:solidFill>
              </a:rPr>
              <a:t> offer </a:t>
            </a:r>
            <a:r>
              <a:rPr lang="en-US" dirty="0" err="1" smtClean="0">
                <a:solidFill>
                  <a:srgbClr val="00B0F0"/>
                </a:solidFill>
              </a:rPr>
              <a:t>iterators</a:t>
            </a:r>
            <a:r>
              <a:rPr lang="en-US" dirty="0" smtClean="0">
                <a:solidFill>
                  <a:srgbClr val="00B0F0"/>
                </a:solidFill>
              </a:rPr>
              <a:t> in </a:t>
            </a:r>
            <a:r>
              <a:rPr lang="en-US" dirty="0" smtClean="0">
                <a:solidFill>
                  <a:srgbClr val="00B0F0"/>
                </a:solidFill>
              </a:rPr>
              <a:t>one form </a:t>
            </a:r>
            <a:r>
              <a:rPr lang="en-US" dirty="0" smtClean="0">
                <a:solidFill>
                  <a:srgbClr val="00B0F0"/>
                </a:solidFill>
              </a:rPr>
              <a:t>or another</a:t>
            </a:r>
            <a:r>
              <a:rPr lang="en-US" dirty="0" smtClean="0">
                <a:solidFill>
                  <a:srgbClr val="00B0F0"/>
                </a:solidFill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Booch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components: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smtClean="0">
                <a:solidFill>
                  <a:srgbClr val="00B0F0"/>
                </a:solidFill>
              </a:rPr>
              <a:t>a popular collection class library. It </a:t>
            </a:r>
            <a:r>
              <a:rPr lang="en-US" dirty="0" smtClean="0">
                <a:solidFill>
                  <a:srgbClr val="00B0F0"/>
                </a:solidFill>
              </a:rPr>
              <a:t>provides both </a:t>
            </a:r>
            <a:r>
              <a:rPr lang="en-US" dirty="0" smtClean="0">
                <a:solidFill>
                  <a:srgbClr val="00B0F0"/>
                </a:solidFill>
              </a:rPr>
              <a:t>a fixed size (bounded) and dynamically growing (unbounded) implementation of a </a:t>
            </a:r>
            <a:r>
              <a:rPr lang="en-US" dirty="0" smtClean="0">
                <a:solidFill>
                  <a:srgbClr val="00B0F0"/>
                </a:solidFill>
              </a:rPr>
              <a:t>queue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Polymorphic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iterators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rgbClr val="00B0F0"/>
                </a:solidFill>
              </a:rPr>
              <a:t>and the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cleanup Proxy </a:t>
            </a:r>
            <a:r>
              <a:rPr lang="en-US" dirty="0" smtClean="0">
                <a:solidFill>
                  <a:srgbClr val="00B0F0"/>
                </a:solidFill>
              </a:rPr>
              <a:t>are </a:t>
            </a:r>
            <a:r>
              <a:rPr lang="en-US" dirty="0" smtClean="0">
                <a:solidFill>
                  <a:srgbClr val="00B0F0"/>
                </a:solidFill>
              </a:rPr>
              <a:t>provided by the ET++ </a:t>
            </a:r>
            <a:r>
              <a:rPr lang="en-US" dirty="0" smtClean="0">
                <a:solidFill>
                  <a:srgbClr val="00B0F0"/>
                </a:solidFill>
              </a:rPr>
              <a:t>container classes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00B0F0"/>
                </a:solidFill>
              </a:rPr>
              <a:t>The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Unidraw</a:t>
            </a:r>
            <a:r>
              <a:rPr lang="en-US" dirty="0" smtClean="0">
                <a:solidFill>
                  <a:srgbClr val="00B0F0"/>
                </a:solidFill>
              </a:rPr>
              <a:t> graphical editing framework classes use cursor-based </a:t>
            </a:r>
            <a:r>
              <a:rPr lang="en-US" dirty="0" err="1" smtClean="0">
                <a:solidFill>
                  <a:srgbClr val="00B0F0"/>
                </a:solidFill>
              </a:rPr>
              <a:t>iterators</a:t>
            </a:r>
            <a:endParaRPr lang="en-US" dirty="0" smtClean="0">
              <a:solidFill>
                <a:srgbClr val="00B0F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ObjectWindows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2.0: </a:t>
            </a:r>
            <a:r>
              <a:rPr lang="en-US" dirty="0" smtClean="0">
                <a:solidFill>
                  <a:srgbClr val="00B0F0"/>
                </a:solidFill>
              </a:rPr>
              <a:t>class hierarchy of </a:t>
            </a:r>
            <a:r>
              <a:rPr lang="en-US" dirty="0" err="1" smtClean="0">
                <a:solidFill>
                  <a:srgbClr val="00B0F0"/>
                </a:solidFill>
              </a:rPr>
              <a:t>iterators</a:t>
            </a:r>
            <a:r>
              <a:rPr lang="en-US" dirty="0" smtClean="0">
                <a:solidFill>
                  <a:srgbClr val="00B0F0"/>
                </a:solidFill>
              </a:rPr>
              <a:t> for containers</a:t>
            </a:r>
            <a:endParaRPr lang="en-US" dirty="0" smtClean="0">
              <a:solidFill>
                <a:srgbClr val="00B0F0"/>
              </a:solidFill>
            </a:endParaRP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E1326-7917-44A0-A9F7-D66899B7C120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Related Patterns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00B0F0"/>
                </a:solidFill>
              </a:rPr>
              <a:t>Composite: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Iterators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are often applied to recursive structures such as Composites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00B0F0"/>
                </a:solidFill>
              </a:rPr>
              <a:t>Factory </a:t>
            </a:r>
            <a:r>
              <a:rPr lang="en-US" dirty="0" smtClean="0">
                <a:solidFill>
                  <a:srgbClr val="00B0F0"/>
                </a:solidFill>
              </a:rPr>
              <a:t>Method: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Polymorphic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iterators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rely on factory methods to instantiate the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appropriate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Iterator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subclass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rgbClr val="00B0F0"/>
                </a:solidFill>
              </a:rPr>
              <a:t>Memento: 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often used in conjunction with the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Iterator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pattern. An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iterator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can use a memento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to capture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the state of an iteration. The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iterator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stores the memento internally.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E1326-7917-44A0-A9F7-D66899B7C120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References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209800"/>
            <a:ext cx="8382000" cy="3276600"/>
          </a:xfrm>
        </p:spPr>
        <p:txBody>
          <a:bodyPr>
            <a:normAutofit fontScale="77500" lnSpcReduction="20000"/>
          </a:bodyPr>
          <a:lstStyle/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rgbClr val="00B0F0"/>
                </a:solidFill>
              </a:rPr>
              <a:t> Design Patterns  </a:t>
            </a:r>
          </a:p>
          <a:p>
            <a:pPr algn="l"/>
            <a:r>
              <a:rPr lang="en-US" dirty="0" smtClean="0">
                <a:solidFill>
                  <a:srgbClr val="00B0F0"/>
                </a:solidFill>
              </a:rPr>
              <a:t>   Elements of Reusable Object-Oriented Software</a:t>
            </a:r>
          </a:p>
          <a:p>
            <a:pPr algn="l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by Erich Gamma, Richard Helm, Ralph Johnson, John </a:t>
            </a:r>
          </a:p>
          <a:p>
            <a:pPr algn="l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 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</a:rPr>
              <a:t>Vlissides</a:t>
            </a: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smtClean="0">
                <a:solidFill>
                  <a:srgbClr val="00B0F0"/>
                </a:solidFill>
                <a:hlinkClick r:id="rId3"/>
              </a:rPr>
              <a:t>http://en.wikipedia.org/wiki/Singleton_pattern</a:t>
            </a:r>
            <a:endParaRPr lang="en-US" dirty="0" smtClean="0">
              <a:solidFill>
                <a:srgbClr val="00B0F0"/>
              </a:solidFill>
            </a:endParaRPr>
          </a:p>
          <a:p>
            <a:pPr algn="l">
              <a:buFont typeface="Arial" pitchFamily="34" charset="0"/>
              <a:buChar char="•"/>
            </a:pPr>
            <a:endParaRPr lang="en-US" dirty="0" smtClean="0">
              <a:solidFill>
                <a:srgbClr val="00B0F0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rgbClr val="00B0F0"/>
                </a:solidFill>
                <a:hlinkClick r:id="rId4"/>
              </a:rPr>
              <a:t>http://en.wikipedia.org/wiki/Singleton_pattern</a:t>
            </a:r>
            <a:endParaRPr lang="en-US" dirty="0" smtClean="0">
              <a:solidFill>
                <a:srgbClr val="00B0F0"/>
              </a:solidFill>
            </a:endParaRPr>
          </a:p>
          <a:p>
            <a:pPr algn="l">
              <a:buFont typeface="Arial" pitchFamily="34" charset="0"/>
              <a:buChar char="•"/>
            </a:pPr>
            <a:endParaRPr lang="en-US" dirty="0" smtClean="0">
              <a:solidFill>
                <a:srgbClr val="00B0F0"/>
              </a:solidFill>
            </a:endParaRPr>
          </a:p>
          <a:p>
            <a:pPr algn="l">
              <a:buFont typeface="Arial" pitchFamily="34" charset="0"/>
              <a:buChar char="•"/>
            </a:pPr>
            <a:endParaRPr lang="en-US" dirty="0" smtClean="0">
              <a:solidFill>
                <a:srgbClr val="00B0F0"/>
              </a:solidFill>
            </a:endParaRPr>
          </a:p>
          <a:p>
            <a:pPr algn="l"/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E1326-7917-44A0-A9F7-D66899B7C120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Thank you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E1326-7917-44A0-A9F7-D66899B7C120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1904</TotalTime>
  <Words>649</Words>
  <Application>Microsoft Office PowerPoint</Application>
  <PresentationFormat>On-screen Show (4:3)</PresentationFormat>
  <Paragraphs>160</Paragraphs>
  <Slides>19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Iterator Pattern</vt:lpstr>
      <vt:lpstr>Roadmap</vt:lpstr>
      <vt:lpstr>Intent</vt:lpstr>
      <vt:lpstr>Motivation</vt:lpstr>
      <vt:lpstr>Slide 5</vt:lpstr>
      <vt:lpstr>Forces</vt:lpstr>
      <vt:lpstr>Polymorphic Iteration</vt:lpstr>
      <vt:lpstr>Slide 8</vt:lpstr>
      <vt:lpstr>Applicability</vt:lpstr>
      <vt:lpstr>Structure</vt:lpstr>
      <vt:lpstr>Participants</vt:lpstr>
      <vt:lpstr>Collaborations</vt:lpstr>
      <vt:lpstr>Consequences</vt:lpstr>
      <vt:lpstr>Implementation</vt:lpstr>
      <vt:lpstr>Sample Code</vt:lpstr>
      <vt:lpstr>Known Uses</vt:lpstr>
      <vt:lpstr>Related Patterns</vt:lpstr>
      <vt:lpstr>References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Singleton Pattern</dc:title>
  <dc:creator>CST1</dc:creator>
  <cp:lastModifiedBy>Acer</cp:lastModifiedBy>
  <cp:revision>109</cp:revision>
  <dcterms:created xsi:type="dcterms:W3CDTF">2009-05-26T12:33:10Z</dcterms:created>
  <dcterms:modified xsi:type="dcterms:W3CDTF">2009-06-22T05:56:46Z</dcterms:modified>
</cp:coreProperties>
</file>