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46876158dc_5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46876158dc_5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6876158dc_5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6876158dc_5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46876158dc_5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46876158dc_5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46876158dc_6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46876158dc_6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46876158dc_6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46876158dc_6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46876158dc_6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46876158dc_6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6876158dc_6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6876158dc_6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67562899d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67562899d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67562899d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67562899d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67562899d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67562899d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67562899d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67562899d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67562899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67562899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46876158dc_5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46876158dc_5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46876158dc_5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46876158dc_5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46876158dc_5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46876158dc_5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0.png"/><Relationship Id="rId4" Type="http://schemas.openxmlformats.org/officeDocument/2006/relationships/image" Target="../media/image15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Relationship Id="rId4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12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Role Object Pattern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72450" y="4018750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2400"/>
              <a:t>Xiaohan Zhang </a:t>
            </a:r>
            <a:r>
              <a:rPr lang="zh-CN" sz="2400"/>
              <a:t>  Vishvesh Shah    BohaoLi</a:t>
            </a:r>
            <a:endParaRPr sz="24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(CustomerCore)</a:t>
            </a:r>
            <a:endParaRPr/>
          </a:p>
        </p:txBody>
      </p:sp>
      <p:pic>
        <p:nvPicPr>
          <p:cNvPr id="120" name="Google Shape;12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96775"/>
            <a:ext cx="8286750" cy="35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74050" y="1076263"/>
            <a:ext cx="4210050" cy="92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</a:t>
            </a:r>
            <a:r>
              <a:rPr lang="zh-CN"/>
              <a:t>CustomerRoleFactory</a:t>
            </a:r>
            <a:r>
              <a:rPr lang="zh-CN"/>
              <a:t>)</a:t>
            </a:r>
            <a:endParaRPr/>
          </a:p>
        </p:txBody>
      </p:sp>
      <p:pic>
        <p:nvPicPr>
          <p:cNvPr id="127" name="Google Shape;127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0538" y="1236750"/>
            <a:ext cx="6302925" cy="35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4"/>
          <p:cNvSpPr txBox="1"/>
          <p:nvPr>
            <p:ph type="title"/>
          </p:nvPr>
        </p:nvSpPr>
        <p:spPr>
          <a:xfrm>
            <a:off x="311700" y="445025"/>
            <a:ext cx="2712900" cy="120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(CustomerRole)</a:t>
            </a:r>
            <a:endParaRPr/>
          </a:p>
        </p:txBody>
      </p:sp>
      <p:pic>
        <p:nvPicPr>
          <p:cNvPr id="133" name="Google Shape;133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88100" y="97400"/>
            <a:ext cx="4060025" cy="494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648025"/>
            <a:ext cx="4313625" cy="334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(Subclass of CustomerRole)</a:t>
            </a:r>
            <a:endParaRPr/>
          </a:p>
        </p:txBody>
      </p:sp>
      <p:pic>
        <p:nvPicPr>
          <p:cNvPr id="140" name="Google Shape;140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5725" y="1796425"/>
            <a:ext cx="4406274" cy="276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1" name="Google Shape;141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72000" y="1796425"/>
            <a:ext cx="4260300" cy="2356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(Test function First Part)</a:t>
            </a:r>
            <a:endParaRPr/>
          </a:p>
        </p:txBody>
      </p:sp>
      <p:pic>
        <p:nvPicPr>
          <p:cNvPr id="147" name="Google Shape;147;p2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24025" y="306375"/>
            <a:ext cx="2383750" cy="4530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5725" y="1819275"/>
            <a:ext cx="5838825" cy="1504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(Test function Second Part)</a:t>
            </a:r>
            <a:endParaRPr/>
          </a:p>
        </p:txBody>
      </p:sp>
      <p:pic>
        <p:nvPicPr>
          <p:cNvPr id="154" name="Google Shape;15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1596550"/>
            <a:ext cx="5857875" cy="306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5" name="Google Shape;155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010275" y="1705263"/>
            <a:ext cx="2965925" cy="284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(Test function Third </a:t>
            </a:r>
            <a:r>
              <a:rPr lang="zh-CN"/>
              <a:t>Part</a:t>
            </a:r>
            <a:r>
              <a:rPr lang="zh-CN"/>
              <a:t>)</a:t>
            </a:r>
            <a:endParaRPr/>
          </a:p>
        </p:txBody>
      </p:sp>
      <p:pic>
        <p:nvPicPr>
          <p:cNvPr id="161" name="Google Shape;161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210100"/>
            <a:ext cx="5139128" cy="3820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01763" y="2290750"/>
            <a:ext cx="3762375" cy="561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Intent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830275" y="1101850"/>
            <a:ext cx="76344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Adapt an object to </a:t>
            </a:r>
            <a:r>
              <a:rPr b="1" lang="zh-CN"/>
              <a:t>different client’s needs</a:t>
            </a:r>
            <a:r>
              <a:rPr lang="zh-CN"/>
              <a:t> through transparently attached </a:t>
            </a:r>
            <a:r>
              <a:rPr b="1" lang="zh-CN"/>
              <a:t>role</a:t>
            </a:r>
            <a:r>
              <a:rPr b="1" lang="zh-CN"/>
              <a:t> </a:t>
            </a:r>
            <a:r>
              <a:rPr b="1" lang="zh-CN"/>
              <a:t>objects</a:t>
            </a:r>
            <a:r>
              <a:rPr lang="zh-CN"/>
              <a:t>, each one representing a role the object has to play in that client’s context.</a:t>
            </a:r>
            <a:endParaRPr sz="10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Motivation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Once we want to scale up the system into an integrated suite of applications, we have to deal with different clients that need context-specific views on our key abstractions, and</a:t>
            </a:r>
            <a:r>
              <a:rPr lang="zh-CN" sz="1100">
                <a:solidFill>
                  <a:schemeClr val="dk1"/>
                </a:solidFill>
              </a:rPr>
              <a:t>	</a:t>
            </a:r>
            <a:r>
              <a:rPr lang="zh-CN"/>
              <a:t>i</a:t>
            </a:r>
            <a:r>
              <a:rPr lang="zh-CN"/>
              <a:t>ntegrating may leads to </a:t>
            </a:r>
            <a:r>
              <a:rPr b="1" lang="zh-CN"/>
              <a:t>bloated interfaces</a:t>
            </a:r>
            <a:r>
              <a:rPr lang="zh-CN"/>
              <a:t>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Example: Banks</a:t>
            </a:r>
            <a:endParaRPr/>
          </a:p>
        </p:txBody>
      </p:sp>
      <p:pic>
        <p:nvPicPr>
          <p:cNvPr id="73" name="Google Shape;7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26325" y="39799"/>
            <a:ext cx="7079176" cy="391217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6"/>
          <p:cNvSpPr/>
          <p:nvPr/>
        </p:nvSpPr>
        <p:spPr>
          <a:xfrm>
            <a:off x="0" y="1912325"/>
            <a:ext cx="2756400" cy="3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Intergate context-specific views</a:t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711700" y="2792513"/>
            <a:ext cx="1555500" cy="3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Add subclasses</a:t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520725" y="3748900"/>
            <a:ext cx="1745100" cy="3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Role object pattern</a:t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1378275" y="2251900"/>
            <a:ext cx="30000" cy="572700"/>
          </a:xfrm>
          <a:prstGeom prst="downArrow">
            <a:avLst>
              <a:gd fmla="val 50000" name="adj1"/>
              <a:gd fmla="val 477416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442300" y="2354225"/>
            <a:ext cx="18249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solve bloated interfaces</a:t>
            </a:r>
            <a:endParaRPr sz="1200"/>
          </a:p>
        </p:txBody>
      </p:sp>
      <p:sp>
        <p:nvSpPr>
          <p:cNvPr id="79" name="Google Shape;79;p16"/>
          <p:cNvSpPr/>
          <p:nvPr/>
        </p:nvSpPr>
        <p:spPr>
          <a:xfrm>
            <a:off x="1378275" y="3144113"/>
            <a:ext cx="30000" cy="572700"/>
          </a:xfrm>
          <a:prstGeom prst="downArrow">
            <a:avLst>
              <a:gd fmla="val 50000" name="adj1"/>
              <a:gd fmla="val 477416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845200" y="3310600"/>
            <a:ext cx="1824900" cy="23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idendity problem</a:t>
            </a:r>
            <a:endParaRPr sz="1200"/>
          </a:p>
        </p:txBody>
      </p:sp>
      <p:sp>
        <p:nvSpPr>
          <p:cNvPr id="81" name="Google Shape;81;p16"/>
          <p:cNvSpPr txBox="1"/>
          <p:nvPr/>
        </p:nvSpPr>
        <p:spPr>
          <a:xfrm>
            <a:off x="2211150" y="4267000"/>
            <a:ext cx="4721700" cy="8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200">
                <a:solidFill>
                  <a:schemeClr val="dk1"/>
                </a:solidFill>
              </a:rPr>
              <a:t>The Role Object pattern suggests to model context-specific views of an object as </a:t>
            </a:r>
            <a:r>
              <a:rPr b="1" lang="zh-CN" sz="1200">
                <a:solidFill>
                  <a:schemeClr val="dk1"/>
                </a:solidFill>
              </a:rPr>
              <a:t>separate role objects </a:t>
            </a:r>
            <a:r>
              <a:rPr lang="zh-CN" sz="1200">
                <a:solidFill>
                  <a:schemeClr val="dk1"/>
                </a:solidFill>
              </a:rPr>
              <a:t>which are dynamically attached to and removed from the </a:t>
            </a:r>
            <a:r>
              <a:rPr b="1" lang="zh-CN" sz="1200">
                <a:solidFill>
                  <a:schemeClr val="dk1"/>
                </a:solidFill>
              </a:rPr>
              <a:t>core object </a:t>
            </a:r>
            <a:endParaRPr b="1" sz="1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6"/>
          <p:cNvSpPr/>
          <p:nvPr/>
        </p:nvSpPr>
        <p:spPr>
          <a:xfrm>
            <a:off x="869625" y="1267175"/>
            <a:ext cx="1047300" cy="3195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Customer</a:t>
            </a:r>
            <a:endParaRPr/>
          </a:p>
        </p:txBody>
      </p:sp>
      <p:sp>
        <p:nvSpPr>
          <p:cNvPr id="83" name="Google Shape;83;p16"/>
          <p:cNvSpPr/>
          <p:nvPr/>
        </p:nvSpPr>
        <p:spPr>
          <a:xfrm>
            <a:off x="1339750" y="1618775"/>
            <a:ext cx="30000" cy="319500"/>
          </a:xfrm>
          <a:prstGeom prst="downArrow">
            <a:avLst>
              <a:gd fmla="val 50000" name="adj1"/>
              <a:gd fmla="val 477416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Applicability</a:t>
            </a:r>
            <a:endParaRPr/>
          </a:p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311700" y="1152475"/>
            <a:ext cx="8197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Use the Role Object Pattern if:</a:t>
            </a:r>
            <a:r>
              <a:rPr lang="zh-CN" sz="1100">
                <a:solidFill>
                  <a:schemeClr val="dk1"/>
                </a:solidFill>
              </a:rPr>
              <a:t>					</a:t>
            </a:r>
            <a:endParaRPr sz="11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</a:pPr>
            <a:r>
              <a:rPr lang="zh-CN" sz="1400"/>
              <a:t>do not want to put the context- specific interfaces into the same class interface. </a:t>
            </a:r>
            <a:r>
              <a:rPr lang="zh-CN" sz="1100">
                <a:solidFill>
                  <a:schemeClr val="dk1"/>
                </a:solidFill>
              </a:rPr>
              <a:t>	</a:t>
            </a:r>
            <a:endParaRPr sz="1100">
              <a:solidFill>
                <a:schemeClr val="dk1"/>
              </a:solidFill>
            </a:endParaRPr>
          </a:p>
          <a:p>
            <a:pPr indent="-3175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zh-CN" sz="1400"/>
              <a:t>handle the available roles </a:t>
            </a:r>
            <a:r>
              <a:rPr b="1" lang="zh-CN" sz="1400"/>
              <a:t>dynamically</a:t>
            </a:r>
            <a:r>
              <a:rPr lang="zh-CN" sz="1400"/>
              <a:t> so that they can be attached and removed on demand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zh-CN" sz="1400"/>
              <a:t>treat the extensions transparently and need to preserve the logical object </a:t>
            </a:r>
            <a:r>
              <a:rPr b="1" lang="zh-CN" sz="1400"/>
              <a:t>identity</a:t>
            </a:r>
            <a:r>
              <a:rPr lang="zh-CN" sz="1400"/>
              <a:t> of the resulting object conglomerate.</a:t>
            </a:r>
            <a:endParaRPr sz="1400"/>
          </a:p>
          <a:p>
            <a:pPr indent="-317500" lvl="0" marL="457200" rtl="0" algn="l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400"/>
              <a:buChar char="●"/>
            </a:pPr>
            <a:r>
              <a:rPr lang="zh-CN" sz="1400"/>
              <a:t>keep role/client pairs </a:t>
            </a:r>
            <a:r>
              <a:rPr b="1" lang="zh-CN" sz="1400"/>
              <a:t>independent</a:t>
            </a:r>
            <a:r>
              <a:rPr lang="zh-CN" sz="1400"/>
              <a:t> from each other, so changes to a role do not affect clients that are not interested in that role.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Participants</a:t>
            </a:r>
            <a:endParaRPr/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0" y="1975950"/>
            <a:ext cx="7525200" cy="32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b="1" lang="zh-CN" sz="1400"/>
              <a:t>Compoents(Customer)</a:t>
            </a:r>
            <a:endParaRPr b="1"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specifies the protocol for adding, removing, testing and querying for role objects; 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a client supplies a specification for a ConcreteRole subclass.</a:t>
            </a:r>
            <a:r>
              <a:rPr lang="zh-CN" sz="1400"/>
              <a:t>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zh-CN" sz="1400"/>
              <a:t>ComponentCore(CustomerCore)</a:t>
            </a:r>
            <a:endParaRPr b="1" sz="14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implements the Component interface including the role management protocol;</a:t>
            </a:r>
            <a:endParaRPr sz="1200"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200"/>
              <a:t>creates ConcreteRole instances; manages its role objects</a:t>
            </a:r>
            <a:r>
              <a:rPr lang="zh-CN" sz="1200">
                <a:solidFill>
                  <a:schemeClr val="dk1"/>
                </a:solidFill>
              </a:rPr>
              <a:t>.</a:t>
            </a:r>
            <a:endParaRPr sz="1200">
              <a:solidFill>
                <a:schemeClr val="dk1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zh-CN" sz="1400"/>
              <a:t>ComponentRole(CustomerRole)</a:t>
            </a:r>
            <a:r>
              <a:rPr lang="zh-CN" sz="1100">
                <a:solidFill>
                  <a:schemeClr val="dk1"/>
                </a:solidFill>
              </a:rPr>
              <a:t>					 				</a:t>
            </a:r>
            <a:r>
              <a:rPr lang="zh-CN" sz="1200"/>
              <a:t>stores a reference to the decorated ComponentCore;implements the Component interface by forwarding requests to its core attribute. </a:t>
            </a: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b="1" lang="zh-CN" sz="1400"/>
              <a:t>ComponentRole(CustomerRole)</a:t>
            </a:r>
            <a:endParaRPr b="1" sz="14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CN" sz="1100">
                <a:solidFill>
                  <a:schemeClr val="dk1"/>
                </a:solidFill>
              </a:rPr>
              <a:t>	</a:t>
            </a:r>
            <a:r>
              <a:rPr lang="zh-CN" sz="1200"/>
              <a:t>models and implements a context-specific extension of the Component interface; </a:t>
            </a:r>
            <a:endParaRPr sz="12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rPr lang="zh-CN" sz="1200"/>
              <a:t>     can be instantiated with a ComponentCore as argument </a:t>
            </a:r>
            <a:endParaRPr sz="12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 sz="1100">
                <a:solidFill>
                  <a:schemeClr val="dk1"/>
                </a:solidFill>
              </a:rPr>
              <a:t>	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	 				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b="1" sz="14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</a:pPr>
            <a:r>
              <a:t/>
            </a:r>
            <a:endParaRPr sz="1400"/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 sz="1400"/>
              <a:t>						</a:t>
            </a:r>
            <a:endParaRPr sz="1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			 				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9144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b="1"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zh-CN" sz="1000">
                <a:solidFill>
                  <a:schemeClr val="dk1"/>
                </a:solidFill>
              </a:rPr>
              <a:t> </a:t>
            </a:r>
            <a:endParaRPr sz="1000">
              <a:solidFill>
                <a:schemeClr val="dk1"/>
              </a:solidFill>
            </a:endParaRPr>
          </a:p>
          <a:p>
            <a:pPr indent="-2286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 sz="1100">
                <a:solidFill>
                  <a:schemeClr val="dk1"/>
                </a:solidFill>
              </a:rPr>
              <a:t>	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	 		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-22860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zh-CN" sz="1100">
                <a:solidFill>
                  <a:schemeClr val="dk1"/>
                </a:solidFill>
              </a:rPr>
              <a:t>						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		 		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100">
                <a:solidFill>
                  <a:schemeClr val="dk1"/>
                </a:solidFill>
              </a:rPr>
              <a:t>		</a:t>
            </a:r>
            <a:endParaRPr sz="11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3700" y="0"/>
            <a:ext cx="4260300" cy="24656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111825" y="165175"/>
            <a:ext cx="1633800" cy="10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Class Diagram</a:t>
            </a:r>
            <a:endParaRPr/>
          </a:p>
        </p:txBody>
      </p:sp>
      <p:pic>
        <p:nvPicPr>
          <p:cNvPr id="102" name="Google Shape;102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8925" y="147975"/>
            <a:ext cx="7242076" cy="4847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Sequence Diagram</a:t>
            </a:r>
            <a:endParaRPr/>
          </a:p>
        </p:txBody>
      </p:sp>
      <p:pic>
        <p:nvPicPr>
          <p:cNvPr id="108" name="Google Shape;10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1925" y="1017725"/>
            <a:ext cx="7980150" cy="3970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231750" y="5782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Sample Code (Customer)</a:t>
            </a:r>
            <a:endParaRPr/>
          </a:p>
        </p:txBody>
      </p:sp>
      <p:pic>
        <p:nvPicPr>
          <p:cNvPr id="114" name="Google Shape;114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5850" y="1396650"/>
            <a:ext cx="6972300" cy="301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