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77" r:id="rId3"/>
    <p:sldId id="257" r:id="rId4"/>
    <p:sldId id="258" r:id="rId5"/>
    <p:sldId id="278" r:id="rId6"/>
    <p:sldId id="279" r:id="rId7"/>
    <p:sldId id="280" r:id="rId8"/>
    <p:sldId id="281" r:id="rId9"/>
    <p:sldId id="260" r:id="rId10"/>
    <p:sldId id="261" r:id="rId11"/>
    <p:sldId id="262" r:id="rId12"/>
    <p:sldId id="263" r:id="rId13"/>
    <p:sldId id="264" r:id="rId14"/>
    <p:sldId id="265" r:id="rId15"/>
    <p:sldId id="269" r:id="rId16"/>
    <p:sldId id="270" r:id="rId17"/>
    <p:sldId id="271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0CC52-3125-4277-868A-F34693AF4725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6ADE-BABF-4EB2-9584-828338C3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6ADE-BABF-4EB2-9584-828338C3CD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034-9A70-4911-B56E-EB873B376B99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C19-7AEF-4FBF-99A8-8C0F4B0151A0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1C02-7D9F-42F7-BF96-EA698D00F8B7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8029-0972-4113-A4AE-A789D0095165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B3E-0200-4BCA-8691-15929BE3BE82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E9A9-18C3-4790-9395-4A5A054871C0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F0BD-6523-45B5-B987-7F5B5E368078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1819-4D05-400C-B6F8-51B2C9A45532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FA84-29FC-402C-A397-E9E4D4CD1EB6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C429-2636-4AA1-9167-4E246B37AFD5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BB19-5EAA-4767-80ED-91B4624C7481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0FE7-7DF4-4002-BDB1-72D0EAD16504}" type="datetime1">
              <a:rPr lang="en-US" smtClean="0"/>
              <a:pPr/>
              <a:t>6/21/2009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E1326-7917-44A0-A9F7-D66899B7C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ngleton_patter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d51000.outlook.com/owa/redir.aspx?C=adc2916144994aa1b5c8fbf28cc44292&amp;URL=http://en.wikipedia.org/wiki/Singleton_pattern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68580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Iterator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By: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Dr. Jim Fawcett &amp; </a:t>
            </a:r>
            <a:r>
              <a:rPr lang="en-US" dirty="0" err="1" smtClean="0">
                <a:solidFill>
                  <a:srgbClr val="00B0F0"/>
                </a:solidFill>
              </a:rPr>
              <a:t>Rutu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Pandya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CSE 776 Design Patterns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Summer 2009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62000" y="49530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Participants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458200" cy="5181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defines </a:t>
            </a:r>
            <a:r>
              <a:rPr lang="en-US" dirty="0" smtClean="0">
                <a:solidFill>
                  <a:srgbClr val="00B0F0"/>
                </a:solidFill>
              </a:rPr>
              <a:t>an interface for accessing and traversing </a:t>
            </a:r>
            <a:r>
              <a:rPr lang="en-US" dirty="0" smtClean="0">
                <a:solidFill>
                  <a:srgbClr val="00B0F0"/>
                </a:solidFill>
              </a:rPr>
              <a:t>elements</a:t>
            </a:r>
          </a:p>
          <a:p>
            <a:pPr algn="l"/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ConcreteIterator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            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implements </a:t>
            </a:r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 err="1" smtClean="0">
                <a:solidFill>
                  <a:srgbClr val="00B0F0"/>
                </a:solidFill>
              </a:rPr>
              <a:t>Iterator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interface</a:t>
            </a:r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            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keeps </a:t>
            </a:r>
            <a:r>
              <a:rPr lang="en-US" dirty="0" smtClean="0">
                <a:solidFill>
                  <a:srgbClr val="00B0F0"/>
                </a:solidFill>
              </a:rPr>
              <a:t>track of the current position in the traversal of the </a:t>
            </a:r>
            <a:r>
              <a:rPr lang="en-US" dirty="0" smtClean="0">
                <a:solidFill>
                  <a:srgbClr val="00B0F0"/>
                </a:solidFill>
              </a:rPr>
              <a:t>	aggregate</a:t>
            </a:r>
          </a:p>
          <a:p>
            <a:pPr algn="l"/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3.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Aggregate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            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defines </a:t>
            </a:r>
            <a:r>
              <a:rPr lang="en-US" dirty="0" smtClean="0">
                <a:solidFill>
                  <a:srgbClr val="00B0F0"/>
                </a:solidFill>
              </a:rPr>
              <a:t>an interface for creating an </a:t>
            </a:r>
            <a:r>
              <a:rPr lang="en-US" dirty="0" err="1" smtClean="0">
                <a:solidFill>
                  <a:srgbClr val="00B0F0"/>
                </a:solidFill>
              </a:rPr>
              <a:t>Iterator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object</a:t>
            </a:r>
          </a:p>
          <a:p>
            <a:pPr algn="l"/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4.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ConcreteAggregate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           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implements the </a:t>
            </a:r>
            <a:r>
              <a:rPr lang="en-US" dirty="0" err="1" smtClean="0">
                <a:solidFill>
                  <a:srgbClr val="00B0F0"/>
                </a:solidFill>
              </a:rPr>
              <a:t>Iterator</a:t>
            </a:r>
            <a:r>
              <a:rPr lang="en-US" dirty="0" smtClean="0">
                <a:solidFill>
                  <a:srgbClr val="00B0F0"/>
                </a:solidFill>
              </a:rPr>
              <a:t> creation interface to return </a:t>
            </a:r>
            <a:r>
              <a:rPr lang="en-US" dirty="0" smtClean="0">
                <a:solidFill>
                  <a:srgbClr val="00B0F0"/>
                </a:solidFill>
              </a:rPr>
              <a:t>an 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	 instance of the proper </a:t>
            </a:r>
            <a:r>
              <a:rPr lang="en-US" dirty="0" err="1" smtClean="0">
                <a:solidFill>
                  <a:srgbClr val="00B0F0"/>
                </a:solidFill>
              </a:rPr>
              <a:t>ConcreteIterator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Collaborations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810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438400"/>
            <a:ext cx="8305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 </a:t>
            </a:r>
            <a:r>
              <a:rPr lang="en-US" sz="3200" dirty="0" err="1" smtClean="0">
                <a:solidFill>
                  <a:srgbClr val="00B0F0"/>
                </a:solidFill>
              </a:rPr>
              <a:t>ConcreteIterator</a:t>
            </a:r>
            <a:r>
              <a:rPr lang="en-US" sz="3200" dirty="0" smtClean="0">
                <a:solidFill>
                  <a:srgbClr val="00B0F0"/>
                </a:solidFill>
              </a:rPr>
              <a:t> keeps track of the current object in the aggregate and can compute </a:t>
            </a:r>
            <a:r>
              <a:rPr lang="en-US" sz="3200" dirty="0" smtClean="0">
                <a:solidFill>
                  <a:srgbClr val="00B0F0"/>
                </a:solidFill>
              </a:rPr>
              <a:t>the succeeding </a:t>
            </a:r>
            <a:r>
              <a:rPr lang="en-US" sz="3200" dirty="0" smtClean="0">
                <a:solidFill>
                  <a:srgbClr val="00B0F0"/>
                </a:solidFill>
              </a:rPr>
              <a:t>object in the </a:t>
            </a:r>
            <a:r>
              <a:rPr lang="en-US" sz="3200" dirty="0" smtClean="0">
                <a:solidFill>
                  <a:srgbClr val="00B0F0"/>
                </a:solidFill>
              </a:rPr>
              <a:t>traversal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Consequences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82000" cy="762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pattern has three important consequences: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2766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2800" i="1" dirty="0" smtClean="0">
                <a:solidFill>
                  <a:srgbClr val="00B0F0"/>
                </a:solidFill>
              </a:rPr>
              <a:t>It </a:t>
            </a:r>
            <a:r>
              <a:rPr lang="en-US" sz="2800" i="1" dirty="0" smtClean="0">
                <a:solidFill>
                  <a:srgbClr val="00B0F0"/>
                </a:solidFill>
              </a:rPr>
              <a:t>supports variations in the traversal of an </a:t>
            </a:r>
            <a:r>
              <a:rPr lang="en-US" sz="2800" i="1" dirty="0" smtClean="0">
                <a:solidFill>
                  <a:srgbClr val="00B0F0"/>
                </a:solidFill>
              </a:rPr>
              <a:t>aggregate</a:t>
            </a: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eriod" startAt="2"/>
              <a:defRPr/>
            </a:pPr>
            <a:r>
              <a:rPr lang="en-US" sz="2800" i="1" dirty="0" err="1" smtClean="0">
                <a:solidFill>
                  <a:srgbClr val="00B0F0"/>
                </a:solidFill>
              </a:rPr>
              <a:t>Iterators</a:t>
            </a:r>
            <a:r>
              <a:rPr lang="en-US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</a:rPr>
              <a:t>simplify the Aggregate </a:t>
            </a:r>
            <a:r>
              <a:rPr lang="en-US" sz="2800" i="1" dirty="0" smtClean="0">
                <a:solidFill>
                  <a:srgbClr val="00B0F0"/>
                </a:solidFill>
              </a:rPr>
              <a:t>interface</a:t>
            </a:r>
          </a:p>
          <a:p>
            <a:pPr marL="514350" lvl="0" indent="-514350">
              <a:spcBef>
                <a:spcPct val="20000"/>
              </a:spcBef>
              <a:buAutoNum type="arabicPeriod" startAt="2"/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3. </a:t>
            </a:r>
            <a:r>
              <a:rPr lang="en-US" sz="2800" dirty="0" smtClean="0">
                <a:solidFill>
                  <a:srgbClr val="00B0F0"/>
                </a:solidFill>
              </a:rPr>
              <a:t>   </a:t>
            </a:r>
            <a:r>
              <a:rPr lang="en-US" sz="2800" i="1" dirty="0" smtClean="0">
                <a:solidFill>
                  <a:srgbClr val="00B0F0"/>
                </a:solidFill>
              </a:rPr>
              <a:t>More </a:t>
            </a:r>
            <a:r>
              <a:rPr lang="en-US" sz="2800" i="1" dirty="0" smtClean="0">
                <a:solidFill>
                  <a:srgbClr val="00B0F0"/>
                </a:solidFill>
              </a:rPr>
              <a:t>than one traversal can be pending on an aggregate</a:t>
            </a: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Implementation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1600200"/>
            <a:ext cx="441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800" i="1" dirty="0" smtClean="0">
                <a:solidFill>
                  <a:srgbClr val="00B0F0"/>
                </a:solidFill>
              </a:rPr>
              <a:t>1. Who </a:t>
            </a:r>
            <a:r>
              <a:rPr lang="en-US" sz="2800" i="1" dirty="0" smtClean="0">
                <a:solidFill>
                  <a:srgbClr val="00B0F0"/>
                </a:solidFill>
              </a:rPr>
              <a:t>controls the iteration? </a:t>
            </a: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2. </a:t>
            </a:r>
            <a:r>
              <a:rPr lang="en-US" sz="2800" i="1" dirty="0" smtClean="0">
                <a:solidFill>
                  <a:srgbClr val="00B0F0"/>
                </a:solidFill>
              </a:rPr>
              <a:t>Who defines the traversal algorithm</a:t>
            </a:r>
            <a:r>
              <a:rPr lang="en-US" sz="2800" i="1" dirty="0" smtClean="0">
                <a:solidFill>
                  <a:srgbClr val="00B0F0"/>
                </a:solidFill>
              </a:rPr>
              <a:t>?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3. </a:t>
            </a:r>
            <a:r>
              <a:rPr lang="en-US" sz="2800" i="1" dirty="0" smtClean="0">
                <a:solidFill>
                  <a:srgbClr val="00B0F0"/>
                </a:solidFill>
              </a:rPr>
              <a:t>How robust is the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</a:t>
            </a:r>
            <a:r>
              <a:rPr lang="en-US" sz="2800" i="1" dirty="0" smtClean="0">
                <a:solidFill>
                  <a:srgbClr val="00B0F0"/>
                </a:solidFill>
              </a:rPr>
              <a:t>?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4. </a:t>
            </a:r>
            <a:r>
              <a:rPr lang="en-US" sz="2800" i="1" dirty="0" smtClean="0">
                <a:solidFill>
                  <a:srgbClr val="00B0F0"/>
                </a:solidFill>
              </a:rPr>
              <a:t>Additional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</a:t>
            </a:r>
            <a:r>
              <a:rPr lang="en-US" sz="2800" i="1" dirty="0" smtClean="0">
                <a:solidFill>
                  <a:srgbClr val="00B0F0"/>
                </a:solidFill>
              </a:rPr>
              <a:t> operations</a:t>
            </a:r>
            <a:r>
              <a:rPr lang="en-US" sz="2800" i="1" dirty="0" smtClean="0">
                <a:solidFill>
                  <a:srgbClr val="00B0F0"/>
                </a:solidFill>
              </a:rPr>
              <a:t>.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5100" i="1" dirty="0" smtClean="0"/>
          </a:p>
          <a:p>
            <a:pPr lvl="1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648200" y="1600200"/>
            <a:ext cx="4495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5. </a:t>
            </a:r>
            <a:r>
              <a:rPr lang="en-US" sz="2800" i="1" dirty="0" smtClean="0">
                <a:solidFill>
                  <a:srgbClr val="00B0F0"/>
                </a:solidFill>
              </a:rPr>
              <a:t>Using polymorphic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iterators</a:t>
            </a:r>
            <a:r>
              <a:rPr lang="en-US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</a:rPr>
              <a:t>in C++.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6.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Iterators</a:t>
            </a:r>
            <a:r>
              <a:rPr lang="en-US" sz="2800" i="1" dirty="0" smtClean="0">
                <a:solidFill>
                  <a:srgbClr val="00B0F0"/>
                </a:solidFill>
              </a:rPr>
              <a:t> may have privileged access.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7.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Iterators</a:t>
            </a:r>
            <a:r>
              <a:rPr lang="en-US" sz="2800" i="1" dirty="0" smtClean="0">
                <a:solidFill>
                  <a:srgbClr val="00B0F0"/>
                </a:solidFill>
              </a:rPr>
              <a:t> for composites</a:t>
            </a:r>
          </a:p>
          <a:p>
            <a:pPr marL="514350" lvl="0" indent="-514350">
              <a:spcBef>
                <a:spcPct val="20000"/>
              </a:spcBef>
              <a:defRPr/>
            </a:pPr>
            <a:endParaRPr lang="en-US" sz="2800" i="1" dirty="0" smtClean="0">
              <a:solidFill>
                <a:srgbClr val="00B0F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8. </a:t>
            </a:r>
            <a:r>
              <a:rPr lang="en-US" sz="2800" i="1" dirty="0" smtClean="0">
                <a:solidFill>
                  <a:srgbClr val="00B0F0"/>
                </a:solidFill>
              </a:rPr>
              <a:t>Null </a:t>
            </a:r>
            <a:r>
              <a:rPr lang="en-US" sz="2800" i="1" dirty="0" err="1" smtClean="0">
                <a:solidFill>
                  <a:srgbClr val="00B0F0"/>
                </a:solidFill>
              </a:rPr>
              <a:t>iterators</a:t>
            </a:r>
            <a:r>
              <a:rPr lang="en-US" sz="2800" i="1" dirty="0" smtClean="0">
                <a:solidFill>
                  <a:srgbClr val="00B0F0"/>
                </a:solidFill>
              </a:rPr>
              <a:t>.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1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Sample Code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Known Uses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Common </a:t>
            </a:r>
            <a:r>
              <a:rPr lang="en-US" dirty="0" smtClean="0">
                <a:solidFill>
                  <a:srgbClr val="00B0F0"/>
                </a:solidFill>
              </a:rPr>
              <a:t>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object-oriented systems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  <a:endParaRPr lang="en-US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Most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collection class libraries</a:t>
            </a:r>
            <a:r>
              <a:rPr lang="en-US" dirty="0" smtClean="0">
                <a:solidFill>
                  <a:srgbClr val="00B0F0"/>
                </a:solidFill>
              </a:rPr>
              <a:t> offer </a:t>
            </a:r>
            <a:r>
              <a:rPr lang="en-US" dirty="0" err="1" smtClean="0">
                <a:solidFill>
                  <a:srgbClr val="00B0F0"/>
                </a:solidFill>
              </a:rPr>
              <a:t>iterators</a:t>
            </a:r>
            <a:r>
              <a:rPr lang="en-US" dirty="0" smtClean="0">
                <a:solidFill>
                  <a:srgbClr val="00B0F0"/>
                </a:solidFill>
              </a:rPr>
              <a:t> in </a:t>
            </a:r>
            <a:r>
              <a:rPr lang="en-US" dirty="0" smtClean="0">
                <a:solidFill>
                  <a:srgbClr val="00B0F0"/>
                </a:solidFill>
              </a:rPr>
              <a:t>one form </a:t>
            </a:r>
            <a:r>
              <a:rPr lang="en-US" dirty="0" smtClean="0">
                <a:solidFill>
                  <a:srgbClr val="00B0F0"/>
                </a:solidFill>
              </a:rPr>
              <a:t>or another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Booch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components: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 popular collection class library. It </a:t>
            </a:r>
            <a:r>
              <a:rPr lang="en-US" dirty="0" smtClean="0">
                <a:solidFill>
                  <a:srgbClr val="00B0F0"/>
                </a:solidFill>
              </a:rPr>
              <a:t>provides both </a:t>
            </a:r>
            <a:r>
              <a:rPr lang="en-US" dirty="0" smtClean="0">
                <a:solidFill>
                  <a:srgbClr val="00B0F0"/>
                </a:solidFill>
              </a:rPr>
              <a:t>a fixed size (bounded) and dynamically growing (unbounded) implementation of a </a:t>
            </a:r>
            <a:r>
              <a:rPr lang="en-US" dirty="0" smtClean="0">
                <a:solidFill>
                  <a:srgbClr val="00B0F0"/>
                </a:solidFill>
              </a:rPr>
              <a:t>queue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Polymorphic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and 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cleanup Proxy </a:t>
            </a:r>
            <a:r>
              <a:rPr lang="en-US" dirty="0" smtClean="0">
                <a:solidFill>
                  <a:srgbClr val="00B0F0"/>
                </a:solidFill>
              </a:rPr>
              <a:t>are </a:t>
            </a:r>
            <a:r>
              <a:rPr lang="en-US" dirty="0" smtClean="0">
                <a:solidFill>
                  <a:srgbClr val="00B0F0"/>
                </a:solidFill>
              </a:rPr>
              <a:t>provided by the ET++ </a:t>
            </a:r>
            <a:r>
              <a:rPr lang="en-US" dirty="0" smtClean="0">
                <a:solidFill>
                  <a:srgbClr val="00B0F0"/>
                </a:solidFill>
              </a:rPr>
              <a:t>container 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Unidraw</a:t>
            </a:r>
            <a:r>
              <a:rPr lang="en-US" dirty="0" smtClean="0">
                <a:solidFill>
                  <a:srgbClr val="00B0F0"/>
                </a:solidFill>
              </a:rPr>
              <a:t> graphical editing framework classes use cursor-based </a:t>
            </a:r>
            <a:r>
              <a:rPr lang="en-US" dirty="0" err="1" smtClean="0">
                <a:solidFill>
                  <a:srgbClr val="00B0F0"/>
                </a:solidFill>
              </a:rPr>
              <a:t>iterators</a:t>
            </a:r>
            <a:endParaRPr lang="en-US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ObjectWindows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2.0: </a:t>
            </a:r>
            <a:r>
              <a:rPr lang="en-US" dirty="0" smtClean="0">
                <a:solidFill>
                  <a:srgbClr val="00B0F0"/>
                </a:solidFill>
              </a:rPr>
              <a:t>class hierarchy of </a:t>
            </a:r>
            <a:r>
              <a:rPr lang="en-US" dirty="0" err="1" smtClean="0">
                <a:solidFill>
                  <a:srgbClr val="00B0F0"/>
                </a:solidFill>
              </a:rPr>
              <a:t>iterators</a:t>
            </a:r>
            <a:r>
              <a:rPr lang="en-US" dirty="0" smtClean="0">
                <a:solidFill>
                  <a:srgbClr val="00B0F0"/>
                </a:solidFill>
              </a:rPr>
              <a:t> for containers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Related Patterns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Composite: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are often applied to recursive structures such as Composites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Factory </a:t>
            </a:r>
            <a:r>
              <a:rPr lang="en-US" dirty="0" smtClean="0">
                <a:solidFill>
                  <a:srgbClr val="00B0F0"/>
                </a:solidFill>
              </a:rPr>
              <a:t>Method: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Polymorphic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rely on factory methods to instantiate 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appropriate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subclass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Memento: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often used in conjunction with the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pattern. An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can use a memento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 capture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state of an iteration. The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iterator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stores the memento internally.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382000" cy="32766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 Design Patterns 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   Elements of Reusable Object-Oriented Software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by Erich Gamma, Richard Helm, Ralph Johnson, John 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Vlissides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http://en.wikipedia.org/wiki/Singleton_pattern</a:t>
            </a: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  <a:hlinkClick r:id="rId4"/>
              </a:rPr>
              <a:t>http://en.wikipedia.org/wiki/Singleton_pattern</a:t>
            </a: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algn="l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Roadmap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Intent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Forces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Polymorphic Iteration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Applicability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Structure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Participants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Collaboration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Consequences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Implementation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Sample Code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Known Uses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Related Patterns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References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1028" descr="road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267200" cy="4754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050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Provide a way to access the elements of an aggregate object sequentially without exposing its </a:t>
            </a:r>
            <a:r>
              <a:rPr lang="en-US" sz="3200" dirty="0" smtClean="0">
                <a:solidFill>
                  <a:srgbClr val="00B0F0"/>
                </a:solidFill>
              </a:rPr>
              <a:t>underlying representation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81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Also Known As…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9530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Cursor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Motivation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Need to "abstract" the traversal of wildly different data structures so that algorithms can be defined that are capable of interfacing with each </a:t>
            </a:r>
            <a:r>
              <a:rPr lang="en-US" dirty="0" smtClean="0">
                <a:solidFill>
                  <a:srgbClr val="00B0F0"/>
                </a:solidFill>
              </a:rPr>
              <a:t>transparently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Ex.  In a List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57200"/>
            <a:ext cx="434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457200" y="27432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609600" y="25908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 A </a:t>
            </a:r>
            <a:r>
              <a:rPr lang="en-US" sz="3200" dirty="0" smtClean="0">
                <a:solidFill>
                  <a:srgbClr val="00B0F0"/>
                </a:solidFill>
              </a:rPr>
              <a:t>List class would call for a </a:t>
            </a:r>
            <a:r>
              <a:rPr lang="en-US" sz="3200" dirty="0" err="1" smtClean="0">
                <a:solidFill>
                  <a:srgbClr val="00B0F0"/>
                </a:solidFill>
              </a:rPr>
              <a:t>ListIterator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F0"/>
                </a:solidFill>
              </a:rPr>
              <a:t>The </a:t>
            </a:r>
            <a:r>
              <a:rPr lang="en-US" sz="3200" dirty="0" err="1" smtClean="0">
                <a:solidFill>
                  <a:srgbClr val="00B0F0"/>
                </a:solidFill>
              </a:rPr>
              <a:t>ListIterator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class defines an interface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for accessing the list's </a:t>
            </a:r>
            <a:r>
              <a:rPr lang="en-US" sz="3200" dirty="0" smtClean="0">
                <a:solidFill>
                  <a:srgbClr val="00B0F0"/>
                </a:solidFill>
              </a:rPr>
              <a:t>elements</a:t>
            </a:r>
          </a:p>
          <a:p>
            <a:endParaRPr lang="en-US" sz="32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rgbClr val="00B0F0"/>
                </a:solidFill>
              </a:rPr>
              <a:t>An </a:t>
            </a:r>
            <a:r>
              <a:rPr lang="en-US" sz="3200" dirty="0" err="1" smtClean="0">
                <a:solidFill>
                  <a:srgbClr val="00B0F0"/>
                </a:solidFill>
              </a:rPr>
              <a:t>iterator</a:t>
            </a:r>
            <a:r>
              <a:rPr lang="en-US" sz="3200" dirty="0" smtClean="0">
                <a:solidFill>
                  <a:srgbClr val="00B0F0"/>
                </a:solidFill>
              </a:rPr>
              <a:t> object is responsible for keeping track of the current </a:t>
            </a:r>
            <a:r>
              <a:rPr lang="en-US" sz="3200" dirty="0" smtClean="0">
                <a:solidFill>
                  <a:srgbClr val="00B0F0"/>
                </a:solidFill>
              </a:rPr>
              <a:t>element; that </a:t>
            </a:r>
            <a:r>
              <a:rPr lang="en-US" sz="3200" dirty="0" smtClean="0">
                <a:solidFill>
                  <a:srgbClr val="00B0F0"/>
                </a:solidFill>
              </a:rPr>
              <a:t>is, it knows which elements have been traversed </a:t>
            </a:r>
            <a:r>
              <a:rPr lang="en-US" sz="3200" dirty="0" smtClean="0">
                <a:solidFill>
                  <a:srgbClr val="00B0F0"/>
                </a:solidFill>
              </a:rPr>
              <a:t>already</a:t>
            </a:r>
          </a:p>
          <a:p>
            <a:pPr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Separating the traversal mechanism from the List object lets us define </a:t>
            </a:r>
            <a:r>
              <a:rPr lang="en-US" dirty="0" err="1" smtClean="0">
                <a:solidFill>
                  <a:srgbClr val="00B0F0"/>
                </a:solidFill>
              </a:rPr>
              <a:t>iterators</a:t>
            </a:r>
            <a:r>
              <a:rPr lang="en-US" dirty="0" smtClean="0">
                <a:solidFill>
                  <a:srgbClr val="00B0F0"/>
                </a:solidFill>
              </a:rPr>
              <a:t> for different </a:t>
            </a:r>
            <a:r>
              <a:rPr lang="en-US" dirty="0" smtClean="0">
                <a:solidFill>
                  <a:srgbClr val="00B0F0"/>
                </a:solidFill>
              </a:rPr>
              <a:t>traversal policies </a:t>
            </a:r>
            <a:r>
              <a:rPr lang="en-US" dirty="0" smtClean="0">
                <a:solidFill>
                  <a:srgbClr val="00B0F0"/>
                </a:solidFill>
              </a:rPr>
              <a:t>without enumerating them in the List </a:t>
            </a:r>
            <a:r>
              <a:rPr lang="en-US" dirty="0" smtClean="0">
                <a:solidFill>
                  <a:srgbClr val="00B0F0"/>
                </a:solidFill>
              </a:rPr>
              <a:t>interface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 err="1" smtClean="0">
                <a:solidFill>
                  <a:srgbClr val="00B0F0"/>
                </a:solidFill>
              </a:rPr>
              <a:t>iterator</a:t>
            </a:r>
            <a:r>
              <a:rPr lang="en-US" dirty="0" smtClean="0">
                <a:solidFill>
                  <a:srgbClr val="00B0F0"/>
                </a:solidFill>
              </a:rPr>
              <a:t> and the list are coupled, and the client must know that it is a </a:t>
            </a:r>
            <a:r>
              <a:rPr lang="en-US" i="1" dirty="0" smtClean="0">
                <a:solidFill>
                  <a:srgbClr val="00B0F0"/>
                </a:solidFill>
              </a:rPr>
              <a:t>list that's traversed </a:t>
            </a:r>
            <a:r>
              <a:rPr lang="en-US" dirty="0" smtClean="0">
                <a:solidFill>
                  <a:srgbClr val="00B0F0"/>
                </a:solidFill>
              </a:rPr>
              <a:t>as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opposed </a:t>
            </a:r>
            <a:r>
              <a:rPr lang="en-US" dirty="0" smtClean="0">
                <a:solidFill>
                  <a:srgbClr val="00B0F0"/>
                </a:solidFill>
              </a:rPr>
              <a:t>to some other aggregate </a:t>
            </a:r>
            <a:r>
              <a:rPr lang="en-US" dirty="0" smtClean="0">
                <a:solidFill>
                  <a:srgbClr val="00B0F0"/>
                </a:solidFill>
              </a:rPr>
              <a:t>structure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It would be better if we could change the aggregate class without changing client code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Forces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SkipList</a:t>
            </a:r>
            <a:r>
              <a:rPr lang="en-US" dirty="0" smtClean="0">
                <a:solidFill>
                  <a:srgbClr val="00B0F0"/>
                </a:solidFill>
              </a:rPr>
              <a:t> implementation of a </a:t>
            </a:r>
            <a:r>
              <a:rPr lang="en-US" dirty="0" smtClean="0">
                <a:solidFill>
                  <a:srgbClr val="00B0F0"/>
                </a:solidFill>
              </a:rPr>
              <a:t>list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We want to be able to </a:t>
            </a:r>
            <a:r>
              <a:rPr lang="en-US" dirty="0" smtClean="0">
                <a:solidFill>
                  <a:srgbClr val="00B0F0"/>
                </a:solidFill>
              </a:rPr>
              <a:t>write code </a:t>
            </a:r>
            <a:r>
              <a:rPr lang="en-US" dirty="0" smtClean="0">
                <a:solidFill>
                  <a:srgbClr val="00B0F0"/>
                </a:solidFill>
              </a:rPr>
              <a:t>that works for both List and </a:t>
            </a:r>
            <a:r>
              <a:rPr lang="en-US" dirty="0" err="1" smtClean="0">
                <a:solidFill>
                  <a:srgbClr val="00B0F0"/>
                </a:solidFill>
              </a:rPr>
              <a:t>SkipList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Polymorphic Iteration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6829425" cy="363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9144000" cy="3276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</a:rPr>
              <a:t>CreateIterator</a:t>
            </a:r>
            <a:r>
              <a:rPr lang="en-US" sz="2400" dirty="0" smtClean="0">
                <a:solidFill>
                  <a:srgbClr val="00B0F0"/>
                </a:solidFill>
              </a:rPr>
              <a:t>() </a:t>
            </a:r>
            <a:r>
              <a:rPr lang="en-US" sz="2400" dirty="0" smtClean="0">
                <a:solidFill>
                  <a:srgbClr val="00B0F0"/>
                </a:solidFill>
              </a:rPr>
              <a:t>is an example of a factory </a:t>
            </a:r>
            <a:r>
              <a:rPr lang="en-US" sz="2400" dirty="0" smtClean="0">
                <a:solidFill>
                  <a:srgbClr val="00B0F0"/>
                </a:solidFill>
              </a:rPr>
              <a:t>method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We use it here to let </a:t>
            </a:r>
            <a:r>
              <a:rPr lang="en-US" sz="2400" dirty="0" smtClean="0">
                <a:solidFill>
                  <a:srgbClr val="00B0F0"/>
                </a:solidFill>
              </a:rPr>
              <a:t>a client </a:t>
            </a:r>
            <a:r>
              <a:rPr lang="en-US" sz="2400" dirty="0" smtClean="0">
                <a:solidFill>
                  <a:srgbClr val="00B0F0"/>
                </a:solidFill>
              </a:rPr>
              <a:t>ask a list object for the appropriate </a:t>
            </a:r>
            <a:r>
              <a:rPr lang="en-US" sz="2400" dirty="0" err="1" smtClean="0">
                <a:solidFill>
                  <a:srgbClr val="00B0F0"/>
                </a:solidFill>
              </a:rPr>
              <a:t>iterator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The </a:t>
            </a:r>
            <a:r>
              <a:rPr lang="en-US" sz="2400" dirty="0" smtClean="0">
                <a:solidFill>
                  <a:srgbClr val="00B0F0"/>
                </a:solidFill>
              </a:rPr>
              <a:t>Factory Method approach give rise to two </a:t>
            </a:r>
            <a:r>
              <a:rPr lang="en-US" sz="2400" dirty="0" smtClean="0">
                <a:solidFill>
                  <a:srgbClr val="00B0F0"/>
                </a:solidFill>
              </a:rPr>
              <a:t>class hierarchies</a:t>
            </a:r>
            <a:r>
              <a:rPr lang="en-US" sz="2400" dirty="0" smtClean="0">
                <a:solidFill>
                  <a:srgbClr val="00B0F0"/>
                </a:solidFill>
              </a:rPr>
              <a:t>, one for lists and another for </a:t>
            </a:r>
            <a:r>
              <a:rPr lang="en-US" sz="2400" dirty="0" err="1" smtClean="0">
                <a:solidFill>
                  <a:srgbClr val="00B0F0"/>
                </a:solidFill>
              </a:rPr>
              <a:t>iterators</a:t>
            </a:r>
            <a:r>
              <a:rPr lang="en-US" sz="2400" dirty="0" smtClean="0">
                <a:solidFill>
                  <a:srgbClr val="00B0F0"/>
                </a:solidFill>
              </a:rPr>
              <a:t>. The </a:t>
            </a:r>
            <a:r>
              <a:rPr lang="en-US" sz="2400" dirty="0" err="1" smtClean="0">
                <a:solidFill>
                  <a:srgbClr val="00B0F0"/>
                </a:solidFill>
              </a:rPr>
              <a:t>CreateIterator</a:t>
            </a:r>
            <a:r>
              <a:rPr lang="en-US" sz="2400" dirty="0" smtClean="0">
                <a:solidFill>
                  <a:srgbClr val="00B0F0"/>
                </a:solidFill>
              </a:rPr>
              <a:t> factory method "connects" the </a:t>
            </a:r>
            <a:r>
              <a:rPr lang="en-US" sz="2400" dirty="0" smtClean="0">
                <a:solidFill>
                  <a:srgbClr val="00B0F0"/>
                </a:solidFill>
              </a:rPr>
              <a:t>two hierarchies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Applicability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Use the 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smtClean="0"/>
              <a:t>pattern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 Access </a:t>
            </a:r>
            <a:r>
              <a:rPr lang="en-US" dirty="0" smtClean="0">
                <a:solidFill>
                  <a:srgbClr val="00B0F0"/>
                </a:solidFill>
              </a:rPr>
              <a:t>an aggregate object's contents without exposing its internal </a:t>
            </a:r>
            <a:r>
              <a:rPr lang="en-US" dirty="0" smtClean="0">
                <a:solidFill>
                  <a:srgbClr val="00B0F0"/>
                </a:solidFill>
              </a:rPr>
              <a:t>representation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 Support </a:t>
            </a:r>
            <a:r>
              <a:rPr lang="en-US" dirty="0" smtClean="0">
                <a:solidFill>
                  <a:srgbClr val="00B0F0"/>
                </a:solidFill>
              </a:rPr>
              <a:t>multiple traversals of aggregate </a:t>
            </a:r>
            <a:r>
              <a:rPr lang="en-US" dirty="0" smtClean="0">
                <a:solidFill>
                  <a:srgbClr val="00B0F0"/>
                </a:solidFill>
              </a:rPr>
              <a:t>objects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rgbClr val="00B0F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 Provide </a:t>
            </a:r>
            <a:r>
              <a:rPr lang="en-US" dirty="0" smtClean="0">
                <a:solidFill>
                  <a:srgbClr val="00B0F0"/>
                </a:solidFill>
              </a:rPr>
              <a:t>a uniform interface for traversing different aggregate structures (that is, to </a:t>
            </a:r>
            <a:r>
              <a:rPr lang="en-US" dirty="0" smtClean="0">
                <a:solidFill>
                  <a:srgbClr val="00B0F0"/>
                </a:solidFill>
              </a:rPr>
              <a:t>support polymorphic </a:t>
            </a:r>
            <a:r>
              <a:rPr lang="en-US" dirty="0" smtClean="0">
                <a:solidFill>
                  <a:srgbClr val="00B0F0"/>
                </a:solidFill>
              </a:rPr>
              <a:t>iteration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1326-7917-44A0-A9F7-D66899B7C12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649</Words>
  <Application>Microsoft Office PowerPoint</Application>
  <PresentationFormat>On-screen Show (4:3)</PresentationFormat>
  <Paragraphs>160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Iterator Pattern</vt:lpstr>
      <vt:lpstr>Roadmap</vt:lpstr>
      <vt:lpstr>Intent</vt:lpstr>
      <vt:lpstr>Motivation</vt:lpstr>
      <vt:lpstr>Slide 5</vt:lpstr>
      <vt:lpstr>Forces</vt:lpstr>
      <vt:lpstr>Polymorphic Iteration</vt:lpstr>
      <vt:lpstr>Slide 8</vt:lpstr>
      <vt:lpstr>Applicability</vt:lpstr>
      <vt:lpstr>Structure</vt:lpstr>
      <vt:lpstr>Participants</vt:lpstr>
      <vt:lpstr>Collaborations</vt:lpstr>
      <vt:lpstr>Consequences</vt:lpstr>
      <vt:lpstr>Implementation</vt:lpstr>
      <vt:lpstr>Sample Code</vt:lpstr>
      <vt:lpstr>Known Uses</vt:lpstr>
      <vt:lpstr>Related Patterns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Singleton Pattern</dc:title>
  <dc:creator>CST1</dc:creator>
  <cp:lastModifiedBy>Acer</cp:lastModifiedBy>
  <cp:revision>109</cp:revision>
  <dcterms:created xsi:type="dcterms:W3CDTF">2009-05-26T12:33:10Z</dcterms:created>
  <dcterms:modified xsi:type="dcterms:W3CDTF">2009-06-22T05:56:46Z</dcterms:modified>
</cp:coreProperties>
</file>