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8"/>
  </p:notesMasterIdLst>
  <p:handoutMasterIdLst>
    <p:handoutMasterId r:id="rId19"/>
  </p:handoutMasterIdLst>
  <p:sldIdLst>
    <p:sldId id="265" r:id="rId3"/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19" r:id="rId13"/>
    <p:sldId id="320" r:id="rId14"/>
    <p:sldId id="321" r:id="rId15"/>
    <p:sldId id="322" r:id="rId16"/>
    <p:sldId id="323" r:id="rId17"/>
  </p:sldIdLst>
  <p:sldSz cx="12188825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78" autoAdjust="0"/>
    <p:restoredTop sz="94629" autoAdjust="0"/>
  </p:normalViewPr>
  <p:slideViewPr>
    <p:cSldViewPr showGuides="1">
      <p:cViewPr varScale="1">
        <p:scale>
          <a:sx n="89" d="100"/>
          <a:sy n="89" d="100"/>
        </p:scale>
        <p:origin x="418" y="72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8/18/2015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8/18/2015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142999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2192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8/18/2015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8/18/2015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8/18/2015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8/18/2015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8/18/2015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8/18/2015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Iterator Design Pattern</a:t>
            </a:r>
            <a:br>
              <a:rPr lang="en-US" sz="6000" dirty="0" smtClean="0"/>
            </a:br>
            <a:r>
              <a:rPr lang="en-US" sz="6000" dirty="0" smtClean="0"/>
              <a:t/>
            </a:r>
            <a:br>
              <a:rPr lang="en-US" sz="6000" dirty="0" smtClean="0"/>
            </a:br>
            <a:r>
              <a:rPr lang="en-US" sz="2800" dirty="0" smtClean="0"/>
              <a:t>Jim Fawcett</a:t>
            </a:r>
            <a:br>
              <a:rPr lang="en-US" sz="2800" dirty="0" smtClean="0"/>
            </a:br>
            <a:r>
              <a:rPr lang="en-US" sz="2800" dirty="0" smtClean="0"/>
              <a:t>CSE776 – Design Patterns</a:t>
            </a:r>
            <a:br>
              <a:rPr lang="en-US" sz="2800" dirty="0" smtClean="0"/>
            </a:br>
            <a:r>
              <a:rPr lang="en-US" sz="2800" dirty="0" smtClean="0"/>
              <a:t>Fall 2014</a:t>
            </a:r>
            <a:endParaRPr lang="en-US" sz="6000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Iterator</a:t>
            </a:r>
          </a:p>
          <a:p>
            <a:pPr lvl="1"/>
            <a:r>
              <a:rPr lang="en-US" dirty="0" smtClean="0"/>
              <a:t>Defines interface for accessing and traversing elements</a:t>
            </a:r>
          </a:p>
          <a:p>
            <a:r>
              <a:rPr lang="en-US" dirty="0" smtClean="0"/>
              <a:t>ConcreteIterator</a:t>
            </a:r>
          </a:p>
          <a:p>
            <a:pPr lvl="1"/>
            <a:r>
              <a:rPr lang="en-US" dirty="0" smtClean="0"/>
              <a:t>Implements the Iterator interface</a:t>
            </a:r>
          </a:p>
          <a:p>
            <a:pPr lvl="1"/>
            <a:r>
              <a:rPr lang="en-US" dirty="0" smtClean="0"/>
              <a:t>Keeps track of current position in traversal</a:t>
            </a:r>
          </a:p>
          <a:p>
            <a:r>
              <a:rPr lang="en-US" dirty="0" smtClean="0"/>
              <a:t>Aggregate</a:t>
            </a:r>
          </a:p>
          <a:p>
            <a:pPr lvl="1"/>
            <a:r>
              <a:rPr lang="en-US" dirty="0" smtClean="0"/>
              <a:t>Defines interface for creating an Iterator object</a:t>
            </a:r>
          </a:p>
          <a:p>
            <a:r>
              <a:rPr lang="en-US" dirty="0" smtClean="0"/>
              <a:t>ConcreteAggregate</a:t>
            </a:r>
          </a:p>
          <a:p>
            <a:pPr lvl="1"/>
            <a:r>
              <a:rPr lang="en-US" dirty="0" smtClean="0"/>
              <a:t>Implements the Iterator creation interface to return an instance of its associated ConcreteIterator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4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ConcreteIterator keeps track of the current object in the aggregate</a:t>
            </a:r>
          </a:p>
          <a:p>
            <a:r>
              <a:rPr lang="en-US" dirty="0" smtClean="0"/>
              <a:t>Makes current element accessible to client</a:t>
            </a:r>
          </a:p>
          <a:p>
            <a:r>
              <a:rPr lang="en-US" dirty="0" smtClean="0"/>
              <a:t>Computes the succeeding object in traversal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03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Supports variations in the traversal of an aggregate</a:t>
            </a:r>
          </a:p>
          <a:p>
            <a:r>
              <a:rPr lang="en-US" dirty="0" smtClean="0"/>
              <a:t>Simplifies the Aggregate interface</a:t>
            </a:r>
          </a:p>
          <a:p>
            <a:r>
              <a:rPr lang="en-US" dirty="0" smtClean="0"/>
              <a:t>More than one traversal can be pending on an aggregate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0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Who controls iteration?</a:t>
            </a:r>
          </a:p>
          <a:p>
            <a:pPr lvl="1"/>
            <a:r>
              <a:rPr lang="en-US" dirty="0" smtClean="0"/>
              <a:t>Client – successive steps</a:t>
            </a:r>
          </a:p>
          <a:p>
            <a:pPr lvl="1"/>
            <a:r>
              <a:rPr lang="en-US" dirty="0" smtClean="0"/>
              <a:t>Aggregate – DFS on Tree</a:t>
            </a:r>
          </a:p>
          <a:p>
            <a:r>
              <a:rPr lang="en-US" dirty="0" smtClean="0"/>
              <a:t>Who defines the traversal algorithm?</a:t>
            </a:r>
          </a:p>
          <a:p>
            <a:pPr lvl="1"/>
            <a:r>
              <a:rPr lang="en-US" dirty="0" smtClean="0"/>
              <a:t>Preorder, </a:t>
            </a:r>
            <a:r>
              <a:rPr lang="en-US" dirty="0" err="1" smtClean="0"/>
              <a:t>postorder</a:t>
            </a:r>
            <a:endParaRPr lang="en-US" dirty="0" smtClean="0"/>
          </a:p>
          <a:p>
            <a:r>
              <a:rPr lang="en-US" dirty="0" smtClean="0"/>
              <a:t>How robust is the iterator?</a:t>
            </a:r>
          </a:p>
          <a:p>
            <a:r>
              <a:rPr lang="en-US" dirty="0" smtClean="0"/>
              <a:t>Additional Iterator operations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Using polymorphic iterators in C++</a:t>
            </a:r>
          </a:p>
          <a:p>
            <a:r>
              <a:rPr lang="en-US" dirty="0" smtClean="0"/>
              <a:t>Iterators may need </a:t>
            </a:r>
            <a:r>
              <a:rPr lang="en-US" dirty="0" err="1" smtClean="0"/>
              <a:t>priviledged</a:t>
            </a:r>
            <a:r>
              <a:rPr lang="en-US" dirty="0" smtClean="0"/>
              <a:t> access</a:t>
            </a:r>
          </a:p>
          <a:p>
            <a:r>
              <a:rPr lang="en-US" dirty="0" smtClean="0"/>
              <a:t>Iterators for composites</a:t>
            </a:r>
          </a:p>
          <a:p>
            <a:r>
              <a:rPr lang="en-US" dirty="0" smtClean="0"/>
              <a:t>Null iterators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7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Iterator Skeleton</a:t>
            </a:r>
          </a:p>
          <a:p>
            <a:r>
              <a:rPr lang="en-US" dirty="0" smtClean="0"/>
              <a:t>STL Iterator Examples</a:t>
            </a:r>
          </a:p>
          <a:p>
            <a:r>
              <a:rPr lang="en-US" dirty="0" err="1" smtClean="0"/>
              <a:t>.Net</a:t>
            </a:r>
            <a:r>
              <a:rPr lang="en-US" dirty="0" smtClean="0"/>
              <a:t> Iterator Examples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65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C++</a:t>
            </a:r>
          </a:p>
          <a:p>
            <a:pPr lvl="1"/>
            <a:r>
              <a:rPr lang="en-US" dirty="0" smtClean="0"/>
              <a:t>STL &lt;vector&gt;, &lt;list&gt;, &lt;string&gt;, &lt;</a:t>
            </a:r>
            <a:r>
              <a:rPr lang="en-US" dirty="0" err="1" smtClean="0"/>
              <a:t>iostreams</a:t>
            </a:r>
            <a:r>
              <a:rPr lang="en-US" dirty="0" smtClean="0"/>
              <a:t>&gt;, …</a:t>
            </a:r>
          </a:p>
          <a:p>
            <a:pPr lvl="1"/>
            <a:r>
              <a:rPr lang="en-US" dirty="0" smtClean="0"/>
              <a:t>Arrays using native pointers</a:t>
            </a:r>
          </a:p>
          <a:p>
            <a:r>
              <a:rPr lang="en-US" dirty="0" err="1" smtClean="0"/>
              <a:t>.Net</a:t>
            </a:r>
            <a:endParaRPr lang="en-US" dirty="0" smtClean="0"/>
          </a:p>
          <a:p>
            <a:pPr lvl="1"/>
            <a:r>
              <a:rPr lang="en-US" dirty="0" err="1" smtClean="0"/>
              <a:t>System.Collections</a:t>
            </a:r>
            <a:r>
              <a:rPr lang="en-US" dirty="0" smtClean="0"/>
              <a:t>, </a:t>
            </a:r>
            <a:r>
              <a:rPr lang="en-US" dirty="0" err="1" smtClean="0"/>
              <a:t>System.Collections.Generic</a:t>
            </a:r>
            <a:endParaRPr lang="en-US" dirty="0" smtClean="0"/>
          </a:p>
          <a:p>
            <a:r>
              <a:rPr lang="en-US" dirty="0" smtClean="0"/>
              <a:t>Java</a:t>
            </a:r>
          </a:p>
          <a:p>
            <a:pPr lvl="1"/>
            <a:r>
              <a:rPr lang="en-US" dirty="0" err="1" smtClean="0"/>
              <a:t>ListIterator</a:t>
            </a:r>
            <a:r>
              <a:rPr lang="en-US" dirty="0" smtClean="0"/>
              <a:t>&lt;E&gt;, </a:t>
            </a:r>
            <a:r>
              <a:rPr lang="en-US" dirty="0" err="1" smtClean="0"/>
              <a:t>XMLEventReader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0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Intent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 a way to access elements of an aggregate object without exposing its underlying representation</a:t>
            </a:r>
          </a:p>
          <a:p>
            <a:r>
              <a:rPr lang="en-US" dirty="0" smtClean="0"/>
              <a:t>Traverse many different data structures in a uniform way</a:t>
            </a:r>
          </a:p>
          <a:p>
            <a:r>
              <a:rPr lang="en-US" dirty="0" smtClean="0"/>
              <a:t>Place “bookmarks” in a large collection of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Abstract the traversal of different data structures so that algorithms can interface with each transparently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7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1141412" y="1905000"/>
            <a:ext cx="4876800" cy="4114800"/>
          </a:xfrm>
        </p:spPr>
        <p:txBody>
          <a:bodyPr/>
          <a:lstStyle/>
          <a:p>
            <a:r>
              <a:rPr lang="en-US" dirty="0" smtClean="0"/>
              <a:t>Instance of List class is traversed with a </a:t>
            </a:r>
            <a:r>
              <a:rPr lang="en-US" dirty="0" err="1" smtClean="0"/>
              <a:t>ListIterator</a:t>
            </a:r>
            <a:endParaRPr lang="en-US" dirty="0" smtClean="0"/>
          </a:p>
          <a:p>
            <a:r>
              <a:rPr lang="en-US" dirty="0" err="1" smtClean="0"/>
              <a:t>ListIterator</a:t>
            </a:r>
            <a:r>
              <a:rPr lang="en-US" dirty="0" smtClean="0"/>
              <a:t> provides an interface for accessing List’s elements</a:t>
            </a:r>
          </a:p>
          <a:p>
            <a:r>
              <a:rPr lang="en-US" dirty="0" smtClean="0"/>
              <a:t>An iterator is responsible for keeping track of the current element</a:t>
            </a:r>
            <a:endParaRPr lang="en-US" dirty="0"/>
          </a:p>
        </p:txBody>
      </p:sp>
      <p:pic>
        <p:nvPicPr>
          <p:cNvPr id="1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75412" y="2286000"/>
            <a:ext cx="4572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38635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Separating traversal mechanism from the aggregate object lets us define iterators for different traversal policies without enumerating them in List interface</a:t>
            </a:r>
          </a:p>
          <a:p>
            <a:pPr lvl="1"/>
            <a:r>
              <a:rPr lang="en-US" dirty="0" smtClean="0"/>
              <a:t>Forward iteration, reverse iteration, preorder, </a:t>
            </a:r>
            <a:r>
              <a:rPr lang="en-US" dirty="0" err="1" smtClean="0"/>
              <a:t>postorder</a:t>
            </a:r>
            <a:r>
              <a:rPr lang="en-US" dirty="0" smtClean="0"/>
              <a:t>, …</a:t>
            </a:r>
          </a:p>
          <a:p>
            <a:r>
              <a:rPr lang="en-US" dirty="0" smtClean="0"/>
              <a:t>The iterator and aggregate are coupled</a:t>
            </a:r>
          </a:p>
          <a:p>
            <a:pPr lvl="1"/>
            <a:r>
              <a:rPr lang="en-US" dirty="0" smtClean="0"/>
              <a:t>Iterator needs to know aggregate structure</a:t>
            </a:r>
          </a:p>
          <a:p>
            <a:pPr lvl="1"/>
            <a:r>
              <a:rPr lang="en-US" dirty="0" smtClean="0"/>
              <a:t>Aggregate may need to give iterator special permissions, e.g., friend status in C++</a:t>
            </a:r>
          </a:p>
        </p:txBody>
      </p:sp>
    </p:spTree>
    <p:extLst>
      <p:ext uri="{BB962C8B-B14F-4D97-AF65-F5344CB8AC3E}">
        <p14:creationId xmlns:p14="http://schemas.microsoft.com/office/powerpoint/2010/main" val="279739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Polymorphic 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want the code using iteration to be independent of the type of aggregate being used.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C++ Standard Template Library (STL) uses, by convention, a standard interface for iteration based on pointer syntax:</a:t>
            </a:r>
          </a:p>
          <a:p>
            <a:pPr lvl="2"/>
            <a:r>
              <a:rPr lang="en-US" dirty="0" smtClean="0"/>
              <a:t>++</a:t>
            </a:r>
            <a:r>
              <a:rPr lang="en-US" dirty="0" err="1" smtClean="0"/>
              <a:t>iter</a:t>
            </a:r>
            <a:r>
              <a:rPr lang="en-US" dirty="0" smtClean="0"/>
              <a:t>, *</a:t>
            </a:r>
            <a:r>
              <a:rPr lang="en-US" dirty="0" err="1" smtClean="0"/>
              <a:t>iter</a:t>
            </a:r>
            <a:r>
              <a:rPr lang="en-US" dirty="0" smtClean="0"/>
              <a:t>, </a:t>
            </a:r>
            <a:r>
              <a:rPr lang="en-US" dirty="0" err="1" smtClean="0"/>
              <a:t>iter</a:t>
            </a:r>
            <a:r>
              <a:rPr lang="en-US" dirty="0" smtClean="0"/>
              <a:t>-&gt;fun(</a:t>
            </a:r>
            <a:r>
              <a:rPr lang="en-US" dirty="0" err="1" smtClean="0"/>
              <a:t>arg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err="1" smtClean="0"/>
              <a:t>.Net</a:t>
            </a:r>
            <a:r>
              <a:rPr lang="en-US" dirty="0" smtClean="0"/>
              <a:t> provides </a:t>
            </a:r>
            <a:r>
              <a:rPr lang="en-US" dirty="0" err="1" smtClean="0"/>
              <a:t>IEnumerator</a:t>
            </a:r>
            <a:r>
              <a:rPr lang="en-US" dirty="0" smtClean="0"/>
              <a:t> interface</a:t>
            </a:r>
          </a:p>
          <a:p>
            <a:pPr lvl="2"/>
            <a:r>
              <a:rPr lang="en-US" dirty="0" smtClean="0"/>
              <a:t>Current property</a:t>
            </a:r>
          </a:p>
          <a:p>
            <a:pPr lvl="2"/>
            <a:r>
              <a:rPr lang="en-US" dirty="0" err="1" smtClean="0"/>
              <a:t>MoveNext</a:t>
            </a:r>
            <a:r>
              <a:rPr lang="en-US" dirty="0" smtClean="0"/>
              <a:t>, Reset methods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17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Structure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36613" y="1905001"/>
            <a:ext cx="5087768" cy="4114800"/>
          </a:xfrm>
        </p:spPr>
        <p:txBody>
          <a:bodyPr/>
          <a:lstStyle/>
          <a:p>
            <a:r>
              <a:rPr lang="en-US" dirty="0" err="1" smtClean="0"/>
              <a:t>CreateIterator</a:t>
            </a:r>
            <a:r>
              <a:rPr lang="en-US" dirty="0" smtClean="0"/>
              <a:t>() is a factory method</a:t>
            </a:r>
          </a:p>
          <a:p>
            <a:r>
              <a:rPr lang="en-US" dirty="0" smtClean="0"/>
              <a:t>We use it to let client ask for an iterator appropriate for the aggregate being used</a:t>
            </a:r>
          </a:p>
          <a:p>
            <a:r>
              <a:rPr lang="en-US" dirty="0" err="1" smtClean="0"/>
              <a:t>.Net</a:t>
            </a:r>
            <a:r>
              <a:rPr lang="en-US" dirty="0" smtClean="0"/>
              <a:t> uses the </a:t>
            </a:r>
            <a:r>
              <a:rPr lang="en-US" dirty="0" err="1" smtClean="0"/>
              <a:t>IEnumerable.GetEnumerator</a:t>
            </a:r>
            <a:r>
              <a:rPr lang="en-US" dirty="0" smtClean="0"/>
              <a:t>()</a:t>
            </a:r>
          </a:p>
          <a:p>
            <a:r>
              <a:rPr lang="en-US" dirty="0" smtClean="0"/>
              <a:t>C++ uses Container::Iterator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4412" y="2133600"/>
            <a:ext cx="5410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0082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Iterator Pattern to:</a:t>
            </a:r>
          </a:p>
          <a:p>
            <a:pPr lvl="1"/>
            <a:r>
              <a:rPr lang="en-US" dirty="0" smtClean="0"/>
              <a:t>Access an aggregate object’s contents without exposing its internal representation</a:t>
            </a:r>
          </a:p>
          <a:p>
            <a:pPr lvl="1"/>
            <a:r>
              <a:rPr lang="en-US" dirty="0" smtClean="0"/>
              <a:t>Support multiple traversals of aggregate’s objects</a:t>
            </a:r>
          </a:p>
          <a:p>
            <a:pPr lvl="1"/>
            <a:r>
              <a:rPr lang="en-US" dirty="0" smtClean="0"/>
              <a:t>Provide a uniform interface for traversing different aggregate structures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447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60612" y="1752600"/>
            <a:ext cx="7315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306892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A8040D9-ECA0-4816-BF70-A0B4A6B9F2AA}" vid="{A6036C4C-9C94-439F-A097-58FF027B39EC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Iterator Design Pattern</Template>
  <TotalTime>0</TotalTime>
  <Words>412</Words>
  <Application>Microsoft Office PowerPoint</Application>
  <PresentationFormat>Custom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Corbel</vt:lpstr>
      <vt:lpstr>Digital Blue Tunnel 16x9</vt:lpstr>
      <vt:lpstr>Iterator Design Pattern  Jim Fawcett CSE776 – Design Patterns Fall 2014</vt:lpstr>
      <vt:lpstr>Intent</vt:lpstr>
      <vt:lpstr>Motivation</vt:lpstr>
      <vt:lpstr>Motivation</vt:lpstr>
      <vt:lpstr>Forces</vt:lpstr>
      <vt:lpstr>Polymorphic Iteration</vt:lpstr>
      <vt:lpstr>Motivation Structure</vt:lpstr>
      <vt:lpstr>Applicability</vt:lpstr>
      <vt:lpstr>Structure</vt:lpstr>
      <vt:lpstr>Participants</vt:lpstr>
      <vt:lpstr>Collaborations</vt:lpstr>
      <vt:lpstr>Consequences</vt:lpstr>
      <vt:lpstr>Implementation</vt:lpstr>
      <vt:lpstr>Sample Code</vt:lpstr>
      <vt:lpstr>Known Uses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2014-10-05T12:40:00Z</dcterms:created>
  <dcterms:modified xsi:type="dcterms:W3CDTF">2015-08-18T21:05:32Z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TC028952619991</vt:lpwstr>
  </property>
</Properties>
</file>