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72" r:id="rId4"/>
  </p:sldMasterIdLst>
  <p:notesMasterIdLst>
    <p:notesMasterId r:id="rId22"/>
  </p:notesMasterIdLst>
  <p:handoutMasterIdLst>
    <p:handoutMasterId r:id="rId23"/>
  </p:handoutMasterIdLst>
  <p:sldIdLst>
    <p:sldId id="256" r:id="rId5"/>
    <p:sldId id="257" r:id="rId6"/>
    <p:sldId id="259" r:id="rId7"/>
    <p:sldId id="260" r:id="rId8"/>
    <p:sldId id="270" r:id="rId9"/>
    <p:sldId id="271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2" r:id="rId20"/>
    <p:sldId id="25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E5E31-0D4F-48E8-B59F-C1B4A9A03AD8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C043C-6A1C-4383-A652-6BF22B44BB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90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F3EA31-5EA7-4711-AAD6-99259232145F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D6ED2-9609-456F-A960-AB5AD6186B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1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7BA9-20C0-4C7C-801A-3A3D0FFA0ED1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B9B009D-E24C-449E-9507-6C8A205F7F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7BA9-20C0-4C7C-801A-3A3D0FFA0ED1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B009D-E24C-449E-9507-6C8A205F7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B9B009D-E24C-449E-9507-6C8A205F7F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7BA9-20C0-4C7C-801A-3A3D0FFA0ED1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7BA9-20C0-4C7C-801A-3A3D0FFA0ED1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B9B009D-E24C-449E-9507-6C8A205F7F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7BA9-20C0-4C7C-801A-3A3D0FFA0ED1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B9B009D-E24C-449E-9507-6C8A205F7F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7667BA9-20C0-4C7C-801A-3A3D0FFA0ED1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B009D-E24C-449E-9507-6C8A205F7F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7BA9-20C0-4C7C-801A-3A3D0FFA0ED1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B9B009D-E24C-449E-9507-6C8A205F7F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7BA9-20C0-4C7C-801A-3A3D0FFA0ED1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B9B009D-E24C-449E-9507-6C8A205F7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7BA9-20C0-4C7C-801A-3A3D0FFA0ED1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9B009D-E24C-449E-9507-6C8A205F7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B9B009D-E24C-449E-9507-6C8A205F7F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7BA9-20C0-4C7C-801A-3A3D0FFA0ED1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B9B009D-E24C-449E-9507-6C8A205F7F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7667BA9-20C0-4C7C-801A-3A3D0FFA0ED1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7667BA9-20C0-4C7C-801A-3A3D0FFA0ED1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B9B009D-E24C-449E-9507-6C8A205F7F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sourcemaking.com/design_patterns/flyweight" TargetMode="External"/><Relationship Id="rId2" Type="http://schemas.openxmlformats.org/officeDocument/2006/relationships/hyperlink" Target="http://www.informit.com/articles/article.aspx?p=31563&amp;seqnum=3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ecs.syr.edu/faculty/fawcett/handouts/CSE776/Presentations-Students/Flyweight/" TargetMode="External"/><Relationship Id="rId5" Type="http://schemas.openxmlformats.org/officeDocument/2006/relationships/hyperlink" Target="http://www.blackwasp.co.uk/flyweight.aspx" TargetMode="External"/><Relationship Id="rId4" Type="http://schemas.openxmlformats.org/officeDocument/2006/relationships/hyperlink" Target="http://www.xml.com/pub/a/2000/01/19/feature/index.html?page=3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Flyweight Design Pattern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Cse</a:t>
            </a:r>
            <a:r>
              <a:rPr lang="en-US" dirty="0" smtClean="0"/>
              <a:t> 776 design patterns</a:t>
            </a:r>
          </a:p>
          <a:p>
            <a:r>
              <a:rPr lang="en-US" dirty="0" smtClean="0"/>
              <a:t>Summer ‘10</a:t>
            </a:r>
          </a:p>
          <a:p>
            <a:endParaRPr lang="en-US" dirty="0" smtClean="0"/>
          </a:p>
          <a:p>
            <a:r>
              <a:rPr lang="en-US" sz="2000" dirty="0" err="1" smtClean="0"/>
              <a:t>Bharath</a:t>
            </a:r>
            <a:r>
              <a:rPr lang="en-US" sz="2000" dirty="0" smtClean="0"/>
              <a:t> </a:t>
            </a:r>
            <a:r>
              <a:rPr lang="en-US" sz="2000" dirty="0" err="1" smtClean="0"/>
              <a:t>setty</a:t>
            </a:r>
            <a:endParaRPr lang="en-US" sz="2000" dirty="0" smtClean="0"/>
          </a:p>
          <a:p>
            <a:r>
              <a:rPr lang="en-US" sz="2000" dirty="0" smtClean="0"/>
              <a:t>D</a:t>
            </a:r>
            <a:r>
              <a:rPr lang="en-US" sz="2000" cap="none" dirty="0" smtClean="0"/>
              <a:t>r</a:t>
            </a:r>
            <a:r>
              <a:rPr lang="en-US" sz="2000" dirty="0" smtClean="0"/>
              <a:t>. James </a:t>
            </a:r>
            <a:r>
              <a:rPr lang="en-US" sz="2000" dirty="0" err="1" smtClean="0"/>
              <a:t>fawcett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pic>
        <p:nvPicPr>
          <p:cNvPr id="4" name="Picture 3" descr="19fig0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819400"/>
            <a:ext cx="4800600" cy="33682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228600" y="2743200"/>
            <a:ext cx="8610600" cy="1828800"/>
          </a:xfrm>
        </p:spPr>
        <p:txBody>
          <a:bodyPr vert="horz" anchor="t">
            <a:normAutofit fontScale="70000" lnSpcReduction="20000"/>
          </a:bodyPr>
          <a:lstStyle/>
          <a:p>
            <a:pPr marL="342900" lvl="0" indent="-342900" algn="l" fontAlgn="base">
              <a:lnSpc>
                <a:spcPct val="110000"/>
              </a:lnSpc>
              <a:spcAft>
                <a:spcPct val="0"/>
              </a:spcAft>
              <a:buClr>
                <a:srgbClr val="003366"/>
              </a:buClr>
              <a:buSzPct val="75000"/>
              <a:buFont typeface="Wingdings" pitchFamily="2" charset="2"/>
              <a:buChar char="l"/>
            </a:pPr>
            <a:r>
              <a:rPr lang="en-US" sz="2200" cap="none" dirty="0" smtClean="0"/>
              <a:t>State of Flyweight is characterized by intrinsic and extrinsic state</a:t>
            </a:r>
          </a:p>
          <a:p>
            <a:pPr lvl="1" fontAlgn="base">
              <a:spcAft>
                <a:spcPct val="0"/>
              </a:spcAft>
              <a:buFont typeface="Arial" pitchFamily="34" charset="0"/>
              <a:buChar char="•"/>
            </a:pPr>
            <a:r>
              <a:rPr lang="en-US" sz="2200" dirty="0" smtClean="0"/>
              <a:t>Intrinsic state stored in </a:t>
            </a:r>
            <a:r>
              <a:rPr lang="en-US" sz="2200" dirty="0" err="1" smtClean="0"/>
              <a:t>ConcreteFlyweight</a:t>
            </a:r>
            <a:endParaRPr lang="en-US" sz="2200" dirty="0" smtClean="0"/>
          </a:p>
          <a:p>
            <a:pPr lvl="1" fontAlgn="base">
              <a:spcAft>
                <a:spcPct val="0"/>
              </a:spcAft>
              <a:buFont typeface="Arial" pitchFamily="34" charset="0"/>
              <a:buChar char="•"/>
            </a:pPr>
            <a:r>
              <a:rPr lang="en-US" sz="2200" dirty="0" smtClean="0"/>
              <a:t>Extrinsic state stored or computed by Client Objects</a:t>
            </a:r>
          </a:p>
          <a:p>
            <a:pPr marL="342900" lvl="0" indent="-342900" algn="l" fontAlgn="base">
              <a:lnSpc>
                <a:spcPct val="110000"/>
              </a:lnSpc>
              <a:spcAft>
                <a:spcPct val="0"/>
              </a:spcAft>
              <a:buClr>
                <a:srgbClr val="003366"/>
              </a:buClr>
              <a:buSzPct val="75000"/>
              <a:buFont typeface="Wingdings" pitchFamily="2" charset="2"/>
              <a:buChar char="l"/>
            </a:pPr>
            <a:r>
              <a:rPr lang="en-US" sz="2200" cap="none" dirty="0" smtClean="0"/>
              <a:t>Clients should not instantiate </a:t>
            </a:r>
            <a:r>
              <a:rPr lang="en-US" sz="2200" cap="none" dirty="0" err="1" smtClean="0"/>
              <a:t>ConcreteFlyweights</a:t>
            </a:r>
            <a:r>
              <a:rPr lang="en-US" sz="2200" cap="none" dirty="0" smtClean="0"/>
              <a:t> directly</a:t>
            </a:r>
          </a:p>
          <a:p>
            <a:pPr lvl="1" fontAlgn="base">
              <a:lnSpc>
                <a:spcPct val="110000"/>
              </a:lnSpc>
              <a:spcAft>
                <a:spcPct val="0"/>
              </a:spcAft>
              <a:buFont typeface="Arial" pitchFamily="34" charset="0"/>
              <a:buChar char="•"/>
            </a:pPr>
            <a:r>
              <a:rPr lang="en-US" sz="2200" dirty="0" smtClean="0"/>
              <a:t>Proper sharing will not occur</a:t>
            </a:r>
          </a:p>
          <a:p>
            <a:pPr>
              <a:lnSpc>
                <a:spcPct val="110000"/>
              </a:lnSpc>
            </a:pPr>
            <a:endParaRPr lang="en-US" sz="1500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4343400"/>
            <a:ext cx="535940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457200" y="2819400"/>
            <a:ext cx="8229600" cy="3200400"/>
          </a:xfrm>
        </p:spPr>
        <p:txBody>
          <a:bodyPr>
            <a:normAutofit/>
          </a:bodyPr>
          <a:lstStyle/>
          <a:p>
            <a:pPr marL="342900" indent="-342900" algn="l" fontAlgn="base">
              <a:spcAft>
                <a:spcPct val="0"/>
              </a:spcAft>
              <a:buClr>
                <a:srgbClr val="003366"/>
              </a:buClr>
              <a:buSzPct val="75000"/>
              <a:buFont typeface="Wingdings" pitchFamily="2" charset="2"/>
              <a:buChar char="l"/>
            </a:pPr>
            <a:r>
              <a:rPr lang="en-US" sz="2000" cap="none" dirty="0" smtClean="0"/>
              <a:t>Pros: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/>
              <a:t>Cost saved by space savings (Function of reduction of number of instances and amount of intrinsic state per object)</a:t>
            </a:r>
          </a:p>
          <a:p>
            <a:pPr marL="342900" lvl="0" indent="-342900" algn="l" fontAlgn="base">
              <a:spcAft>
                <a:spcPct val="0"/>
              </a:spcAft>
              <a:buClr>
                <a:srgbClr val="003366"/>
              </a:buClr>
              <a:buSzPct val="75000"/>
              <a:buFont typeface="Wingdings" pitchFamily="2" charset="2"/>
              <a:buChar char="l"/>
            </a:pPr>
            <a:r>
              <a:rPr lang="en-US" sz="2000" cap="none" dirty="0" smtClean="0"/>
              <a:t>Cons: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/>
              <a:t>Cost increased in run-time to transfer, find or compute extrinsic state</a:t>
            </a:r>
          </a:p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28600" y="2743200"/>
            <a:ext cx="8610600" cy="3581400"/>
          </a:xfrm>
        </p:spPr>
        <p:txBody>
          <a:bodyPr>
            <a:normAutofit/>
          </a:bodyPr>
          <a:lstStyle/>
          <a:p>
            <a:pPr marL="342900" lvl="0" indent="-342900" algn="l" fontAlgn="base">
              <a:lnSpc>
                <a:spcPct val="90000"/>
              </a:lnSpc>
              <a:spcAft>
                <a:spcPct val="0"/>
              </a:spcAft>
              <a:buClr>
                <a:srgbClr val="003366"/>
              </a:buClr>
              <a:buSzPct val="75000"/>
              <a:buFont typeface="Wingdings" pitchFamily="2" charset="2"/>
              <a:buChar char="l"/>
            </a:pPr>
            <a:r>
              <a:rPr lang="en-US" sz="2000" cap="none" dirty="0" smtClean="0"/>
              <a:t>Removing Extrinsic State</a:t>
            </a:r>
          </a:p>
          <a:p>
            <a:pPr lvl="1" fontAlgn="base"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/>
              <a:t>Must be easily identifiable and be removed from shared objects</a:t>
            </a:r>
          </a:p>
          <a:p>
            <a:pPr lvl="1" fontAlgn="base"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/>
              <a:t>Pattern is only useful if state can be shared</a:t>
            </a:r>
          </a:p>
          <a:p>
            <a:pPr marL="342900" lvl="0" indent="-342900" algn="l" fontAlgn="base">
              <a:lnSpc>
                <a:spcPct val="90000"/>
              </a:lnSpc>
              <a:spcAft>
                <a:spcPct val="0"/>
              </a:spcAft>
              <a:buClr>
                <a:srgbClr val="003366"/>
              </a:buClr>
              <a:buSzPct val="75000"/>
              <a:buFont typeface="Wingdings" pitchFamily="2" charset="2"/>
              <a:buChar char="l"/>
            </a:pPr>
            <a:r>
              <a:rPr lang="en-US" sz="2000" cap="none" dirty="0" smtClean="0"/>
              <a:t>Managing Shared Objects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/>
              <a:t>Clients should not instantiate </a:t>
            </a:r>
            <a:r>
              <a:rPr lang="en-US" sz="2000" dirty="0" err="1" smtClean="0"/>
              <a:t>ConcreteFlyweights</a:t>
            </a:r>
            <a:r>
              <a:rPr lang="en-US" sz="2000" dirty="0" smtClean="0"/>
              <a:t> directly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/>
              <a:t>Flyweight factory allows clients to locate a particular flyweight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/>
              <a:t>Reference counting and garbage collection can be used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2743200"/>
            <a:ext cx="8382000" cy="35814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000" dirty="0" smtClean="0"/>
              <a:t>2D/3D </a:t>
            </a:r>
            <a:r>
              <a:rPr lang="en-US" sz="2000" cap="none" dirty="0" smtClean="0"/>
              <a:t>Vector drawing program</a:t>
            </a:r>
            <a:endParaRPr lang="en-US" sz="2000" dirty="0" smtClean="0"/>
          </a:p>
          <a:p>
            <a:pPr algn="l">
              <a:buFont typeface="Arial" pitchFamily="34" charset="0"/>
              <a:buChar char="•"/>
            </a:pPr>
            <a:r>
              <a:rPr lang="en-US" sz="2000" dirty="0" smtClean="0"/>
              <a:t>2D/3D </a:t>
            </a:r>
            <a:r>
              <a:rPr lang="en-US" sz="2000" cap="none" dirty="0" smtClean="0"/>
              <a:t>Video game</a:t>
            </a:r>
            <a:endParaRPr lang="en-US" sz="2000" dirty="0" smtClean="0"/>
          </a:p>
          <a:p>
            <a:pPr algn="l">
              <a:buFont typeface="Arial" pitchFamily="34" charset="0"/>
              <a:buChar char="•"/>
            </a:pPr>
            <a:r>
              <a:rPr lang="en-US" sz="2000" dirty="0" smtClean="0"/>
              <a:t>C</a:t>
            </a:r>
            <a:r>
              <a:rPr lang="en-US" sz="2000" cap="none" dirty="0" smtClean="0"/>
              <a:t>ad applications</a:t>
            </a:r>
            <a:endParaRPr lang="en-US" sz="2000" cap="non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Known Uses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28600" y="2667000"/>
            <a:ext cx="8610600" cy="3505200"/>
          </a:xfrm>
        </p:spPr>
        <p:txBody>
          <a:bodyPr>
            <a:normAutofit fontScale="92500"/>
          </a:bodyPr>
          <a:lstStyle/>
          <a:p>
            <a:pPr marL="342900" lvl="0" indent="-342900" algn="l" fontAlgn="base">
              <a:lnSpc>
                <a:spcPct val="90000"/>
              </a:lnSpc>
              <a:spcAft>
                <a:spcPct val="0"/>
              </a:spcAft>
              <a:buClr>
                <a:srgbClr val="003366"/>
              </a:buClr>
              <a:buSzPct val="75000"/>
              <a:buFont typeface="Wingdings" pitchFamily="2" charset="2"/>
              <a:buChar char="l"/>
            </a:pPr>
            <a:r>
              <a:rPr lang="en-US" sz="2800" b="0" kern="0" cap="none" spc="0" dirty="0" smtClean="0">
                <a:solidFill>
                  <a:srgbClr val="003366"/>
                </a:solidFill>
                <a:latin typeface="Arial"/>
              </a:rPr>
              <a:t>Flyweight is often combined with Composite pattern to implement a logically hierarchical structure in terms of a graph with shared leaf nodes</a:t>
            </a:r>
          </a:p>
          <a:p>
            <a:pPr marL="342900" lvl="0" indent="-342900" algn="l" fontAlgn="base">
              <a:lnSpc>
                <a:spcPct val="90000"/>
              </a:lnSpc>
              <a:spcAft>
                <a:spcPct val="0"/>
              </a:spcAft>
              <a:buClr>
                <a:srgbClr val="003366"/>
              </a:buClr>
              <a:buSzPct val="75000"/>
              <a:buFont typeface="Wingdings" pitchFamily="2" charset="2"/>
              <a:buChar char="l"/>
            </a:pPr>
            <a:r>
              <a:rPr lang="en-US" sz="2800" b="0" kern="0" cap="none" spc="0" dirty="0" smtClean="0">
                <a:solidFill>
                  <a:srgbClr val="003366"/>
                </a:solidFill>
                <a:latin typeface="Arial"/>
              </a:rPr>
              <a:t>State and Strategy can be implemented as flyweights</a:t>
            </a:r>
          </a:p>
          <a:p>
            <a:pPr marL="742950" lvl="1" indent="-285750" fontAlgn="base">
              <a:lnSpc>
                <a:spcPct val="90000"/>
              </a:lnSpc>
              <a:spcAft>
                <a:spcPct val="0"/>
              </a:spcAft>
              <a:buClr>
                <a:srgbClr val="003366"/>
              </a:buClr>
              <a:buSzPct val="75000"/>
              <a:buFontTx/>
              <a:buChar char="–"/>
            </a:pPr>
            <a:r>
              <a:rPr lang="en-US" sz="2400" kern="0" dirty="0" smtClean="0">
                <a:solidFill>
                  <a:srgbClr val="003366"/>
                </a:solidFill>
                <a:latin typeface="Arial"/>
              </a:rPr>
              <a:t>State: An object can alter its behavior when its internal state changes</a:t>
            </a:r>
          </a:p>
          <a:p>
            <a:pPr marL="742950" lvl="1" indent="-285750" fontAlgn="base">
              <a:lnSpc>
                <a:spcPct val="90000"/>
              </a:lnSpc>
              <a:spcAft>
                <a:spcPct val="0"/>
              </a:spcAft>
              <a:buClr>
                <a:srgbClr val="003366"/>
              </a:buClr>
              <a:buSzPct val="75000"/>
              <a:buFontTx/>
              <a:buChar char="–"/>
            </a:pPr>
            <a:r>
              <a:rPr lang="en-US" sz="2400" kern="0" dirty="0" smtClean="0">
                <a:solidFill>
                  <a:srgbClr val="003366"/>
                </a:solidFill>
                <a:latin typeface="Arial"/>
              </a:rPr>
              <a:t>Strategy: Define a family of algorithms and make them interchangeable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Patterns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2743200"/>
            <a:ext cx="8382000" cy="34290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D</a:t>
            </a:r>
            <a:r>
              <a:rPr lang="en-US" cap="none" dirty="0" smtClean="0"/>
              <a:t>esign Patterns, Elements of Reusable Object-Oriented Software, Erich Gamma, et. al.</a:t>
            </a:r>
          </a:p>
          <a:p>
            <a:pPr algn="l">
              <a:buFont typeface="Arial" pitchFamily="34" charset="0"/>
              <a:buChar char="•"/>
            </a:pPr>
            <a:r>
              <a:rPr lang="en-US" cap="none" dirty="0" smtClean="0">
                <a:hlinkClick r:id="rId2"/>
              </a:rPr>
              <a:t>http://www.informit.com/articles/article.aspx?p=31563&amp;seqnum=3</a:t>
            </a:r>
            <a:endParaRPr lang="en-US" cap="none" dirty="0" smtClean="0"/>
          </a:p>
          <a:p>
            <a:pPr algn="l">
              <a:buFont typeface="Arial" pitchFamily="34" charset="0"/>
              <a:buChar char="•"/>
            </a:pPr>
            <a:r>
              <a:rPr lang="en-US" cap="none" dirty="0" smtClean="0">
                <a:hlinkClick r:id="rId3"/>
              </a:rPr>
              <a:t>http://sourcemaking.com/design_patterns/flyweight</a:t>
            </a:r>
            <a:endParaRPr lang="en-US" cap="none" dirty="0" smtClean="0"/>
          </a:p>
          <a:p>
            <a:pPr algn="l">
              <a:buFont typeface="Arial" pitchFamily="34" charset="0"/>
              <a:buChar char="•"/>
            </a:pPr>
            <a:r>
              <a:rPr lang="en-US" cap="none" dirty="0" smtClean="0">
                <a:hlinkClick r:id="rId4"/>
              </a:rPr>
              <a:t>http://www.xml.com/pub/a/2000/01/19/feature/index.html?page=3</a:t>
            </a:r>
            <a:endParaRPr lang="en-US" cap="none" dirty="0" smtClean="0"/>
          </a:p>
          <a:p>
            <a:pPr algn="l">
              <a:buFont typeface="Arial" pitchFamily="34" charset="0"/>
              <a:buChar char="•"/>
            </a:pPr>
            <a:r>
              <a:rPr lang="en-US" cap="none" dirty="0" smtClean="0">
                <a:hlinkClick r:id="rId5"/>
              </a:rPr>
              <a:t>http://www.blackwasp.co.uk/flyweight.aspx</a:t>
            </a:r>
            <a:endParaRPr lang="en-US" cap="none" dirty="0" smtClean="0"/>
          </a:p>
          <a:p>
            <a:pPr algn="l">
              <a:buFont typeface="Arial" pitchFamily="34" charset="0"/>
              <a:buChar char="•"/>
            </a:pPr>
            <a:r>
              <a:rPr lang="en-US" u="sng" cap="none" dirty="0" smtClean="0">
                <a:hlinkClick r:id="rId6"/>
              </a:rPr>
              <a:t>http://www.ecs.syr.edu/faculty/fawcett/handouts/cse776/presentations-students/flyweight/</a:t>
            </a:r>
            <a:endParaRPr lang="en-US" cap="non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381000" y="2819400"/>
            <a:ext cx="7546974" cy="3505200"/>
          </a:xfrm>
        </p:spPr>
        <p:txBody>
          <a:bodyPr>
            <a:normAutofit/>
          </a:bodyPr>
          <a:lstStyle/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400" dirty="0" smtClean="0">
                <a:latin typeface="Calibri"/>
                <a:ea typeface="Calibri"/>
                <a:cs typeface="Times New Roman"/>
              </a:rPr>
              <a:t>“Use sharing to support large numbers of fine-grained objects efficiently.”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2400" dirty="0" smtClean="0">
                <a:latin typeface="Calibri"/>
                <a:ea typeface="Calibri"/>
                <a:cs typeface="Times New Roman"/>
              </a:rPr>
              <a:t>One object instance holding shared (intrinsic) state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2400" dirty="0" smtClean="0">
                <a:latin typeface="Calibri"/>
                <a:ea typeface="Calibri"/>
                <a:cs typeface="Times New Roman"/>
              </a:rPr>
              <a:t>Unique (extrinsic) state is stored outside of the shared object</a:t>
            </a:r>
          </a:p>
          <a:p>
            <a:endParaRPr lang="en-US" sz="2400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19fig0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3276600"/>
            <a:ext cx="2914650" cy="29146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24200" y="27432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Folder Representation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4038600" y="1371600"/>
            <a:ext cx="987425" cy="660400"/>
          </a:xfrm>
          <a:prstGeom prst="pentagon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AU" b="1" dirty="0"/>
              <a:t>Problem</a:t>
            </a: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 rot="374813">
            <a:off x="3491643" y="2883675"/>
            <a:ext cx="2590970" cy="75504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AU" b="1"/>
              <a:t>Context</a:t>
            </a: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4110038" y="4322762"/>
            <a:ext cx="987425" cy="660401"/>
          </a:xfrm>
          <a:prstGeom prst="pentagon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AU" b="1"/>
              <a:t>Solution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1991066" y="5285305"/>
            <a:ext cx="12363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b="1"/>
              <a:t>Benefits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3691340" y="5836168"/>
            <a:ext cx="23570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b="1"/>
              <a:t>Related Patterns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6229376" y="5285305"/>
            <a:ext cx="20319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b="1"/>
              <a:t>Consequences</a:t>
            </a:r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 flipH="1">
            <a:off x="3780660" y="2227720"/>
            <a:ext cx="308740" cy="236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H="1">
            <a:off x="4402456" y="2227720"/>
            <a:ext cx="45719" cy="236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3852097" y="3717405"/>
            <a:ext cx="308741" cy="3307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 flipH="1">
            <a:off x="4870394" y="3717405"/>
            <a:ext cx="369944" cy="3307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 flipH="1">
            <a:off x="3266252" y="4989208"/>
            <a:ext cx="678685" cy="2828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 flipH="1">
            <a:off x="4475481" y="3668623"/>
            <a:ext cx="45719" cy="235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4860160" y="2227720"/>
            <a:ext cx="308740" cy="236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5210941" y="5036008"/>
            <a:ext cx="678684" cy="2360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 flipH="1">
            <a:off x="4475481" y="5301730"/>
            <a:ext cx="45719" cy="3307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5338092" y="3485080"/>
            <a:ext cx="10119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b="1"/>
              <a:t>Forces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81800" y="6019800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John </a:t>
            </a:r>
            <a:r>
              <a:rPr lang="en-US" dirty="0" err="1" smtClean="0"/>
              <a:t>Reekie</a:t>
            </a:r>
            <a:r>
              <a:rPr lang="en-US" dirty="0" smtClean="0"/>
              <a:t> (UTS)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2819400"/>
            <a:ext cx="8458200" cy="34290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800" b="0" dirty="0" smtClean="0"/>
              <a:t>T</a:t>
            </a:r>
            <a:r>
              <a:rPr lang="en-US" sz="2800" b="0" cap="none" dirty="0" smtClean="0"/>
              <a:t>o obtain a fine grained object structure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b="0" dirty="0" smtClean="0"/>
              <a:t>W</a:t>
            </a:r>
            <a:r>
              <a:rPr lang="en-US" sz="2800" b="0" cap="none" dirty="0" smtClean="0"/>
              <a:t>e will possibly have many objects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b="0" dirty="0" smtClean="0"/>
              <a:t>C</a:t>
            </a:r>
            <a:r>
              <a:rPr lang="en-US" sz="2800" b="0" cap="none" dirty="0" smtClean="0"/>
              <a:t>ost of storing a copy of each object is high</a:t>
            </a:r>
            <a:endParaRPr lang="en-US" sz="2800" b="0" cap="non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Example</a:t>
            </a:r>
            <a:endParaRPr lang="en-US" dirty="0"/>
          </a:p>
        </p:txBody>
      </p:sp>
      <p:pic>
        <p:nvPicPr>
          <p:cNvPr id="4" name="Picture 3" descr="19fig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3276600"/>
            <a:ext cx="2914650" cy="29146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24200" y="27432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Folder Representation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228600" y="2667000"/>
            <a:ext cx="8686800" cy="3733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flyweight pattern is used when all of the following are true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200" dirty="0" smtClean="0"/>
              <a:t>An application has a large number of objects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200" dirty="0" smtClean="0"/>
              <a:t>Store costs are high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200" dirty="0" smtClean="0"/>
              <a:t>Most object state can be made extrinsic</a:t>
            </a:r>
            <a:r>
              <a:rPr lang="en-US" sz="2200" dirty="0" smtClean="0"/>
              <a:t>???</a:t>
            </a:r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/>
              <a:t>Authors claim.  I strongly disagree</a:t>
            </a:r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/>
              <a:t>You want most of object state intrinsic, e.g., shared</a:t>
            </a:r>
            <a:endParaRPr lang="en-US" sz="2000" dirty="0" smtClean="0"/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200" dirty="0" smtClean="0"/>
              <a:t>Many groups of objects will be replaced by few shared objects(intrinsic)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200" dirty="0" smtClean="0"/>
              <a:t>The application doesn’t depend on object identity</a:t>
            </a:r>
          </a:p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Structure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666999"/>
            <a:ext cx="7848600" cy="365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228600" y="2667000"/>
            <a:ext cx="8610600" cy="3657600"/>
          </a:xfrm>
        </p:spPr>
        <p:txBody>
          <a:bodyPr>
            <a:normAutofit fontScale="92500" lnSpcReduction="20000"/>
          </a:bodyPr>
          <a:lstStyle/>
          <a:p>
            <a:pPr marL="342900" lvl="0" indent="-342900" algn="l" fontAlgn="base">
              <a:lnSpc>
                <a:spcPct val="90000"/>
              </a:lnSpc>
              <a:spcAft>
                <a:spcPct val="0"/>
              </a:spcAft>
              <a:buClr>
                <a:srgbClr val="003366"/>
              </a:buClr>
              <a:buSzPct val="75000"/>
              <a:buFont typeface="Wingdings" pitchFamily="2" charset="2"/>
              <a:buChar char="l"/>
            </a:pPr>
            <a:r>
              <a:rPr lang="en-US" sz="2200" dirty="0" smtClean="0"/>
              <a:t>F</a:t>
            </a:r>
            <a:r>
              <a:rPr lang="en-US" sz="2200" cap="none" dirty="0" smtClean="0"/>
              <a:t>lyweight</a:t>
            </a:r>
            <a:r>
              <a:rPr lang="en-US" sz="2200" dirty="0" smtClean="0"/>
              <a:t> (W</a:t>
            </a:r>
            <a:r>
              <a:rPr lang="en-US" sz="2200" cap="none" dirty="0" smtClean="0"/>
              <a:t>indow</a:t>
            </a:r>
            <a:r>
              <a:rPr lang="en-US" sz="2200" dirty="0" smtClean="0"/>
              <a:t>)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Font typeface="Arial" pitchFamily="34" charset="0"/>
              <a:buChar char="•"/>
            </a:pPr>
            <a:r>
              <a:rPr lang="en-US" sz="2200" dirty="0" smtClean="0"/>
              <a:t>Declares interface that flyweights can use to receive and act on intrinsic state</a:t>
            </a:r>
          </a:p>
          <a:p>
            <a:pPr marL="342900" lvl="0" indent="-342900" algn="l" fontAlgn="base">
              <a:lnSpc>
                <a:spcPct val="90000"/>
              </a:lnSpc>
              <a:spcAft>
                <a:spcPct val="0"/>
              </a:spcAft>
              <a:buClr>
                <a:srgbClr val="003366"/>
              </a:buClr>
              <a:buSzPct val="75000"/>
              <a:buFont typeface="Wingdings" pitchFamily="2" charset="2"/>
              <a:buChar char="l"/>
            </a:pPr>
            <a:r>
              <a:rPr lang="en-US" sz="2200" dirty="0" err="1" smtClean="0"/>
              <a:t>C</a:t>
            </a:r>
            <a:r>
              <a:rPr lang="en-US" sz="2200" cap="none" dirty="0" err="1" smtClean="0"/>
              <a:t>oncreteFlyweight</a:t>
            </a:r>
            <a:r>
              <a:rPr lang="en-US" sz="2200" dirty="0" smtClean="0"/>
              <a:t> (I</a:t>
            </a:r>
            <a:r>
              <a:rPr lang="en-US" sz="2200" cap="none" dirty="0" smtClean="0"/>
              <a:t>con</a:t>
            </a:r>
            <a:r>
              <a:rPr lang="en-US" sz="2200" dirty="0" smtClean="0"/>
              <a:t>)</a:t>
            </a:r>
          </a:p>
          <a:p>
            <a:pPr lvl="1" fontAlgn="base">
              <a:spcAft>
                <a:spcPct val="0"/>
              </a:spcAft>
              <a:buFont typeface="Arial" pitchFamily="34" charset="0"/>
              <a:buChar char="•"/>
            </a:pPr>
            <a:r>
              <a:rPr lang="en-US" sz="2200" dirty="0" smtClean="0"/>
              <a:t>Implements flyweight interface and adds storage for intrinsic state. Must be shareable</a:t>
            </a:r>
          </a:p>
          <a:p>
            <a:pPr marL="342900" lvl="0" indent="-342900" algn="l" fontAlgn="base">
              <a:lnSpc>
                <a:spcPct val="90000"/>
              </a:lnSpc>
              <a:spcAft>
                <a:spcPct val="0"/>
              </a:spcAft>
              <a:buClr>
                <a:srgbClr val="003366"/>
              </a:buClr>
              <a:buSzPct val="75000"/>
              <a:buFont typeface="Wingdings" pitchFamily="2" charset="2"/>
              <a:buChar char="l"/>
            </a:pPr>
            <a:r>
              <a:rPr lang="en-US" sz="2200" dirty="0" err="1" smtClean="0"/>
              <a:t>U</a:t>
            </a:r>
            <a:r>
              <a:rPr lang="en-US" sz="2200" cap="none" dirty="0" err="1" smtClean="0"/>
              <a:t>nsharedConcreteFlyweight</a:t>
            </a:r>
            <a:r>
              <a:rPr lang="en-US" sz="2200" cap="none" dirty="0" smtClean="0"/>
              <a:t> (Name, Location</a:t>
            </a:r>
            <a:r>
              <a:rPr lang="en-US" sz="2200" dirty="0" smtClean="0"/>
              <a:t>)</a:t>
            </a:r>
          </a:p>
          <a:p>
            <a:pPr marL="742950" lvl="1" indent="-285750" fontAlgn="base">
              <a:lnSpc>
                <a:spcPct val="90000"/>
              </a:lnSpc>
              <a:spcAft>
                <a:spcPct val="0"/>
              </a:spcAft>
              <a:buClr>
                <a:srgbClr val="003366"/>
              </a:buClr>
              <a:buSzPct val="75000"/>
              <a:buFontTx/>
              <a:buChar char="–"/>
            </a:pPr>
            <a:r>
              <a:rPr lang="en-US" sz="2200" dirty="0" smtClean="0"/>
              <a:t>Commonly has </a:t>
            </a:r>
            <a:r>
              <a:rPr lang="en-US" sz="2200" dirty="0" err="1" smtClean="0"/>
              <a:t>ConcreteFlyweights</a:t>
            </a:r>
            <a:r>
              <a:rPr lang="en-US" sz="2200" dirty="0" smtClean="0"/>
              <a:t> as children</a:t>
            </a:r>
          </a:p>
          <a:p>
            <a:pPr marL="342900" lvl="0" indent="-342900" algn="l" fontAlgn="base">
              <a:lnSpc>
                <a:spcPct val="90000"/>
              </a:lnSpc>
              <a:spcAft>
                <a:spcPct val="0"/>
              </a:spcAft>
              <a:buClr>
                <a:srgbClr val="003366"/>
              </a:buClr>
              <a:buSzPct val="75000"/>
              <a:buFont typeface="Wingdings" pitchFamily="2" charset="2"/>
              <a:buChar char="l"/>
            </a:pPr>
            <a:r>
              <a:rPr lang="en-US" sz="2200" dirty="0" err="1" smtClean="0"/>
              <a:t>F</a:t>
            </a:r>
            <a:r>
              <a:rPr lang="en-US" sz="2200" cap="none" dirty="0" err="1" smtClean="0"/>
              <a:t>lyweightfactory</a:t>
            </a:r>
            <a:endParaRPr lang="en-US" sz="2200" cap="none" dirty="0" smtClean="0"/>
          </a:p>
          <a:p>
            <a:pPr marL="742950" lvl="1" indent="-285750" fontAlgn="base">
              <a:lnSpc>
                <a:spcPct val="90000"/>
              </a:lnSpc>
              <a:spcAft>
                <a:spcPct val="0"/>
              </a:spcAft>
              <a:buClr>
                <a:srgbClr val="003366"/>
              </a:buClr>
              <a:buSzPct val="75000"/>
              <a:buFontTx/>
              <a:buChar char="–"/>
            </a:pPr>
            <a:r>
              <a:rPr lang="en-US" sz="2200" dirty="0" smtClean="0"/>
              <a:t>Creates and manages flyweight objects</a:t>
            </a:r>
          </a:p>
          <a:p>
            <a:pPr marL="342900" lvl="0" indent="-342900" algn="l" fontAlgn="base">
              <a:lnSpc>
                <a:spcPct val="90000"/>
              </a:lnSpc>
              <a:spcAft>
                <a:spcPct val="0"/>
              </a:spcAft>
              <a:buClr>
                <a:srgbClr val="003366"/>
              </a:buClr>
              <a:buSzPct val="75000"/>
              <a:buFont typeface="Wingdings" pitchFamily="2" charset="2"/>
              <a:buChar char="l"/>
            </a:pPr>
            <a:r>
              <a:rPr lang="en-US" sz="2200" dirty="0" smtClean="0"/>
              <a:t>C</a:t>
            </a:r>
            <a:r>
              <a:rPr lang="en-US" sz="2200" cap="none" dirty="0" smtClean="0"/>
              <a:t>lient</a:t>
            </a:r>
            <a:endParaRPr lang="en-US" sz="2200" dirty="0" smtClean="0"/>
          </a:p>
          <a:p>
            <a:pPr marL="742950" lvl="1" indent="-285750" fontAlgn="base">
              <a:lnSpc>
                <a:spcPct val="90000"/>
              </a:lnSpc>
              <a:spcAft>
                <a:spcPct val="0"/>
              </a:spcAft>
              <a:buClr>
                <a:srgbClr val="003366"/>
              </a:buClr>
              <a:buSzPct val="75000"/>
              <a:buFontTx/>
              <a:buChar char="–"/>
            </a:pPr>
            <a:r>
              <a:rPr lang="en-US" sz="2200" dirty="0" smtClean="0"/>
              <a:t>Maintains references to flyweights</a:t>
            </a:r>
          </a:p>
          <a:p>
            <a:pPr marL="742950" lvl="1" indent="-285750" fontAlgn="base">
              <a:lnSpc>
                <a:spcPct val="90000"/>
              </a:lnSpc>
              <a:spcAft>
                <a:spcPct val="0"/>
              </a:spcAft>
              <a:buClr>
                <a:srgbClr val="003366"/>
              </a:buClr>
              <a:buSzPct val="75000"/>
              <a:buFontTx/>
              <a:buChar char="–"/>
            </a:pPr>
            <a:r>
              <a:rPr lang="en-US" sz="2200" dirty="0" smtClean="0"/>
              <a:t>Computes or stores extrinsic state of flyweights</a:t>
            </a:r>
          </a:p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P030003726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Props1.xml><?xml version="1.0" encoding="utf-8"?>
<ds:datastoreItem xmlns:ds="http://schemas.openxmlformats.org/officeDocument/2006/customXml" ds:itemID="{42404639-DA57-4049-A257-C76ABC8C835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B4540EF-4B0D-4D0D-B36E-8FFFAC5EB9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D23378-E68E-488C-9632-381C89CB6975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59</Template>
  <TotalTime>653</TotalTime>
  <Words>453</Words>
  <Application>Microsoft Office PowerPoint</Application>
  <PresentationFormat>On-screen Show (4:3)</PresentationFormat>
  <Paragraphs>86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TP030003726</vt:lpstr>
      <vt:lpstr>Flyweight Design Pattern</vt:lpstr>
      <vt:lpstr>Intent</vt:lpstr>
      <vt:lpstr>Motivation </vt:lpstr>
      <vt:lpstr>Forces </vt:lpstr>
      <vt:lpstr>Forces</vt:lpstr>
      <vt:lpstr>Motivation Example</vt:lpstr>
      <vt:lpstr>Applicability</vt:lpstr>
      <vt:lpstr>Structure</vt:lpstr>
      <vt:lpstr>Participants</vt:lpstr>
      <vt:lpstr>Application</vt:lpstr>
      <vt:lpstr>Collaborations</vt:lpstr>
      <vt:lpstr>Consequences</vt:lpstr>
      <vt:lpstr>Implementation</vt:lpstr>
      <vt:lpstr>Known Uses</vt:lpstr>
      <vt:lpstr>Related Patterns</vt:lpstr>
      <vt:lpstr>References</vt:lpstr>
      <vt:lpstr>Questions????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Flyweight Design Pattern</dc:title>
  <dc:creator>Bharath</dc:creator>
  <cp:lastModifiedBy>Jim</cp:lastModifiedBy>
  <cp:revision>14</cp:revision>
  <dcterms:created xsi:type="dcterms:W3CDTF">2010-06-11T04:24:31Z</dcterms:created>
  <dcterms:modified xsi:type="dcterms:W3CDTF">2013-09-29T15:05:43Z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TC300037269990</vt:lpwstr>
  </property>
</Properties>
</file>